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28"/>
  </p:notesMasterIdLst>
  <p:sldIdLst>
    <p:sldId id="256" r:id="rId5"/>
    <p:sldId id="272" r:id="rId6"/>
    <p:sldId id="275" r:id="rId7"/>
    <p:sldId id="279" r:id="rId8"/>
    <p:sldId id="276" r:id="rId9"/>
    <p:sldId id="277" r:id="rId10"/>
    <p:sldId id="278" r:id="rId11"/>
    <p:sldId id="257" r:id="rId12"/>
    <p:sldId id="280" r:id="rId13"/>
    <p:sldId id="281" r:id="rId14"/>
    <p:sldId id="282" r:id="rId15"/>
    <p:sldId id="283" r:id="rId16"/>
    <p:sldId id="284" r:id="rId17"/>
    <p:sldId id="285" r:id="rId18"/>
    <p:sldId id="286" r:id="rId19"/>
    <p:sldId id="287" r:id="rId20"/>
    <p:sldId id="288" r:id="rId21"/>
    <p:sldId id="289" r:id="rId22"/>
    <p:sldId id="273" r:id="rId23"/>
    <p:sldId id="291" r:id="rId24"/>
    <p:sldId id="290" r:id="rId25"/>
    <p:sldId id="293" r:id="rId26"/>
    <p:sldId id="292" r:id="rId27"/>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1pPr>
    <a:lvl2pPr marL="0" marR="0" indent="457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2pPr>
    <a:lvl3pPr marL="0" marR="0" indent="914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3pPr>
    <a:lvl4pPr marL="0" marR="0" indent="1371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4pPr>
    <a:lvl5pPr marL="0" marR="0" indent="18288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5pPr>
    <a:lvl6pPr marL="0" marR="0" indent="22860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6pPr>
    <a:lvl7pPr marL="0" marR="0" indent="2743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7pPr>
    <a:lvl8pPr marL="0" marR="0" indent="3200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8pPr>
    <a:lvl9pPr marL="0" marR="0" indent="3657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5F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a:tcStyle>
        <a:tcBdr/>
        <a:fill>
          <a:solidFill>
            <a:srgbClr val="D4D5D5"/>
          </a:solidFill>
        </a:fill>
      </a:tcStyle>
    </a:band2H>
    <a:firstCol>
      <a:tcTxStyle b="on" i="off">
        <a:fontRef idx="minor">
          <a:srgbClr val="FFFFFF"/>
        </a:fontRef>
        <a:srgbClr val="FFFFFF"/>
      </a:tcTxStyle>
      <a:tcStyle>
        <a:tcBdr>
          <a:left>
            <a:ln w="12700" cap="flat">
              <a:solidFill>
                <a:srgbClr val="5E5E5E"/>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38100" cap="flat">
              <a:solidFill>
                <a:srgbClr val="CB297B"/>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5E5E5E"/>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p:cViewPr varScale="1">
        <p:scale>
          <a:sx n="32" d="100"/>
          <a:sy n="32" d="100"/>
        </p:scale>
        <p:origin x="741" y="2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8" name="Shape 148"/>
          <p:cNvSpPr>
            <a:spLocks noGrp="1" noRot="1" noChangeAspect="1"/>
          </p:cNvSpPr>
          <p:nvPr>
            <p:ph type="sldImg"/>
          </p:nvPr>
        </p:nvSpPr>
        <p:spPr>
          <a:xfrm>
            <a:off x="1143000" y="685800"/>
            <a:ext cx="4572000" cy="3429000"/>
          </a:xfrm>
          <a:prstGeom prst="rect">
            <a:avLst/>
          </a:prstGeom>
        </p:spPr>
        <p:txBody>
          <a:bodyPr/>
          <a:lstStyle/>
          <a:p>
            <a:endParaRPr/>
          </a:p>
        </p:txBody>
      </p:sp>
      <p:sp>
        <p:nvSpPr>
          <p:cNvPr id="149" name="Shape 14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484047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541205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060143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576631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487365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908036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104487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606493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254599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485045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676184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
        <p:cNvGrpSpPr/>
        <p:nvPr/>
      </p:nvGrpSpPr>
      <p:grpSpPr>
        <a:xfrm>
          <a:off x="0" y="0"/>
          <a:ext cx="0" cy="0"/>
          <a:chOff x="0" y="0"/>
          <a:chExt cx="0" cy="0"/>
        </a:xfrm>
      </p:grpSpPr>
      <p:sp>
        <p:nvSpPr>
          <p:cNvPr id="11" name="Author and Date"/>
          <p:cNvSpPr txBox="1">
            <a:spLocks noGrp="1"/>
          </p:cNvSpPr>
          <p:nvPr>
            <p:ph type="body" sz="quarter" idx="21" hasCustomPrompt="1"/>
          </p:nvPr>
        </p:nvSpPr>
        <p:spPr>
          <a:xfrm>
            <a:off x="1201340" y="11859862"/>
            <a:ext cx="21971003"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t>Author and Date</a:t>
            </a:r>
          </a:p>
        </p:txBody>
      </p:sp>
      <p:sp>
        <p:nvSpPr>
          <p:cNvPr id="12" name="Presentation Title"/>
          <p:cNvSpPr txBox="1">
            <a:spLocks noGrp="1"/>
          </p:cNvSpPr>
          <p:nvPr>
            <p:ph type="title" hasCustomPrompt="1"/>
          </p:nvPr>
        </p:nvSpPr>
        <p:spPr>
          <a:xfrm>
            <a:off x="1206496" y="2574991"/>
            <a:ext cx="21971004" cy="4648201"/>
          </a:xfrm>
          <a:prstGeom prst="rect">
            <a:avLst/>
          </a:prstGeom>
        </p:spPr>
        <p:txBody>
          <a:bodyPr anchor="b"/>
          <a:lstStyle>
            <a:lvl1pPr>
              <a:defRPr sz="11600" spc="-232"/>
            </a:lvl1pPr>
          </a:lstStyle>
          <a:p>
            <a:r>
              <a:t>Presentation Title</a:t>
            </a:r>
          </a:p>
        </p:txBody>
      </p:sp>
      <p:sp>
        <p:nvSpPr>
          <p:cNvPr id="13" name="Body Level One…"/>
          <p:cNvSpPr txBox="1">
            <a:spLocks noGrp="1"/>
          </p:cNvSpPr>
          <p:nvPr>
            <p:ph type="body" sz="quarter" idx="1" hasCustomPrompt="1"/>
          </p:nvPr>
        </p:nvSpPr>
        <p:spPr>
          <a:xfrm>
            <a:off x="1201342" y="7223190"/>
            <a:ext cx="21971001" cy="1905001"/>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Presentation Subtitle</a:t>
            </a:r>
          </a:p>
          <a:p>
            <a:pPr lvl="1"/>
            <a:endParaRPr/>
          </a:p>
          <a:p>
            <a:pPr lvl="2"/>
            <a:endParaRPr/>
          </a:p>
          <a:p>
            <a:pPr lvl="3"/>
            <a:endParaRPr/>
          </a:p>
          <a:p>
            <a:pPr lvl="4"/>
            <a:endParaRPr/>
          </a:p>
        </p:txBody>
      </p:sp>
      <p:sp>
        <p:nvSpPr>
          <p:cNvPr id="1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Statement">
    <p:spTree>
      <p:nvGrpSpPr>
        <p:cNvPr id="1" name=""/>
        <p:cNvGrpSpPr/>
        <p:nvPr/>
      </p:nvGrpSpPr>
      <p:grpSpPr>
        <a:xfrm>
          <a:off x="0" y="0"/>
          <a:ext cx="0" cy="0"/>
          <a:chOff x="0" y="0"/>
          <a:chExt cx="0" cy="0"/>
        </a:xfrm>
      </p:grpSpPr>
      <p:sp>
        <p:nvSpPr>
          <p:cNvPr id="98" name="Body Level One…"/>
          <p:cNvSpPr txBox="1">
            <a:spLocks noGrp="1"/>
          </p:cNvSpPr>
          <p:nvPr>
            <p:ph type="body" sz="half" idx="1" hasCustomPrompt="1"/>
          </p:nvPr>
        </p:nvSpPr>
        <p:spPr>
          <a:xfrm>
            <a:off x="1206500" y="4920843"/>
            <a:ext cx="21971000" cy="3874314"/>
          </a:xfrm>
          <a:prstGeom prst="rect">
            <a:avLst/>
          </a:prstGeom>
        </p:spPr>
        <p:txBody>
          <a:bodyPr anchor="ctr"/>
          <a:lstStyle>
            <a:lvl1pPr marL="0" indent="0" algn="ctr">
              <a:lnSpc>
                <a:spcPct val="80000"/>
              </a:lnSpc>
              <a:spcBef>
                <a:spcPts val="0"/>
              </a:spcBef>
              <a:buSzTx/>
              <a:buNone/>
              <a:defRPr sz="11600" spc="-232">
                <a:latin typeface="Helvetica Neue Medium"/>
                <a:ea typeface="Helvetica Neue Medium"/>
                <a:cs typeface="Helvetica Neue Medium"/>
                <a:sym typeface="Helvetica Neue Medium"/>
              </a:defRPr>
            </a:lvl1pPr>
            <a:lvl2pPr marL="0" indent="457200" algn="ctr">
              <a:lnSpc>
                <a:spcPct val="80000"/>
              </a:lnSpc>
              <a:spcBef>
                <a:spcPts val="0"/>
              </a:spcBef>
              <a:buSzTx/>
              <a:buNone/>
              <a:defRPr sz="11600" spc="-232">
                <a:latin typeface="Helvetica Neue Medium"/>
                <a:ea typeface="Helvetica Neue Medium"/>
                <a:cs typeface="Helvetica Neue Medium"/>
                <a:sym typeface="Helvetica Neue Medium"/>
              </a:defRPr>
            </a:lvl2pPr>
            <a:lvl3pPr marL="0" indent="914400" algn="ctr">
              <a:lnSpc>
                <a:spcPct val="80000"/>
              </a:lnSpc>
              <a:spcBef>
                <a:spcPts val="0"/>
              </a:spcBef>
              <a:buSzTx/>
              <a:buNone/>
              <a:defRPr sz="11600" spc="-232">
                <a:latin typeface="Helvetica Neue Medium"/>
                <a:ea typeface="Helvetica Neue Medium"/>
                <a:cs typeface="Helvetica Neue Medium"/>
                <a:sym typeface="Helvetica Neue Medium"/>
              </a:defRPr>
            </a:lvl3pPr>
            <a:lvl4pPr marL="0" indent="1371600" algn="ctr">
              <a:lnSpc>
                <a:spcPct val="80000"/>
              </a:lnSpc>
              <a:spcBef>
                <a:spcPts val="0"/>
              </a:spcBef>
              <a:buSzTx/>
              <a:buNone/>
              <a:defRPr sz="11600" spc="-232">
                <a:latin typeface="Helvetica Neue Medium"/>
                <a:ea typeface="Helvetica Neue Medium"/>
                <a:cs typeface="Helvetica Neue Medium"/>
                <a:sym typeface="Helvetica Neue Medium"/>
              </a:defRPr>
            </a:lvl4pPr>
            <a:lvl5pPr marL="0" indent="1828800" algn="ctr">
              <a:lnSpc>
                <a:spcPct val="80000"/>
              </a:lnSpc>
              <a:spcBef>
                <a:spcPts val="0"/>
              </a:spcBef>
              <a:buSzTx/>
              <a:buNone/>
              <a:defRPr sz="11600" spc="-232">
                <a:latin typeface="Helvetica Neue Medium"/>
                <a:ea typeface="Helvetica Neue Medium"/>
                <a:cs typeface="Helvetica Neue Medium"/>
                <a:sym typeface="Helvetica Neue Medium"/>
              </a:defRPr>
            </a:lvl5pPr>
          </a:lstStyle>
          <a:p>
            <a:r>
              <a:t>Statement</a:t>
            </a:r>
          </a:p>
          <a:p>
            <a:pPr lvl="1"/>
            <a:endParaRPr/>
          </a:p>
          <a:p>
            <a:pPr lvl="2"/>
            <a:endParaRPr/>
          </a:p>
          <a:p>
            <a:pPr lvl="3"/>
            <a:endParaRPr/>
          </a:p>
          <a:p>
            <a:pPr lvl="4"/>
            <a:endParaRPr/>
          </a:p>
        </p:txBody>
      </p:sp>
      <p:sp>
        <p:nvSpPr>
          <p:cNvPr id="9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Big Fact">
    <p:spTree>
      <p:nvGrpSpPr>
        <p:cNvPr id="1" name=""/>
        <p:cNvGrpSpPr/>
        <p:nvPr/>
      </p:nvGrpSpPr>
      <p:grpSpPr>
        <a:xfrm>
          <a:off x="0" y="0"/>
          <a:ext cx="0" cy="0"/>
          <a:chOff x="0" y="0"/>
          <a:chExt cx="0" cy="0"/>
        </a:xfrm>
      </p:grpSpPr>
      <p:sp>
        <p:nvSpPr>
          <p:cNvPr id="106" name="Body Level One…"/>
          <p:cNvSpPr txBox="1">
            <a:spLocks noGrp="1"/>
          </p:cNvSpPr>
          <p:nvPr>
            <p:ph type="body" idx="1" hasCustomPrompt="1"/>
          </p:nvPr>
        </p:nvSpPr>
        <p:spPr>
          <a:xfrm>
            <a:off x="1206500" y="1075927"/>
            <a:ext cx="21971000" cy="7241584"/>
          </a:xfrm>
          <a:prstGeom prst="rect">
            <a:avLst/>
          </a:prstGeom>
        </p:spPr>
        <p:txBody>
          <a:bodyPr anchor="b"/>
          <a:lstStyle>
            <a:lvl1pPr marL="0" indent="0" algn="ctr">
              <a:lnSpc>
                <a:spcPct val="80000"/>
              </a:lnSpc>
              <a:spcBef>
                <a:spcPts val="0"/>
              </a:spcBef>
              <a:buSzTx/>
              <a:buNone/>
              <a:defRPr sz="25000" b="1" spc="-250"/>
            </a:lvl1pPr>
            <a:lvl2pPr marL="0" indent="457200" algn="ctr">
              <a:lnSpc>
                <a:spcPct val="80000"/>
              </a:lnSpc>
              <a:spcBef>
                <a:spcPts val="0"/>
              </a:spcBef>
              <a:buSzTx/>
              <a:buNone/>
              <a:defRPr sz="25000" b="1" spc="-250"/>
            </a:lvl2pPr>
            <a:lvl3pPr marL="0" indent="914400" algn="ctr">
              <a:lnSpc>
                <a:spcPct val="80000"/>
              </a:lnSpc>
              <a:spcBef>
                <a:spcPts val="0"/>
              </a:spcBef>
              <a:buSzTx/>
              <a:buNone/>
              <a:defRPr sz="25000" b="1" spc="-250"/>
            </a:lvl3pPr>
            <a:lvl4pPr marL="0" indent="1371600" algn="ctr">
              <a:lnSpc>
                <a:spcPct val="80000"/>
              </a:lnSpc>
              <a:spcBef>
                <a:spcPts val="0"/>
              </a:spcBef>
              <a:buSzTx/>
              <a:buNone/>
              <a:defRPr sz="25000" b="1" spc="-250"/>
            </a:lvl4pPr>
            <a:lvl5pPr marL="0" indent="1828800" algn="ctr">
              <a:lnSpc>
                <a:spcPct val="80000"/>
              </a:lnSpc>
              <a:spcBef>
                <a:spcPts val="0"/>
              </a:spcBef>
              <a:buSzTx/>
              <a:buNone/>
              <a:defRPr sz="25000" b="1" spc="-250"/>
            </a:lvl5pPr>
          </a:lstStyle>
          <a:p>
            <a:r>
              <a:t>100%</a:t>
            </a:r>
          </a:p>
          <a:p>
            <a:pPr lvl="1"/>
            <a:endParaRPr/>
          </a:p>
          <a:p>
            <a:pPr lvl="2"/>
            <a:endParaRPr/>
          </a:p>
          <a:p>
            <a:pPr lvl="3"/>
            <a:endParaRPr/>
          </a:p>
          <a:p>
            <a:pPr lvl="4"/>
            <a:endParaRPr/>
          </a:p>
        </p:txBody>
      </p:sp>
      <p:sp>
        <p:nvSpPr>
          <p:cNvPr id="107" name="Fact information"/>
          <p:cNvSpPr txBox="1">
            <a:spLocks noGrp="1"/>
          </p:cNvSpPr>
          <p:nvPr>
            <p:ph type="body" sz="quarter" idx="21" hasCustomPrompt="1"/>
          </p:nvPr>
        </p:nvSpPr>
        <p:spPr>
          <a:xfrm>
            <a:off x="1206500" y="8262180"/>
            <a:ext cx="21971000" cy="934780"/>
          </a:xfrm>
          <a:prstGeom prst="rect">
            <a:avLst/>
          </a:prstGeom>
        </p:spPr>
        <p:txBody>
          <a:bodyPr lIns="45719" tIns="45719" rIns="45719" bIns="45719"/>
          <a:lstStyle>
            <a:lvl1pPr marL="0" indent="0" algn="ctr" defTabSz="825500">
              <a:lnSpc>
                <a:spcPct val="100000"/>
              </a:lnSpc>
              <a:spcBef>
                <a:spcPts val="0"/>
              </a:spcBef>
              <a:buSzTx/>
              <a:buNone/>
              <a:defRPr sz="5500" b="1"/>
            </a:lvl1pPr>
          </a:lstStyle>
          <a:p>
            <a:r>
              <a:t>Fact information</a:t>
            </a:r>
          </a:p>
        </p:txBody>
      </p:sp>
      <p:sp>
        <p:nvSpPr>
          <p:cNvPr id="10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115" name="Attribution"/>
          <p:cNvSpPr txBox="1">
            <a:spLocks noGrp="1"/>
          </p:cNvSpPr>
          <p:nvPr>
            <p:ph type="body" sz="quarter" idx="21" hasCustomPrompt="1"/>
          </p:nvPr>
        </p:nvSpPr>
        <p:spPr>
          <a:xfrm>
            <a:off x="2430025" y="10675453"/>
            <a:ext cx="20200052"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t>Attribution</a:t>
            </a:r>
          </a:p>
        </p:txBody>
      </p:sp>
      <p:sp>
        <p:nvSpPr>
          <p:cNvPr id="116" name="Body Level One…"/>
          <p:cNvSpPr txBox="1">
            <a:spLocks noGrp="1"/>
          </p:cNvSpPr>
          <p:nvPr>
            <p:ph type="body" sz="half" idx="1" hasCustomPrompt="1"/>
          </p:nvPr>
        </p:nvSpPr>
        <p:spPr>
          <a:xfrm>
            <a:off x="1753923" y="4939860"/>
            <a:ext cx="20876154" cy="3836280"/>
          </a:xfrm>
          <a:prstGeom prst="rect">
            <a:avLst/>
          </a:prstGeom>
        </p:spPr>
        <p:txBody>
          <a:bodyPr/>
          <a:lstStyle>
            <a:lvl1pPr marL="638923" indent="-469900">
              <a:spcBef>
                <a:spcPts val="0"/>
              </a:spcBef>
              <a:buSzTx/>
              <a:buNone/>
              <a:defRPr sz="8500" spc="-170">
                <a:latin typeface="Helvetica Neue Medium"/>
                <a:ea typeface="Helvetica Neue Medium"/>
                <a:cs typeface="Helvetica Neue Medium"/>
                <a:sym typeface="Helvetica Neue Medium"/>
              </a:defRPr>
            </a:lvl1pPr>
            <a:lvl2pPr marL="638923" indent="-12700">
              <a:spcBef>
                <a:spcPts val="0"/>
              </a:spcBef>
              <a:buSzTx/>
              <a:buNone/>
              <a:defRPr sz="8500" spc="-170">
                <a:latin typeface="Helvetica Neue Medium"/>
                <a:ea typeface="Helvetica Neue Medium"/>
                <a:cs typeface="Helvetica Neue Medium"/>
                <a:sym typeface="Helvetica Neue Medium"/>
              </a:defRPr>
            </a:lvl2pPr>
            <a:lvl3pPr marL="638923" indent="444500">
              <a:spcBef>
                <a:spcPts val="0"/>
              </a:spcBef>
              <a:buSzTx/>
              <a:buNone/>
              <a:defRPr sz="8500" spc="-170">
                <a:latin typeface="Helvetica Neue Medium"/>
                <a:ea typeface="Helvetica Neue Medium"/>
                <a:cs typeface="Helvetica Neue Medium"/>
                <a:sym typeface="Helvetica Neue Medium"/>
              </a:defRPr>
            </a:lvl3pPr>
            <a:lvl4pPr marL="638923" indent="901700">
              <a:spcBef>
                <a:spcPts val="0"/>
              </a:spcBef>
              <a:buSzTx/>
              <a:buNone/>
              <a:defRPr sz="8500" spc="-170">
                <a:latin typeface="Helvetica Neue Medium"/>
                <a:ea typeface="Helvetica Neue Medium"/>
                <a:cs typeface="Helvetica Neue Medium"/>
                <a:sym typeface="Helvetica Neue Medium"/>
              </a:defRPr>
            </a:lvl4pPr>
            <a:lvl5pPr marL="638923" indent="1358900">
              <a:spcBef>
                <a:spcPts val="0"/>
              </a:spcBef>
              <a:buSzTx/>
              <a:buNone/>
              <a:defRPr sz="8500" spc="-170">
                <a:latin typeface="Helvetica Neue Medium"/>
                <a:ea typeface="Helvetica Neue Medium"/>
                <a:cs typeface="Helvetica Neue Medium"/>
                <a:sym typeface="Helvetica Neue Medium"/>
              </a:defRPr>
            </a:lvl5pPr>
          </a:lstStyle>
          <a:p>
            <a:r>
              <a:t>“Notable Quote”</a:t>
            </a:r>
          </a:p>
          <a:p>
            <a:pPr lvl="1"/>
            <a:endParaRPr/>
          </a:p>
          <a:p>
            <a:pPr lvl="2"/>
            <a:endParaRPr/>
          </a:p>
          <a:p>
            <a:pPr lvl="3"/>
            <a:endParaRPr/>
          </a:p>
          <a:p>
            <a:pPr lvl="4"/>
            <a:endParaRPr/>
          </a:p>
        </p:txBody>
      </p:sp>
      <p:sp>
        <p:nvSpPr>
          <p:cNvPr id="11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124" name="Image"/>
          <p:cNvSpPr>
            <a:spLocks noGrp="1"/>
          </p:cNvSpPr>
          <p:nvPr>
            <p:ph type="pic" sz="quarter" idx="21"/>
          </p:nvPr>
        </p:nvSpPr>
        <p:spPr>
          <a:xfrm>
            <a:off x="15760700" y="1016000"/>
            <a:ext cx="7439099" cy="5949678"/>
          </a:xfrm>
          <a:prstGeom prst="rect">
            <a:avLst/>
          </a:prstGeom>
        </p:spPr>
        <p:txBody>
          <a:bodyPr lIns="91439" tIns="45719" rIns="91439" bIns="45719">
            <a:noAutofit/>
          </a:bodyPr>
          <a:lstStyle/>
          <a:p>
            <a:endParaRPr/>
          </a:p>
        </p:txBody>
      </p:sp>
      <p:sp>
        <p:nvSpPr>
          <p:cNvPr id="125" name="Image"/>
          <p:cNvSpPr>
            <a:spLocks noGrp="1"/>
          </p:cNvSpPr>
          <p:nvPr>
            <p:ph type="pic" sz="half" idx="22"/>
          </p:nvPr>
        </p:nvSpPr>
        <p:spPr>
          <a:xfrm>
            <a:off x="13500100" y="3978275"/>
            <a:ext cx="10439400" cy="12150181"/>
          </a:xfrm>
          <a:prstGeom prst="rect">
            <a:avLst/>
          </a:prstGeom>
        </p:spPr>
        <p:txBody>
          <a:bodyPr lIns="91439" tIns="45719" rIns="91439" bIns="45719">
            <a:noAutofit/>
          </a:bodyPr>
          <a:lstStyle/>
          <a:p>
            <a:endParaRPr/>
          </a:p>
        </p:txBody>
      </p:sp>
      <p:sp>
        <p:nvSpPr>
          <p:cNvPr id="126" name="Image"/>
          <p:cNvSpPr>
            <a:spLocks noGrp="1"/>
          </p:cNvSpPr>
          <p:nvPr>
            <p:ph type="pic" idx="23"/>
          </p:nvPr>
        </p:nvSpPr>
        <p:spPr>
          <a:xfrm>
            <a:off x="-139700" y="495300"/>
            <a:ext cx="16611600" cy="12458700"/>
          </a:xfrm>
          <a:prstGeom prst="rect">
            <a:avLst/>
          </a:prstGeom>
        </p:spPr>
        <p:txBody>
          <a:bodyPr lIns="91439" tIns="45719" rIns="91439" bIns="45719">
            <a:noAutofit/>
          </a:bodyPr>
          <a:lstStyle/>
          <a:p>
            <a:endParaRPr/>
          </a:p>
        </p:txBody>
      </p:sp>
      <p:sp>
        <p:nvSpPr>
          <p:cNvPr id="12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34" name="Image"/>
          <p:cNvSpPr>
            <a:spLocks noGrp="1"/>
          </p:cNvSpPr>
          <p:nvPr>
            <p:ph type="pic" idx="21"/>
          </p:nvPr>
        </p:nvSpPr>
        <p:spPr>
          <a:xfrm>
            <a:off x="-1333500" y="-5524500"/>
            <a:ext cx="27051000" cy="21640800"/>
          </a:xfrm>
          <a:prstGeom prst="rect">
            <a:avLst/>
          </a:prstGeom>
        </p:spPr>
        <p:txBody>
          <a:bodyPr lIns="91439" tIns="45719" rIns="91439" bIns="45719">
            <a:noAutofit/>
          </a:bodyPr>
          <a:lstStyle/>
          <a:p>
            <a:endParaRPr/>
          </a:p>
        </p:txBody>
      </p:sp>
      <p:sp>
        <p:nvSpPr>
          <p:cNvPr id="135" name="Slide Numb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4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mp; Photo">
    <p:spTree>
      <p:nvGrpSpPr>
        <p:cNvPr id="1" name=""/>
        <p:cNvGrpSpPr/>
        <p:nvPr/>
      </p:nvGrpSpPr>
      <p:grpSpPr>
        <a:xfrm>
          <a:off x="0" y="0"/>
          <a:ext cx="0" cy="0"/>
          <a:chOff x="0" y="0"/>
          <a:chExt cx="0" cy="0"/>
        </a:xfrm>
      </p:grpSpPr>
      <p:sp>
        <p:nvSpPr>
          <p:cNvPr id="21" name="666699290_02_crop_3159x1892.jpg"/>
          <p:cNvSpPr>
            <a:spLocks noGrp="1"/>
          </p:cNvSpPr>
          <p:nvPr>
            <p:ph type="pic" idx="21"/>
          </p:nvPr>
        </p:nvSpPr>
        <p:spPr>
          <a:xfrm>
            <a:off x="-1155700" y="-1295400"/>
            <a:ext cx="26746200" cy="16018933"/>
          </a:xfrm>
          <a:prstGeom prst="rect">
            <a:avLst/>
          </a:prstGeom>
        </p:spPr>
        <p:txBody>
          <a:bodyPr lIns="91439" tIns="45719" rIns="91439" bIns="45719">
            <a:noAutofit/>
          </a:bodyPr>
          <a:lstStyle/>
          <a:p>
            <a:endParaRPr/>
          </a:p>
        </p:txBody>
      </p:sp>
      <p:sp>
        <p:nvSpPr>
          <p:cNvPr id="22" name="Presentation Title"/>
          <p:cNvSpPr txBox="1">
            <a:spLocks noGrp="1"/>
          </p:cNvSpPr>
          <p:nvPr>
            <p:ph type="title" hasCustomPrompt="1"/>
          </p:nvPr>
        </p:nvSpPr>
        <p:spPr>
          <a:xfrm>
            <a:off x="1206500" y="7124700"/>
            <a:ext cx="21971000" cy="4648200"/>
          </a:xfrm>
          <a:prstGeom prst="rect">
            <a:avLst/>
          </a:prstGeom>
        </p:spPr>
        <p:txBody>
          <a:bodyPr anchor="b"/>
          <a:lstStyle>
            <a:lvl1pPr>
              <a:defRPr sz="11600" spc="-232"/>
            </a:lvl1pPr>
          </a:lstStyle>
          <a:p>
            <a:r>
              <a:t>Presentation Title</a:t>
            </a:r>
          </a:p>
        </p:txBody>
      </p:sp>
      <p:sp>
        <p:nvSpPr>
          <p:cNvPr id="23" name="Author and Date"/>
          <p:cNvSpPr txBox="1">
            <a:spLocks noGrp="1"/>
          </p:cNvSpPr>
          <p:nvPr>
            <p:ph type="body" sz="quarter" idx="22" hasCustomPrompt="1"/>
          </p:nvPr>
        </p:nvSpPr>
        <p:spPr>
          <a:xfrm>
            <a:off x="1207690" y="1106137"/>
            <a:ext cx="21968621"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t>Author and Date</a:t>
            </a:r>
          </a:p>
        </p:txBody>
      </p:sp>
      <p:sp>
        <p:nvSpPr>
          <p:cNvPr id="24" name="Body Level One…"/>
          <p:cNvSpPr txBox="1">
            <a:spLocks noGrp="1"/>
          </p:cNvSpPr>
          <p:nvPr>
            <p:ph type="body" sz="quarter" idx="1" hasCustomPrompt="1"/>
          </p:nvPr>
        </p:nvSpPr>
        <p:spPr>
          <a:xfrm>
            <a:off x="1206500" y="11609910"/>
            <a:ext cx="21971000" cy="1116952"/>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Presentation Subtitle</a:t>
            </a:r>
          </a:p>
          <a:p>
            <a:pPr lvl="1"/>
            <a:endParaRPr/>
          </a:p>
          <a:p>
            <a:pPr lvl="2"/>
            <a:endParaRPr/>
          </a:p>
          <a:p>
            <a:pPr lvl="3"/>
            <a:endParaRPr/>
          </a:p>
          <a:p>
            <a:pPr lvl="4"/>
            <a:endParaRPr/>
          </a:p>
        </p:txBody>
      </p:sp>
      <p:sp>
        <p:nvSpPr>
          <p:cNvPr id="2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mp; Photo Alt">
    <p:spTree>
      <p:nvGrpSpPr>
        <p:cNvPr id="1" name=""/>
        <p:cNvGrpSpPr/>
        <p:nvPr/>
      </p:nvGrpSpPr>
      <p:grpSpPr>
        <a:xfrm>
          <a:off x="0" y="0"/>
          <a:ext cx="0" cy="0"/>
          <a:chOff x="0" y="0"/>
          <a:chExt cx="0" cy="0"/>
        </a:xfrm>
      </p:grpSpPr>
      <p:sp>
        <p:nvSpPr>
          <p:cNvPr id="32" name="910457886_1434x1669.jpg"/>
          <p:cNvSpPr>
            <a:spLocks noGrp="1"/>
          </p:cNvSpPr>
          <p:nvPr>
            <p:ph type="pic" idx="21"/>
          </p:nvPr>
        </p:nvSpPr>
        <p:spPr>
          <a:xfrm>
            <a:off x="10972800" y="-203200"/>
            <a:ext cx="12144837" cy="14135100"/>
          </a:xfrm>
          <a:prstGeom prst="rect">
            <a:avLst/>
          </a:prstGeom>
        </p:spPr>
        <p:txBody>
          <a:bodyPr lIns="91439" tIns="45719" rIns="91439" bIns="45719">
            <a:noAutofit/>
          </a:bodyPr>
          <a:lstStyle/>
          <a:p>
            <a:endParaRPr/>
          </a:p>
        </p:txBody>
      </p:sp>
      <p:sp>
        <p:nvSpPr>
          <p:cNvPr id="33" name="Slide Title"/>
          <p:cNvSpPr txBox="1">
            <a:spLocks noGrp="1"/>
          </p:cNvSpPr>
          <p:nvPr>
            <p:ph type="title" hasCustomPrompt="1"/>
          </p:nvPr>
        </p:nvSpPr>
        <p:spPr>
          <a:xfrm>
            <a:off x="1206500" y="1270000"/>
            <a:ext cx="9779000" cy="5882273"/>
          </a:xfrm>
          <a:prstGeom prst="rect">
            <a:avLst/>
          </a:prstGeom>
        </p:spPr>
        <p:txBody>
          <a:bodyPr anchor="b"/>
          <a:lstStyle/>
          <a:p>
            <a:r>
              <a:t>Slide Title</a:t>
            </a:r>
          </a:p>
        </p:txBody>
      </p:sp>
      <p:sp>
        <p:nvSpPr>
          <p:cNvPr id="34" name="Body Level One…"/>
          <p:cNvSpPr txBox="1">
            <a:spLocks noGrp="1"/>
          </p:cNvSpPr>
          <p:nvPr>
            <p:ph type="body" sz="quarter" idx="1" hasCustomPrompt="1"/>
          </p:nvPr>
        </p:nvSpPr>
        <p:spPr>
          <a:xfrm>
            <a:off x="1206500" y="7060576"/>
            <a:ext cx="9779000" cy="5385424"/>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Slide Subtitle</a:t>
            </a:r>
          </a:p>
          <a:p>
            <a:pPr lvl="1"/>
            <a:endParaRPr/>
          </a:p>
          <a:p>
            <a:pPr lvl="2"/>
            <a:endParaRPr/>
          </a:p>
          <a:p>
            <a:pPr lvl="3"/>
            <a:endParaRPr/>
          </a:p>
          <a:p>
            <a:pPr lvl="4"/>
            <a:endParaRPr/>
          </a:p>
        </p:txBody>
      </p:sp>
      <p:sp>
        <p:nvSpPr>
          <p:cNvPr id="35" name="Slide Number"/>
          <p:cNvSpPr txBox="1">
            <a:spLocks noGrp="1"/>
          </p:cNvSpPr>
          <p:nvPr>
            <p:ph type="sldNum" sz="quarter" idx="2"/>
          </p:nvPr>
        </p:nvSpPr>
        <p:spPr>
          <a:xfrm>
            <a:off x="12001499" y="13085233"/>
            <a:ext cx="368505" cy="3746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42" name="Slide Title"/>
          <p:cNvSpPr txBox="1">
            <a:spLocks noGrp="1"/>
          </p:cNvSpPr>
          <p:nvPr>
            <p:ph type="title" hasCustomPrompt="1"/>
          </p:nvPr>
        </p:nvSpPr>
        <p:spPr>
          <a:prstGeom prst="rect">
            <a:avLst/>
          </a:prstGeom>
        </p:spPr>
        <p:txBody>
          <a:bodyPr/>
          <a:lstStyle/>
          <a:p>
            <a:r>
              <a:t>Slide Title</a:t>
            </a:r>
          </a:p>
        </p:txBody>
      </p:sp>
      <p:sp>
        <p:nvSpPr>
          <p:cNvPr id="43" name="Slide Subtitle"/>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Slide Subtitle</a:t>
            </a:r>
          </a:p>
        </p:txBody>
      </p:sp>
      <p:sp>
        <p:nvSpPr>
          <p:cNvPr id="44" name="Body Level One…"/>
          <p:cNvSpPr txBox="1">
            <a:spLocks noGrp="1"/>
          </p:cNvSpPr>
          <p:nvPr>
            <p:ph type="body" idx="1" hasCustomPrompt="1"/>
          </p:nvPr>
        </p:nvSpPr>
        <p:spPr>
          <a:prstGeom prst="rect">
            <a:avLst/>
          </a:prstGeom>
        </p:spPr>
        <p:txBody>
          <a:bodyPr/>
          <a:lstStyle/>
          <a:p>
            <a:r>
              <a:t>Slide bullet text</a:t>
            </a:r>
          </a:p>
          <a:p>
            <a:pPr lvl="1"/>
            <a:endParaRPr/>
          </a:p>
          <a:p>
            <a:pPr lvl="2"/>
            <a:endParaRPr/>
          </a:p>
          <a:p>
            <a:pPr lvl="3"/>
            <a:endParaRPr/>
          </a:p>
          <a:p>
            <a:pPr lvl="4"/>
            <a:endParaRPr/>
          </a:p>
        </p:txBody>
      </p:sp>
      <p:sp>
        <p:nvSpPr>
          <p:cNvPr id="4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52" name="Body Level One…"/>
          <p:cNvSpPr txBox="1">
            <a:spLocks noGrp="1"/>
          </p:cNvSpPr>
          <p:nvPr>
            <p:ph type="body" idx="1" hasCustomPrompt="1"/>
          </p:nvPr>
        </p:nvSpPr>
        <p:spPr>
          <a:prstGeom prst="rect">
            <a:avLst/>
          </a:prstGeom>
        </p:spPr>
        <p:txBody>
          <a:bodyPr numCol="2" spcCol="1098550"/>
          <a:lstStyle/>
          <a:p>
            <a:r>
              <a:t>Slide bullet text</a:t>
            </a:r>
          </a:p>
          <a:p>
            <a:pPr lvl="1"/>
            <a:endParaRPr/>
          </a:p>
          <a:p>
            <a:pPr lvl="2"/>
            <a:endParaRPr/>
          </a:p>
          <a:p>
            <a:pPr lvl="3"/>
            <a:endParaRPr/>
          </a:p>
          <a:p>
            <a:pPr lvl="4"/>
            <a:endParaRPr/>
          </a:p>
        </p:txBody>
      </p:sp>
      <p:sp>
        <p:nvSpPr>
          <p:cNvPr id="5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0" name="Slide Subtitle"/>
          <p:cNvSpPr txBox="1">
            <a:spLocks noGrp="1"/>
          </p:cNvSpPr>
          <p:nvPr>
            <p:ph type="body" sz="quarter" idx="21" hasCustomPrompt="1"/>
          </p:nvPr>
        </p:nvSpPr>
        <p:spPr>
          <a:xfrm>
            <a:off x="1206500" y="2372962"/>
            <a:ext cx="9779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Slide Subtitle</a:t>
            </a:r>
          </a:p>
        </p:txBody>
      </p:sp>
      <p:sp>
        <p:nvSpPr>
          <p:cNvPr id="61" name="Body Level One…"/>
          <p:cNvSpPr txBox="1">
            <a:spLocks noGrp="1"/>
          </p:cNvSpPr>
          <p:nvPr>
            <p:ph type="body" sz="half" idx="1" hasCustomPrompt="1"/>
          </p:nvPr>
        </p:nvSpPr>
        <p:spPr>
          <a:xfrm>
            <a:off x="1206500" y="4248504"/>
            <a:ext cx="9779000" cy="8256630"/>
          </a:xfrm>
          <a:prstGeom prst="rect">
            <a:avLst/>
          </a:prstGeom>
        </p:spPr>
        <p:txBody>
          <a:bodyPr/>
          <a:lstStyle/>
          <a:p>
            <a:r>
              <a:t>Slide bullet text</a:t>
            </a:r>
          </a:p>
          <a:p>
            <a:pPr lvl="1"/>
            <a:endParaRPr/>
          </a:p>
          <a:p>
            <a:pPr lvl="2"/>
            <a:endParaRPr/>
          </a:p>
          <a:p>
            <a:pPr lvl="3"/>
            <a:endParaRPr/>
          </a:p>
          <a:p>
            <a:pPr lvl="4"/>
            <a:endParaRPr/>
          </a:p>
        </p:txBody>
      </p:sp>
      <p:sp>
        <p:nvSpPr>
          <p:cNvPr id="62" name="660384004_1290x1720.jpg"/>
          <p:cNvSpPr>
            <a:spLocks noGrp="1"/>
          </p:cNvSpPr>
          <p:nvPr>
            <p:ph type="pic" idx="22"/>
          </p:nvPr>
        </p:nvSpPr>
        <p:spPr>
          <a:xfrm>
            <a:off x="12192000" y="-407266"/>
            <a:ext cx="10916874" cy="14555832"/>
          </a:xfrm>
          <a:prstGeom prst="rect">
            <a:avLst/>
          </a:prstGeom>
        </p:spPr>
        <p:txBody>
          <a:bodyPr lIns="91439" tIns="45719" rIns="91439" bIns="45719">
            <a:noAutofit/>
          </a:bodyPr>
          <a:lstStyle/>
          <a:p>
            <a:endParaRPr/>
          </a:p>
        </p:txBody>
      </p:sp>
      <p:sp>
        <p:nvSpPr>
          <p:cNvPr id="63" name="Slide Title"/>
          <p:cNvSpPr txBox="1">
            <a:spLocks noGrp="1"/>
          </p:cNvSpPr>
          <p:nvPr>
            <p:ph type="title" hasCustomPrompt="1"/>
          </p:nvPr>
        </p:nvSpPr>
        <p:spPr>
          <a:xfrm>
            <a:off x="1206500" y="1079500"/>
            <a:ext cx="9779000" cy="1435100"/>
          </a:xfrm>
          <a:prstGeom prst="rect">
            <a:avLst/>
          </a:prstGeom>
        </p:spPr>
        <p:txBody>
          <a:bodyPr/>
          <a:lstStyle/>
          <a:p>
            <a:r>
              <a:t>Slide Title</a:t>
            </a:r>
          </a:p>
        </p:txBody>
      </p:sp>
      <p:sp>
        <p:nvSpPr>
          <p:cNvPr id="6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Section">
    <p:spTree>
      <p:nvGrpSpPr>
        <p:cNvPr id="1" name=""/>
        <p:cNvGrpSpPr/>
        <p:nvPr/>
      </p:nvGrpSpPr>
      <p:grpSpPr>
        <a:xfrm>
          <a:off x="0" y="0"/>
          <a:ext cx="0" cy="0"/>
          <a:chOff x="0" y="0"/>
          <a:chExt cx="0" cy="0"/>
        </a:xfrm>
      </p:grpSpPr>
      <p:sp>
        <p:nvSpPr>
          <p:cNvPr id="71" name="Section Title"/>
          <p:cNvSpPr txBox="1">
            <a:spLocks noGrp="1"/>
          </p:cNvSpPr>
          <p:nvPr>
            <p:ph type="title" hasCustomPrompt="1"/>
          </p:nvPr>
        </p:nvSpPr>
        <p:spPr>
          <a:xfrm>
            <a:off x="1206496" y="4533900"/>
            <a:ext cx="21971004" cy="4648200"/>
          </a:xfrm>
          <a:prstGeom prst="rect">
            <a:avLst/>
          </a:prstGeom>
        </p:spPr>
        <p:txBody>
          <a:bodyPr anchor="ctr"/>
          <a:lstStyle>
            <a:lvl1pPr>
              <a:defRPr sz="11600" b="0" spc="-232">
                <a:latin typeface="Helvetica Neue Medium"/>
                <a:ea typeface="Helvetica Neue Medium"/>
                <a:cs typeface="Helvetica Neue Medium"/>
                <a:sym typeface="Helvetica Neue Medium"/>
              </a:defRPr>
            </a:lvl1pPr>
          </a:lstStyle>
          <a:p>
            <a:r>
              <a:t>Section Title</a:t>
            </a:r>
          </a:p>
        </p:txBody>
      </p:sp>
      <p:sp>
        <p:nvSpPr>
          <p:cNvPr id="72" name="Slide Number"/>
          <p:cNvSpPr txBox="1">
            <a:spLocks noGrp="1"/>
          </p:cNvSpPr>
          <p:nvPr>
            <p:ph type="sldNum" sz="quarter" idx="2"/>
          </p:nvPr>
        </p:nvSpPr>
        <p:spPr>
          <a:xfrm>
            <a:off x="12001499" y="13085233"/>
            <a:ext cx="368505" cy="3746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79" name="Slide Title"/>
          <p:cNvSpPr txBox="1">
            <a:spLocks noGrp="1"/>
          </p:cNvSpPr>
          <p:nvPr>
            <p:ph type="title" hasCustomPrompt="1"/>
          </p:nvPr>
        </p:nvSpPr>
        <p:spPr>
          <a:xfrm>
            <a:off x="1206500" y="1079500"/>
            <a:ext cx="21971000" cy="1434949"/>
          </a:xfrm>
          <a:prstGeom prst="rect">
            <a:avLst/>
          </a:prstGeom>
        </p:spPr>
        <p:txBody>
          <a:bodyPr/>
          <a:lstStyle/>
          <a:p>
            <a:r>
              <a:t>Slide Title</a:t>
            </a:r>
          </a:p>
        </p:txBody>
      </p:sp>
      <p:sp>
        <p:nvSpPr>
          <p:cNvPr id="80" name="Slide Subtitle"/>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Slide Subtitle</a:t>
            </a:r>
          </a:p>
        </p:txBody>
      </p:sp>
      <p:sp>
        <p:nvSpPr>
          <p:cNvPr id="8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Agenda">
    <p:spTree>
      <p:nvGrpSpPr>
        <p:cNvPr id="1" name=""/>
        <p:cNvGrpSpPr/>
        <p:nvPr/>
      </p:nvGrpSpPr>
      <p:grpSpPr>
        <a:xfrm>
          <a:off x="0" y="0"/>
          <a:ext cx="0" cy="0"/>
          <a:chOff x="0" y="0"/>
          <a:chExt cx="0" cy="0"/>
        </a:xfrm>
      </p:grpSpPr>
      <p:sp>
        <p:nvSpPr>
          <p:cNvPr id="88" name="Agenda Title"/>
          <p:cNvSpPr txBox="1">
            <a:spLocks noGrp="1"/>
          </p:cNvSpPr>
          <p:nvPr>
            <p:ph type="title" hasCustomPrompt="1"/>
          </p:nvPr>
        </p:nvSpPr>
        <p:spPr>
          <a:xfrm>
            <a:off x="1206500" y="1079500"/>
            <a:ext cx="21971000" cy="1435100"/>
          </a:xfrm>
          <a:prstGeom prst="rect">
            <a:avLst/>
          </a:prstGeom>
        </p:spPr>
        <p:txBody>
          <a:bodyPr/>
          <a:lstStyle/>
          <a:p>
            <a:r>
              <a:t>Agenda Title</a:t>
            </a:r>
          </a:p>
        </p:txBody>
      </p:sp>
      <p:sp>
        <p:nvSpPr>
          <p:cNvPr id="89" name="Agenda Subtitle"/>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Agenda Subtitle</a:t>
            </a:r>
          </a:p>
        </p:txBody>
      </p:sp>
      <p:sp>
        <p:nvSpPr>
          <p:cNvPr id="90" name="Body Level One…"/>
          <p:cNvSpPr txBox="1">
            <a:spLocks noGrp="1"/>
          </p:cNvSpPr>
          <p:nvPr>
            <p:ph type="body" idx="1" hasCustomPrompt="1"/>
          </p:nvPr>
        </p:nvSpPr>
        <p:spPr>
          <a:prstGeom prst="rect">
            <a:avLst/>
          </a:prstGeom>
        </p:spPr>
        <p:txBody>
          <a:bodyPr/>
          <a:lstStyle>
            <a:lvl1pPr marL="0" indent="0" defTabSz="825500">
              <a:lnSpc>
                <a:spcPct val="100000"/>
              </a:lnSpc>
              <a:spcBef>
                <a:spcPts val="1800"/>
              </a:spcBef>
              <a:buSzTx/>
              <a:buNone/>
              <a:defRPr sz="5500" spc="-55"/>
            </a:lvl1pPr>
            <a:lvl2pPr marL="0" indent="457200" defTabSz="825500">
              <a:lnSpc>
                <a:spcPct val="100000"/>
              </a:lnSpc>
              <a:spcBef>
                <a:spcPts val="1800"/>
              </a:spcBef>
              <a:buSzTx/>
              <a:buNone/>
              <a:defRPr sz="5500" spc="-55"/>
            </a:lvl2pPr>
            <a:lvl3pPr marL="0" indent="914400" defTabSz="825500">
              <a:lnSpc>
                <a:spcPct val="100000"/>
              </a:lnSpc>
              <a:spcBef>
                <a:spcPts val="1800"/>
              </a:spcBef>
              <a:buSzTx/>
              <a:buNone/>
              <a:defRPr sz="5500" spc="-55"/>
            </a:lvl3pPr>
            <a:lvl4pPr marL="0" indent="1371600" defTabSz="825500">
              <a:lnSpc>
                <a:spcPct val="100000"/>
              </a:lnSpc>
              <a:spcBef>
                <a:spcPts val="1800"/>
              </a:spcBef>
              <a:buSzTx/>
              <a:buNone/>
              <a:defRPr sz="5500" spc="-55"/>
            </a:lvl4pPr>
            <a:lvl5pPr marL="0" indent="1828800" defTabSz="825500">
              <a:lnSpc>
                <a:spcPct val="100000"/>
              </a:lnSpc>
              <a:spcBef>
                <a:spcPts val="1800"/>
              </a:spcBef>
              <a:buSzTx/>
              <a:buNone/>
              <a:defRPr sz="5500" spc="-55"/>
            </a:lvl5pPr>
          </a:lstStyle>
          <a:p>
            <a:r>
              <a:t>Agenda Topics</a:t>
            </a:r>
          </a:p>
          <a:p>
            <a:pPr lvl="1"/>
            <a:endParaRPr/>
          </a:p>
          <a:p>
            <a:pPr lvl="2"/>
            <a:endParaRPr/>
          </a:p>
          <a:p>
            <a:pPr lvl="3"/>
            <a:endParaRPr/>
          </a:p>
          <a:p>
            <a:pPr lvl="4"/>
            <a:endParaRPr/>
          </a:p>
        </p:txBody>
      </p:sp>
      <p:sp>
        <p:nvSpPr>
          <p:cNvPr id="9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lide Title"/>
          <p:cNvSpPr txBox="1">
            <a:spLocks noGrp="1"/>
          </p:cNvSpPr>
          <p:nvPr>
            <p:ph type="title" hasCustomPrompt="1"/>
          </p:nvPr>
        </p:nvSpPr>
        <p:spPr>
          <a:xfrm>
            <a:off x="1206500" y="1079500"/>
            <a:ext cx="21971000" cy="14331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Slide Title</a:t>
            </a:r>
          </a:p>
        </p:txBody>
      </p:sp>
      <p:sp>
        <p:nvSpPr>
          <p:cNvPr id="3" name="Body Level One…"/>
          <p:cNvSpPr txBox="1">
            <a:spLocks noGrp="1"/>
          </p:cNvSpPr>
          <p:nvPr>
            <p:ph type="body" idx="1" hasCustomPrompt="1"/>
          </p:nvPr>
        </p:nvSpPr>
        <p:spPr>
          <a:xfrm>
            <a:off x="1206500" y="4248504"/>
            <a:ext cx="21971000" cy="825601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Slide bullet text</a:t>
            </a:r>
          </a:p>
          <a:p>
            <a:pPr lvl="1"/>
            <a:endParaRPr/>
          </a:p>
          <a:p>
            <a:pPr lvl="2"/>
            <a:endParaRPr/>
          </a:p>
          <a:p>
            <a:pPr lvl="3"/>
            <a:endParaRPr/>
          </a:p>
          <a:p>
            <a:pPr lvl="4"/>
            <a:endParaRPr/>
          </a:p>
        </p:txBody>
      </p:sp>
      <p:sp>
        <p:nvSpPr>
          <p:cNvPr id="4" name="Slide Number"/>
          <p:cNvSpPr txBox="1">
            <a:spLocks noGrp="1"/>
          </p:cNvSpPr>
          <p:nvPr>
            <p:ph type="sldNum" sz="quarter" idx="2"/>
          </p:nvPr>
        </p:nvSpPr>
        <p:spPr>
          <a:xfrm>
            <a:off x="12001499" y="13080999"/>
            <a:ext cx="368505" cy="374600"/>
          </a:xfrm>
          <a:prstGeom prst="rect">
            <a:avLst/>
          </a:prstGeom>
          <a:ln w="12700">
            <a:miter lim="400000"/>
          </a:ln>
        </p:spPr>
        <p:txBody>
          <a:bodyPr wrap="none" lIns="50800" tIns="50800" rIns="50800" bIns="50800" anchor="b">
            <a:spAutoFit/>
          </a:bodyPr>
          <a:lstStyle>
            <a:lvl1pPr defTabSz="584200">
              <a:defRPr sz="1800">
                <a:solidFill>
                  <a:srgbClr val="000000"/>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spd="med"/>
  <p:txStyles>
    <p:titleStyle>
      <a:lvl1pPr marL="0" marR="0" indent="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p:titleStyle>
    <p:bodyStyle>
      <a:lvl1pPr marL="609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1pPr>
      <a:lvl2pPr marL="0" marR="0" indent="457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2pPr>
      <a:lvl3pPr marL="0" marR="0" indent="914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3pPr>
      <a:lvl4pPr marL="0" marR="0" indent="1371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4pPr>
      <a:lvl5pPr marL="0" marR="0" indent="1828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5pPr>
      <a:lvl6pPr marL="0" marR="0" indent="22860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6pPr>
      <a:lvl7pPr marL="0" marR="0" indent="2743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7pPr>
      <a:lvl8pPr marL="0" marR="0" indent="3200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8pPr>
      <a:lvl9pPr marL="0" marR="0" indent="3657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3.sv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3.sv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3.sv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3.sv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3.sv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3.sv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3.sv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3.sv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3.sv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Layout" Target="../slideLayouts/slideLayout4.xml"/><Relationship Id="rId5" Type="http://schemas.openxmlformats.org/officeDocument/2006/relationships/image" Target="../media/image3.sv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 Id="rId4" Type="http://schemas.openxmlformats.org/officeDocument/2006/relationships/image" Target="../media/image3.svg"/></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go.microsoft.com/fwlink/?LinkId=617172" TargetMode="External"/><Relationship Id="rId1" Type="http://schemas.openxmlformats.org/officeDocument/2006/relationships/slideLayout" Target="../slideLayouts/slideLayout4.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sv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image" Target="../media/image3.sv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3.sv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139C84C-EEB4-4156-9BC6-B45413F23DE4}"/>
              </a:ext>
            </a:extLst>
          </p:cNvPr>
          <p:cNvSpPr/>
          <p:nvPr/>
        </p:nvSpPr>
        <p:spPr>
          <a:xfrm>
            <a:off x="278674" y="492034"/>
            <a:ext cx="23826652" cy="12819017"/>
          </a:xfrm>
          <a:prstGeom prst="rect">
            <a:avLst/>
          </a:prstGeom>
          <a:solidFill>
            <a:schemeClr val="bg1">
              <a:lumMod val="8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52" name="Documentation Challenge Webinar"/>
          <p:cNvSpPr txBox="1">
            <a:spLocks noGrp="1"/>
          </p:cNvSpPr>
          <p:nvPr>
            <p:ph type="ctrTitle"/>
          </p:nvPr>
        </p:nvSpPr>
        <p:spPr>
          <a:xfrm>
            <a:off x="1206498" y="1495754"/>
            <a:ext cx="21971004" cy="5288223"/>
          </a:xfrm>
          <a:prstGeom prst="rect">
            <a:avLst/>
          </a:prstGeom>
        </p:spPr>
        <p:txBody>
          <a:bodyPr/>
          <a:lstStyle/>
          <a:p>
            <a:pPr algn="ctr"/>
            <a:r>
              <a:rPr lang="en-US" dirty="0">
                <a:solidFill>
                  <a:srgbClr val="F05F2A"/>
                </a:solidFill>
                <a:latin typeface="Klavika Bd" panose="02000803050000020004" pitchFamily="50" charset="0"/>
              </a:rPr>
              <a:t>The SSP </a:t>
            </a:r>
            <a:r>
              <a:rPr dirty="0">
                <a:solidFill>
                  <a:srgbClr val="F05F2A"/>
                </a:solidFill>
                <a:latin typeface="Klavika Bd" panose="02000803050000020004" pitchFamily="50" charset="0"/>
              </a:rPr>
              <a:t>Challenge</a:t>
            </a:r>
            <a:r>
              <a:rPr lang="en-US" dirty="0">
                <a:solidFill>
                  <a:srgbClr val="F05F2A"/>
                </a:solidFill>
                <a:latin typeface="Klavika Bd" panose="02000803050000020004" pitchFamily="50" charset="0"/>
              </a:rPr>
              <a:t>:</a:t>
            </a:r>
            <a:br>
              <a:rPr lang="en-US" dirty="0">
                <a:solidFill>
                  <a:srgbClr val="F05F2A"/>
                </a:solidFill>
                <a:latin typeface="Klavika Bd" panose="02000803050000020004" pitchFamily="50" charset="0"/>
              </a:rPr>
            </a:br>
            <a:r>
              <a:rPr lang="en-US" dirty="0">
                <a:solidFill>
                  <a:schemeClr val="bg2">
                    <a:lumMod val="10000"/>
                  </a:schemeClr>
                </a:solidFill>
                <a:latin typeface="Klavika Bd" panose="02000803050000020004" pitchFamily="50" charset="0"/>
              </a:rPr>
              <a:t>How to Build a Plan that Will Pass an Assessment</a:t>
            </a:r>
            <a:endParaRPr dirty="0">
              <a:solidFill>
                <a:schemeClr val="bg2">
                  <a:lumMod val="10000"/>
                </a:schemeClr>
              </a:solidFill>
              <a:latin typeface="Klavika Bd" panose="02000803050000020004" pitchFamily="50" charset="0"/>
            </a:endParaRPr>
          </a:p>
        </p:txBody>
      </p:sp>
      <p:sp>
        <p:nvSpPr>
          <p:cNvPr id="9" name="Rectangle 8">
            <a:extLst>
              <a:ext uri="{FF2B5EF4-FFF2-40B4-BE49-F238E27FC236}">
                <a16:creationId xmlns:a16="http://schemas.microsoft.com/office/drawing/2014/main" id="{68AE527E-A232-4C27-B42C-783C974814A8}"/>
              </a:ext>
            </a:extLst>
          </p:cNvPr>
          <p:cNvSpPr/>
          <p:nvPr/>
        </p:nvSpPr>
        <p:spPr>
          <a:xfrm>
            <a:off x="0" y="0"/>
            <a:ext cx="24384000" cy="13803086"/>
          </a:xfrm>
          <a:prstGeom prst="rect">
            <a:avLst/>
          </a:prstGeom>
          <a:noFill/>
          <a:ln w="57150" cap="flat">
            <a:solidFill>
              <a:srgbClr val="00206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pic>
        <p:nvPicPr>
          <p:cNvPr id="13" name="Picture 12">
            <a:extLst>
              <a:ext uri="{FF2B5EF4-FFF2-40B4-BE49-F238E27FC236}">
                <a16:creationId xmlns:a16="http://schemas.microsoft.com/office/drawing/2014/main" id="{6E36668F-82B5-4665-917B-E4A69F1C27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71796" y="7870967"/>
            <a:ext cx="8480166" cy="6552857"/>
          </a:xfrm>
          <a:prstGeom prst="rect">
            <a:avLst/>
          </a:prstGeom>
        </p:spPr>
      </p:pic>
      <p:sp>
        <p:nvSpPr>
          <p:cNvPr id="14" name="TextBox 13">
            <a:extLst>
              <a:ext uri="{FF2B5EF4-FFF2-40B4-BE49-F238E27FC236}">
                <a16:creationId xmlns:a16="http://schemas.microsoft.com/office/drawing/2014/main" id="{DB1A4164-AB7D-445F-A494-F7CD25E6CF8A}"/>
              </a:ext>
            </a:extLst>
          </p:cNvPr>
          <p:cNvSpPr txBox="1"/>
          <p:nvPr/>
        </p:nvSpPr>
        <p:spPr>
          <a:xfrm>
            <a:off x="278673" y="8025453"/>
            <a:ext cx="23826651" cy="707886"/>
          </a:xfrm>
          <a:prstGeom prst="rect">
            <a:avLst/>
          </a:prstGeom>
          <a:noFill/>
        </p:spPr>
        <p:txBody>
          <a:bodyPr wrap="square" rtlCol="0">
            <a:spAutoFit/>
          </a:bodyPr>
          <a:lstStyle/>
          <a:p>
            <a:pPr algn="ctr"/>
            <a:r>
              <a:rPr lang="en-US" sz="4000" dirty="0">
                <a:solidFill>
                  <a:schemeClr val="bg2">
                    <a:lumMod val="10000"/>
                  </a:schemeClr>
                </a:solidFill>
                <a:latin typeface="Klavika Bd" panose="02000803050000020004" pitchFamily="50" charset="0"/>
              </a:rPr>
              <a:t>March 30, 2022</a:t>
            </a:r>
          </a:p>
        </p:txBody>
      </p:sp>
      <p:cxnSp>
        <p:nvCxnSpPr>
          <p:cNvPr id="15" name="Straight Connector 14">
            <a:extLst>
              <a:ext uri="{FF2B5EF4-FFF2-40B4-BE49-F238E27FC236}">
                <a16:creationId xmlns:a16="http://schemas.microsoft.com/office/drawing/2014/main" id="{0BF02122-562C-4F3C-B2E7-8A5742EA9B94}"/>
              </a:ext>
            </a:extLst>
          </p:cNvPr>
          <p:cNvCxnSpPr/>
          <p:nvPr/>
        </p:nvCxnSpPr>
        <p:spPr>
          <a:xfrm>
            <a:off x="9882433" y="7212184"/>
            <a:ext cx="552482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pic>
        <p:nvPicPr>
          <p:cNvPr id="3" name="Graphic 2">
            <a:extLst>
              <a:ext uri="{FF2B5EF4-FFF2-40B4-BE49-F238E27FC236}">
                <a16:creationId xmlns:a16="http://schemas.microsoft.com/office/drawing/2014/main" id="{E6426EE3-3A7B-486B-84AF-03509B0A182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96934" y="10330311"/>
            <a:ext cx="4103530" cy="1277204"/>
          </a:xfrm>
          <a:prstGeom prst="rect">
            <a:avLst/>
          </a:prstGeom>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622CBA9-53FA-4DB6-BB8A-2DA27E37D344}"/>
              </a:ext>
            </a:extLst>
          </p:cNvPr>
          <p:cNvSpPr/>
          <p:nvPr/>
        </p:nvSpPr>
        <p:spPr>
          <a:xfrm>
            <a:off x="278673" y="448491"/>
            <a:ext cx="23826652" cy="12819017"/>
          </a:xfrm>
          <a:prstGeom prst="rect">
            <a:avLst/>
          </a:prstGeom>
          <a:solidFill>
            <a:schemeClr val="bg1">
              <a:lumMod val="8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55" name="Access Control"/>
          <p:cNvSpPr txBox="1">
            <a:spLocks noGrp="1"/>
          </p:cNvSpPr>
          <p:nvPr>
            <p:ph type="title"/>
          </p:nvPr>
        </p:nvSpPr>
        <p:spPr>
          <a:xfrm>
            <a:off x="278675" y="719662"/>
            <a:ext cx="23826652" cy="1433164"/>
          </a:xfrm>
          <a:prstGeom prst="rect">
            <a:avLst/>
          </a:prstGeom>
        </p:spPr>
        <p:txBody>
          <a:bodyPr/>
          <a:lstStyle/>
          <a:p>
            <a:pPr algn="ctr"/>
            <a:r>
              <a:rPr dirty="0">
                <a:solidFill>
                  <a:srgbClr val="F05F2A"/>
                </a:solidFill>
                <a:latin typeface="Klavika Bd" panose="02000803050000020004" pitchFamily="50" charset="0"/>
              </a:rPr>
              <a:t>Access Control</a:t>
            </a:r>
            <a:r>
              <a:rPr lang="en-US" dirty="0">
                <a:solidFill>
                  <a:srgbClr val="F05F2A"/>
                </a:solidFill>
                <a:latin typeface="Klavika Bd" panose="02000803050000020004" pitchFamily="50" charset="0"/>
              </a:rPr>
              <a:t> - Example</a:t>
            </a:r>
            <a:endParaRPr dirty="0">
              <a:solidFill>
                <a:srgbClr val="F05F2A"/>
              </a:solidFill>
              <a:latin typeface="Klavika Bd" panose="02000803050000020004" pitchFamily="50" charset="0"/>
            </a:endParaRPr>
          </a:p>
        </p:txBody>
      </p:sp>
      <p:sp>
        <p:nvSpPr>
          <p:cNvPr id="156" name="Assigned Responsibilities"/>
          <p:cNvSpPr txBox="1">
            <a:spLocks noGrp="1"/>
          </p:cNvSpPr>
          <p:nvPr>
            <p:ph type="body" idx="21"/>
          </p:nvPr>
        </p:nvSpPr>
        <p:spPr>
          <a:xfrm>
            <a:off x="635254" y="2874556"/>
            <a:ext cx="21971001" cy="93478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dirty="0">
                <a:latin typeface="Tahoma" panose="020B0604030504040204" pitchFamily="34" charset="0"/>
                <a:ea typeface="Tahoma" panose="020B0604030504040204" pitchFamily="34" charset="0"/>
                <a:cs typeface="Tahoma" panose="020B0604030504040204" pitchFamily="34" charset="0"/>
              </a:rPr>
              <a:t>Goal: Deny by Default</a:t>
            </a:r>
            <a:endParaRPr dirty="0">
              <a:latin typeface="Tahoma" panose="020B0604030504040204" pitchFamily="34" charset="0"/>
              <a:ea typeface="Tahoma" panose="020B0604030504040204" pitchFamily="34" charset="0"/>
              <a:cs typeface="Tahoma" panose="020B0604030504040204" pitchFamily="34" charset="0"/>
            </a:endParaRPr>
          </a:p>
        </p:txBody>
      </p:sp>
      <p:sp>
        <p:nvSpPr>
          <p:cNvPr id="2" name="Rectangle 1">
            <a:extLst>
              <a:ext uri="{FF2B5EF4-FFF2-40B4-BE49-F238E27FC236}">
                <a16:creationId xmlns:a16="http://schemas.microsoft.com/office/drawing/2014/main" id="{3E0BCDB3-7E5E-422B-9543-FAD747BF83CF}"/>
              </a:ext>
            </a:extLst>
          </p:cNvPr>
          <p:cNvSpPr/>
          <p:nvPr/>
        </p:nvSpPr>
        <p:spPr>
          <a:xfrm>
            <a:off x="0" y="0"/>
            <a:ext cx="24384000" cy="13803086"/>
          </a:xfrm>
          <a:prstGeom prst="rect">
            <a:avLst/>
          </a:prstGeom>
          <a:noFill/>
          <a:ln w="57150" cap="flat">
            <a:solidFill>
              <a:srgbClr val="00206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graphicFrame>
        <p:nvGraphicFramePr>
          <p:cNvPr id="8" name="Table 13">
            <a:extLst>
              <a:ext uri="{FF2B5EF4-FFF2-40B4-BE49-F238E27FC236}">
                <a16:creationId xmlns:a16="http://schemas.microsoft.com/office/drawing/2014/main" id="{9AE62551-2838-4883-ACD5-766F84E21982}"/>
              </a:ext>
            </a:extLst>
          </p:cNvPr>
          <p:cNvGraphicFramePr>
            <a:graphicFrameLocks noGrp="1"/>
          </p:cNvGraphicFramePr>
          <p:nvPr>
            <p:extLst>
              <p:ext uri="{D42A27DB-BD31-4B8C-83A1-F6EECF244321}">
                <p14:modId xmlns:p14="http://schemas.microsoft.com/office/powerpoint/2010/main" val="3060023008"/>
              </p:ext>
            </p:extLst>
          </p:nvPr>
        </p:nvGraphicFramePr>
        <p:xfrm>
          <a:off x="5146548" y="4828184"/>
          <a:ext cx="14090904" cy="6821422"/>
        </p:xfrm>
        <a:graphic>
          <a:graphicData uri="http://schemas.openxmlformats.org/drawingml/2006/table">
            <a:tbl>
              <a:tblPr firstRow="1" bandRow="1">
                <a:effectLst>
                  <a:outerShdw blurRad="63500" dist="279400" dir="3600000" algn="ctr" rotWithShape="0">
                    <a:schemeClr val="tx2">
                      <a:lumMod val="50000"/>
                      <a:alpha val="56000"/>
                    </a:schemeClr>
                  </a:outerShdw>
                </a:effectLst>
                <a:tableStyleId>{5C22544A-7EE6-4342-B048-85BDC9FD1C3A}</a:tableStyleId>
              </a:tblPr>
              <a:tblGrid>
                <a:gridCol w="2348484">
                  <a:extLst>
                    <a:ext uri="{9D8B030D-6E8A-4147-A177-3AD203B41FA5}">
                      <a16:colId xmlns:a16="http://schemas.microsoft.com/office/drawing/2014/main" val="296240998"/>
                    </a:ext>
                  </a:extLst>
                </a:gridCol>
                <a:gridCol w="2819650">
                  <a:extLst>
                    <a:ext uri="{9D8B030D-6E8A-4147-A177-3AD203B41FA5}">
                      <a16:colId xmlns:a16="http://schemas.microsoft.com/office/drawing/2014/main" val="3190047663"/>
                    </a:ext>
                  </a:extLst>
                </a:gridCol>
                <a:gridCol w="2259583">
                  <a:extLst>
                    <a:ext uri="{9D8B030D-6E8A-4147-A177-3AD203B41FA5}">
                      <a16:colId xmlns:a16="http://schemas.microsoft.com/office/drawing/2014/main" val="1599707095"/>
                    </a:ext>
                  </a:extLst>
                </a:gridCol>
                <a:gridCol w="1947872">
                  <a:extLst>
                    <a:ext uri="{9D8B030D-6E8A-4147-A177-3AD203B41FA5}">
                      <a16:colId xmlns:a16="http://schemas.microsoft.com/office/drawing/2014/main" val="254546449"/>
                    </a:ext>
                  </a:extLst>
                </a:gridCol>
                <a:gridCol w="2366831">
                  <a:extLst>
                    <a:ext uri="{9D8B030D-6E8A-4147-A177-3AD203B41FA5}">
                      <a16:colId xmlns:a16="http://schemas.microsoft.com/office/drawing/2014/main" val="778762099"/>
                    </a:ext>
                  </a:extLst>
                </a:gridCol>
                <a:gridCol w="2348484">
                  <a:extLst>
                    <a:ext uri="{9D8B030D-6E8A-4147-A177-3AD203B41FA5}">
                      <a16:colId xmlns:a16="http://schemas.microsoft.com/office/drawing/2014/main" val="4224928382"/>
                    </a:ext>
                  </a:extLst>
                </a:gridCol>
              </a:tblGrid>
              <a:tr h="1556437">
                <a:tc>
                  <a:txBody>
                    <a:bodyPr/>
                    <a:lstStyle/>
                    <a:p>
                      <a:r>
                        <a:rPr lang="en-US" sz="2400" dirty="0">
                          <a:solidFill>
                            <a:schemeClr val="bg2">
                              <a:lumMod val="10000"/>
                            </a:schemeClr>
                          </a:solidFill>
                        </a:rPr>
                        <a:t>Rule </a:t>
                      </a:r>
                    </a:p>
                  </a:txBody>
                  <a:tcPr/>
                </a:tc>
                <a:tc>
                  <a:txBody>
                    <a:bodyPr/>
                    <a:lstStyle/>
                    <a:p>
                      <a:r>
                        <a:rPr lang="en-US" sz="2400" dirty="0">
                          <a:solidFill>
                            <a:schemeClr val="bg2">
                              <a:lumMod val="10000"/>
                            </a:schemeClr>
                          </a:solidFill>
                        </a:rPr>
                        <a:t>Action</a:t>
                      </a:r>
                    </a:p>
                  </a:txBody>
                  <a:tcPr/>
                </a:tc>
                <a:tc>
                  <a:txBody>
                    <a:bodyPr/>
                    <a:lstStyle/>
                    <a:p>
                      <a:r>
                        <a:rPr lang="en-US" sz="2400" dirty="0">
                          <a:solidFill>
                            <a:schemeClr val="bg2">
                              <a:lumMod val="10000"/>
                            </a:schemeClr>
                          </a:solidFill>
                        </a:rPr>
                        <a:t>Protocol</a:t>
                      </a:r>
                    </a:p>
                  </a:txBody>
                  <a:tcPr/>
                </a:tc>
                <a:tc>
                  <a:txBody>
                    <a:bodyPr/>
                    <a:lstStyle/>
                    <a:p>
                      <a:r>
                        <a:rPr lang="en-US" sz="2400" dirty="0">
                          <a:solidFill>
                            <a:schemeClr val="bg2">
                              <a:lumMod val="10000"/>
                            </a:schemeClr>
                          </a:solidFill>
                        </a:rPr>
                        <a:t>Source</a:t>
                      </a:r>
                    </a:p>
                  </a:txBody>
                  <a:tcPr/>
                </a:tc>
                <a:tc>
                  <a:txBody>
                    <a:bodyPr/>
                    <a:lstStyle/>
                    <a:p>
                      <a:r>
                        <a:rPr lang="en-US" sz="2400" dirty="0">
                          <a:solidFill>
                            <a:schemeClr val="bg2">
                              <a:lumMod val="10000"/>
                            </a:schemeClr>
                          </a:solidFill>
                        </a:rPr>
                        <a:t>Destination</a:t>
                      </a:r>
                    </a:p>
                  </a:txBody>
                  <a:tcPr/>
                </a:tc>
                <a:tc>
                  <a:txBody>
                    <a:bodyPr/>
                    <a:lstStyle/>
                    <a:p>
                      <a:r>
                        <a:rPr lang="en-US" sz="2400" dirty="0">
                          <a:solidFill>
                            <a:schemeClr val="bg2">
                              <a:lumMod val="10000"/>
                            </a:schemeClr>
                          </a:solidFill>
                        </a:rPr>
                        <a:t>Port</a:t>
                      </a:r>
                    </a:p>
                  </a:txBody>
                  <a:tcPr/>
                </a:tc>
                <a:extLst>
                  <a:ext uri="{0D108BD9-81ED-4DB2-BD59-A6C34878D82A}">
                    <a16:rowId xmlns:a16="http://schemas.microsoft.com/office/drawing/2014/main" val="649436133"/>
                  </a:ext>
                </a:extLst>
              </a:tr>
              <a:tr h="1052997">
                <a:tc>
                  <a:txBody>
                    <a:bodyPr/>
                    <a:lstStyle/>
                    <a:p>
                      <a:r>
                        <a:rPr lang="en-US" sz="2400" dirty="0"/>
                        <a:t>1</a:t>
                      </a:r>
                    </a:p>
                  </a:txBody>
                  <a:tcPr/>
                </a:tc>
                <a:tc>
                  <a:txBody>
                    <a:bodyPr/>
                    <a:lstStyle/>
                    <a:p>
                      <a:r>
                        <a:rPr lang="en-US" sz="2400" dirty="0"/>
                        <a:t>Deny All</a:t>
                      </a:r>
                    </a:p>
                  </a:txBody>
                  <a:tcPr/>
                </a:tc>
                <a:tc>
                  <a:txBody>
                    <a:bodyPr/>
                    <a:lstStyle/>
                    <a:p>
                      <a:r>
                        <a:rPr lang="en-US" sz="2400" dirty="0"/>
                        <a:t>TCP</a:t>
                      </a:r>
                    </a:p>
                  </a:txBody>
                  <a:tcPr/>
                </a:tc>
                <a:tc>
                  <a:txBody>
                    <a:bodyPr/>
                    <a:lstStyle/>
                    <a:p>
                      <a:r>
                        <a:rPr lang="en-US" sz="2400" dirty="0"/>
                        <a:t>Any</a:t>
                      </a:r>
                    </a:p>
                  </a:txBody>
                  <a:tcPr/>
                </a:tc>
                <a:tc>
                  <a:txBody>
                    <a:bodyPr/>
                    <a:lstStyle/>
                    <a:p>
                      <a:r>
                        <a:rPr lang="en-US" sz="2400" dirty="0"/>
                        <a:t>Any</a:t>
                      </a:r>
                    </a:p>
                  </a:txBody>
                  <a:tcPr/>
                </a:tc>
                <a:tc>
                  <a:txBody>
                    <a:bodyPr/>
                    <a:lstStyle/>
                    <a:p>
                      <a:r>
                        <a:rPr lang="en-US" sz="2400" dirty="0"/>
                        <a:t>135</a:t>
                      </a:r>
                    </a:p>
                  </a:txBody>
                  <a:tcPr/>
                </a:tc>
                <a:extLst>
                  <a:ext uri="{0D108BD9-81ED-4DB2-BD59-A6C34878D82A}">
                    <a16:rowId xmlns:a16="http://schemas.microsoft.com/office/drawing/2014/main" val="4254375356"/>
                  </a:ext>
                </a:extLst>
              </a:tr>
              <a:tr h="1052997">
                <a:tc>
                  <a:txBody>
                    <a:bodyPr/>
                    <a:lstStyle/>
                    <a:p>
                      <a:r>
                        <a:rPr lang="en-US" sz="2400" dirty="0"/>
                        <a:t>2</a:t>
                      </a:r>
                    </a:p>
                  </a:txBody>
                  <a:tcPr/>
                </a:tc>
                <a:tc>
                  <a:txBody>
                    <a:bodyPr/>
                    <a:lstStyle/>
                    <a:p>
                      <a:r>
                        <a:rPr lang="en-US" sz="2400" dirty="0"/>
                        <a:t>Deny All</a:t>
                      </a:r>
                    </a:p>
                  </a:txBody>
                  <a:tcPr/>
                </a:tc>
                <a:tc>
                  <a:txBody>
                    <a:bodyPr/>
                    <a:lstStyle/>
                    <a:p>
                      <a:r>
                        <a:rPr lang="en-US" sz="2400" dirty="0"/>
                        <a:t>TCP</a:t>
                      </a:r>
                    </a:p>
                  </a:txBody>
                  <a:tcPr/>
                </a:tc>
                <a:tc>
                  <a:txBody>
                    <a:bodyPr/>
                    <a:lstStyle/>
                    <a:p>
                      <a:r>
                        <a:rPr lang="en-US" sz="2400" dirty="0"/>
                        <a:t>Any</a:t>
                      </a:r>
                    </a:p>
                  </a:txBody>
                  <a:tcPr/>
                </a:tc>
                <a:tc>
                  <a:txBody>
                    <a:bodyPr/>
                    <a:lstStyle/>
                    <a:p>
                      <a:r>
                        <a:rPr lang="en-US" sz="2400" dirty="0"/>
                        <a:t>Any</a:t>
                      </a:r>
                    </a:p>
                  </a:txBody>
                  <a:tcPr/>
                </a:tc>
                <a:tc>
                  <a:txBody>
                    <a:bodyPr/>
                    <a:lstStyle/>
                    <a:p>
                      <a:r>
                        <a:rPr lang="en-US" sz="2400" dirty="0"/>
                        <a:t>137-139</a:t>
                      </a:r>
                    </a:p>
                  </a:txBody>
                  <a:tcPr/>
                </a:tc>
                <a:extLst>
                  <a:ext uri="{0D108BD9-81ED-4DB2-BD59-A6C34878D82A}">
                    <a16:rowId xmlns:a16="http://schemas.microsoft.com/office/drawing/2014/main" val="2985792968"/>
                  </a:ext>
                </a:extLst>
              </a:tr>
              <a:tr h="1052997">
                <a:tc>
                  <a:txBody>
                    <a:bodyPr/>
                    <a:lstStyle/>
                    <a:p>
                      <a:r>
                        <a:rPr lang="en-US" sz="2400" dirty="0"/>
                        <a:t>3</a:t>
                      </a:r>
                    </a:p>
                  </a:txBody>
                  <a:tcPr/>
                </a:tc>
                <a:tc>
                  <a:txBody>
                    <a:bodyPr/>
                    <a:lstStyle/>
                    <a:p>
                      <a:r>
                        <a:rPr lang="en-US" sz="2400" dirty="0"/>
                        <a:t>Deny All</a:t>
                      </a:r>
                    </a:p>
                  </a:txBody>
                  <a:tcPr/>
                </a:tc>
                <a:tc>
                  <a:txBody>
                    <a:bodyPr/>
                    <a:lstStyle/>
                    <a:p>
                      <a:r>
                        <a:rPr lang="en-US" sz="2400" dirty="0"/>
                        <a:t>UDP</a:t>
                      </a:r>
                    </a:p>
                  </a:txBody>
                  <a:tcPr/>
                </a:tc>
                <a:tc>
                  <a:txBody>
                    <a:bodyPr/>
                    <a:lstStyle/>
                    <a:p>
                      <a:r>
                        <a:rPr lang="en-US" sz="2400" dirty="0"/>
                        <a:t>Any</a:t>
                      </a:r>
                    </a:p>
                  </a:txBody>
                  <a:tcPr/>
                </a:tc>
                <a:tc>
                  <a:txBody>
                    <a:bodyPr/>
                    <a:lstStyle/>
                    <a:p>
                      <a:r>
                        <a:rPr lang="en-US" sz="2400" dirty="0"/>
                        <a:t>Any</a:t>
                      </a:r>
                    </a:p>
                  </a:txBody>
                  <a:tcPr/>
                </a:tc>
                <a:tc>
                  <a:txBody>
                    <a:bodyPr/>
                    <a:lstStyle/>
                    <a:p>
                      <a:r>
                        <a:rPr lang="en-US" sz="2400" dirty="0"/>
                        <a:t>137-139</a:t>
                      </a:r>
                    </a:p>
                  </a:txBody>
                  <a:tcPr/>
                </a:tc>
                <a:extLst>
                  <a:ext uri="{0D108BD9-81ED-4DB2-BD59-A6C34878D82A}">
                    <a16:rowId xmlns:a16="http://schemas.microsoft.com/office/drawing/2014/main" val="140174416"/>
                  </a:ext>
                </a:extLst>
              </a:tr>
              <a:tr h="1052997">
                <a:tc>
                  <a:txBody>
                    <a:bodyPr/>
                    <a:lstStyle/>
                    <a:p>
                      <a:r>
                        <a:rPr lang="en-US" sz="2400" dirty="0"/>
                        <a:t>4</a:t>
                      </a:r>
                    </a:p>
                  </a:txBody>
                  <a:tcPr/>
                </a:tc>
                <a:tc>
                  <a:txBody>
                    <a:bodyPr/>
                    <a:lstStyle/>
                    <a:p>
                      <a:r>
                        <a:rPr lang="en-US" sz="2400" dirty="0"/>
                        <a:t>Deny All</a:t>
                      </a:r>
                    </a:p>
                  </a:txBody>
                  <a:tcPr/>
                </a:tc>
                <a:tc>
                  <a:txBody>
                    <a:bodyPr/>
                    <a:lstStyle/>
                    <a:p>
                      <a:r>
                        <a:rPr lang="en-US" sz="2400" dirty="0"/>
                        <a:t>IP</a:t>
                      </a:r>
                    </a:p>
                  </a:txBody>
                  <a:tcPr/>
                </a:tc>
                <a:tc>
                  <a:txBody>
                    <a:bodyPr/>
                    <a:lstStyle/>
                    <a:p>
                      <a:r>
                        <a:rPr lang="en-US" sz="2400" dirty="0"/>
                        <a:t>Any</a:t>
                      </a:r>
                    </a:p>
                  </a:txBody>
                  <a:tcPr/>
                </a:tc>
                <a:tc>
                  <a:txBody>
                    <a:bodyPr/>
                    <a:lstStyle/>
                    <a:p>
                      <a:r>
                        <a:rPr lang="en-US" sz="2400" dirty="0"/>
                        <a:t>Any</a:t>
                      </a:r>
                    </a:p>
                  </a:txBody>
                  <a:tcPr/>
                </a:tc>
                <a:tc>
                  <a:txBody>
                    <a:bodyPr/>
                    <a:lstStyle/>
                    <a:p>
                      <a:r>
                        <a:rPr lang="en-US" sz="2400" dirty="0"/>
                        <a:t>53</a:t>
                      </a:r>
                    </a:p>
                  </a:txBody>
                  <a:tcPr/>
                </a:tc>
                <a:extLst>
                  <a:ext uri="{0D108BD9-81ED-4DB2-BD59-A6C34878D82A}">
                    <a16:rowId xmlns:a16="http://schemas.microsoft.com/office/drawing/2014/main" val="914028599"/>
                  </a:ext>
                </a:extLst>
              </a:tr>
              <a:tr h="1052997">
                <a:tc>
                  <a:txBody>
                    <a:bodyPr/>
                    <a:lstStyle/>
                    <a:p>
                      <a:r>
                        <a:rPr lang="en-US" sz="2400" dirty="0"/>
                        <a:t>5</a:t>
                      </a:r>
                    </a:p>
                  </a:txBody>
                  <a:tcPr/>
                </a:tc>
                <a:tc>
                  <a:txBody>
                    <a:bodyPr/>
                    <a:lstStyle/>
                    <a:p>
                      <a:r>
                        <a:rPr lang="en-US" sz="2400" dirty="0"/>
                        <a:t>Deny All</a:t>
                      </a:r>
                    </a:p>
                  </a:txBody>
                  <a:tcPr/>
                </a:tc>
                <a:tc>
                  <a:txBody>
                    <a:bodyPr/>
                    <a:lstStyle/>
                    <a:p>
                      <a:r>
                        <a:rPr lang="en-US" sz="2400" dirty="0"/>
                        <a:t>IP</a:t>
                      </a:r>
                    </a:p>
                  </a:txBody>
                  <a:tcPr/>
                </a:tc>
                <a:tc>
                  <a:txBody>
                    <a:bodyPr/>
                    <a:lstStyle/>
                    <a:p>
                      <a:r>
                        <a:rPr lang="en-US" sz="2400" dirty="0"/>
                        <a:t>Any</a:t>
                      </a:r>
                    </a:p>
                  </a:txBody>
                  <a:tcPr/>
                </a:tc>
                <a:tc>
                  <a:txBody>
                    <a:bodyPr/>
                    <a:lstStyle/>
                    <a:p>
                      <a:r>
                        <a:rPr lang="en-US" sz="2400" dirty="0"/>
                        <a:t>Any</a:t>
                      </a:r>
                    </a:p>
                  </a:txBody>
                  <a:tcPr/>
                </a:tc>
                <a:tc>
                  <a:txBody>
                    <a:bodyPr/>
                    <a:lstStyle/>
                    <a:p>
                      <a:r>
                        <a:rPr lang="en-US" sz="2400" dirty="0"/>
                        <a:t>443</a:t>
                      </a:r>
                    </a:p>
                  </a:txBody>
                  <a:tcPr/>
                </a:tc>
                <a:extLst>
                  <a:ext uri="{0D108BD9-81ED-4DB2-BD59-A6C34878D82A}">
                    <a16:rowId xmlns:a16="http://schemas.microsoft.com/office/drawing/2014/main" val="1242717610"/>
                  </a:ext>
                </a:extLst>
              </a:tr>
            </a:tbl>
          </a:graphicData>
        </a:graphic>
      </p:graphicFrame>
      <p:pic>
        <p:nvPicPr>
          <p:cNvPr id="10" name="Picture 9">
            <a:extLst>
              <a:ext uri="{FF2B5EF4-FFF2-40B4-BE49-F238E27FC236}">
                <a16:creationId xmlns:a16="http://schemas.microsoft.com/office/drawing/2014/main" id="{B8910234-DC75-4D69-BB86-CB9851809E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12101" y="10564481"/>
            <a:ext cx="5554086" cy="4291795"/>
          </a:xfrm>
          <a:prstGeom prst="rect">
            <a:avLst/>
          </a:prstGeom>
        </p:spPr>
      </p:pic>
      <p:pic>
        <p:nvPicPr>
          <p:cNvPr id="11" name="Graphic 10">
            <a:extLst>
              <a:ext uri="{FF2B5EF4-FFF2-40B4-BE49-F238E27FC236}">
                <a16:creationId xmlns:a16="http://schemas.microsoft.com/office/drawing/2014/main" id="{14785FF3-6670-482F-94FD-1043BF035B7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6927631" y="11896174"/>
            <a:ext cx="3642015" cy="1133560"/>
          </a:xfrm>
          <a:prstGeom prst="rect">
            <a:avLst/>
          </a:prstGeom>
        </p:spPr>
      </p:pic>
    </p:spTree>
    <p:extLst>
      <p:ext uri="{BB962C8B-B14F-4D97-AF65-F5344CB8AC3E}">
        <p14:creationId xmlns:p14="http://schemas.microsoft.com/office/powerpoint/2010/main" val="1561761050"/>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622CBA9-53FA-4DB6-BB8A-2DA27E37D344}"/>
              </a:ext>
            </a:extLst>
          </p:cNvPr>
          <p:cNvSpPr/>
          <p:nvPr/>
        </p:nvSpPr>
        <p:spPr>
          <a:xfrm>
            <a:off x="278673" y="448491"/>
            <a:ext cx="23826652" cy="12819017"/>
          </a:xfrm>
          <a:prstGeom prst="rect">
            <a:avLst/>
          </a:prstGeom>
          <a:solidFill>
            <a:schemeClr val="bg1">
              <a:lumMod val="8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55" name="Access Control"/>
          <p:cNvSpPr txBox="1">
            <a:spLocks noGrp="1"/>
          </p:cNvSpPr>
          <p:nvPr>
            <p:ph type="title"/>
          </p:nvPr>
        </p:nvSpPr>
        <p:spPr>
          <a:xfrm>
            <a:off x="278675" y="719662"/>
            <a:ext cx="23826652" cy="1433164"/>
          </a:xfrm>
          <a:prstGeom prst="rect">
            <a:avLst/>
          </a:prstGeom>
        </p:spPr>
        <p:txBody>
          <a:bodyPr/>
          <a:lstStyle/>
          <a:p>
            <a:pPr algn="ctr"/>
            <a:r>
              <a:rPr lang="en-US" dirty="0">
                <a:solidFill>
                  <a:srgbClr val="F05F2A"/>
                </a:solidFill>
                <a:latin typeface="Klavika Bd" panose="02000803050000020004" pitchFamily="50" charset="0"/>
              </a:rPr>
              <a:t>Awareness &amp; Training</a:t>
            </a:r>
            <a:endParaRPr dirty="0">
              <a:solidFill>
                <a:srgbClr val="F05F2A"/>
              </a:solidFill>
              <a:latin typeface="Klavika Bd" panose="02000803050000020004" pitchFamily="50" charset="0"/>
            </a:endParaRPr>
          </a:p>
        </p:txBody>
      </p:sp>
      <p:sp>
        <p:nvSpPr>
          <p:cNvPr id="156" name="Assigned Responsibilities"/>
          <p:cNvSpPr txBox="1">
            <a:spLocks noGrp="1"/>
          </p:cNvSpPr>
          <p:nvPr>
            <p:ph type="body" idx="21"/>
          </p:nvPr>
        </p:nvSpPr>
        <p:spPr>
          <a:xfrm>
            <a:off x="1206500" y="2874556"/>
            <a:ext cx="21971001" cy="93478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oAutofit/>
          </a:bodyPr>
          <a:lstStyle/>
          <a:p>
            <a:r>
              <a:rPr lang="en-US" sz="3500" dirty="0">
                <a:latin typeface="Tahoma" panose="020B0604030504040204" pitchFamily="34" charset="0"/>
                <a:ea typeface="Tahoma" panose="020B0604030504040204" pitchFamily="34" charset="0"/>
                <a:cs typeface="Tahoma" panose="020B0604030504040204" pitchFamily="34" charset="0"/>
              </a:rPr>
              <a:t>3.2.1 – Ensure that managers, systems administrators, and users of organizational systems are made aware of the security risks associated with their activities and of the applicable policies, standards, and procedures related to the security of those systems. </a:t>
            </a:r>
            <a:endParaRPr sz="3500" dirty="0">
              <a:latin typeface="Tahoma" panose="020B0604030504040204" pitchFamily="34" charset="0"/>
              <a:ea typeface="Tahoma" panose="020B0604030504040204" pitchFamily="34" charset="0"/>
              <a:cs typeface="Tahoma" panose="020B0604030504040204" pitchFamily="34" charset="0"/>
            </a:endParaRPr>
          </a:p>
        </p:txBody>
      </p:sp>
      <p:sp>
        <p:nvSpPr>
          <p:cNvPr id="2" name="Rectangle 1">
            <a:extLst>
              <a:ext uri="{FF2B5EF4-FFF2-40B4-BE49-F238E27FC236}">
                <a16:creationId xmlns:a16="http://schemas.microsoft.com/office/drawing/2014/main" id="{3E0BCDB3-7E5E-422B-9543-FAD747BF83CF}"/>
              </a:ext>
            </a:extLst>
          </p:cNvPr>
          <p:cNvSpPr/>
          <p:nvPr/>
        </p:nvSpPr>
        <p:spPr>
          <a:xfrm>
            <a:off x="0" y="0"/>
            <a:ext cx="24384000" cy="13803086"/>
          </a:xfrm>
          <a:prstGeom prst="rect">
            <a:avLst/>
          </a:prstGeom>
          <a:noFill/>
          <a:ln w="57150" cap="flat">
            <a:solidFill>
              <a:srgbClr val="00206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pic>
        <p:nvPicPr>
          <p:cNvPr id="13" name="Picture 12" descr="Text, letter&#10;&#10;Description automatically generated">
            <a:extLst>
              <a:ext uri="{FF2B5EF4-FFF2-40B4-BE49-F238E27FC236}">
                <a16:creationId xmlns:a16="http://schemas.microsoft.com/office/drawing/2014/main" id="{E4053096-7C66-4020-B9E5-9043BD3CD117}"/>
              </a:ext>
            </a:extLst>
          </p:cNvPr>
          <p:cNvPicPr>
            <a:picLocks noChangeAspect="1"/>
          </p:cNvPicPr>
          <p:nvPr/>
        </p:nvPicPr>
        <p:blipFill rotWithShape="1">
          <a:blip r:embed="rId3"/>
          <a:srcRect t="10269" b="81694"/>
          <a:stretch/>
        </p:blipFill>
        <p:spPr>
          <a:xfrm>
            <a:off x="2212580" y="5117871"/>
            <a:ext cx="17840986" cy="1057098"/>
          </a:xfrm>
          <a:prstGeom prst="rect">
            <a:avLst/>
          </a:prstGeom>
          <a:effectLst>
            <a:outerShdw blurRad="63500" dist="279400" dir="3720000" sx="102000" sy="102000" algn="ctr" rotWithShape="0">
              <a:schemeClr val="tx2">
                <a:lumMod val="50000"/>
                <a:alpha val="56000"/>
              </a:schemeClr>
            </a:outerShdw>
          </a:effectLst>
        </p:spPr>
      </p:pic>
      <p:pic>
        <p:nvPicPr>
          <p:cNvPr id="10" name="Picture 9" descr="Text, letter&#10;&#10;Description automatically generated">
            <a:extLst>
              <a:ext uri="{FF2B5EF4-FFF2-40B4-BE49-F238E27FC236}">
                <a16:creationId xmlns:a16="http://schemas.microsoft.com/office/drawing/2014/main" id="{E5EC8FC2-66DD-43F4-BB05-00A34EE36AA3}"/>
              </a:ext>
            </a:extLst>
          </p:cNvPr>
          <p:cNvPicPr>
            <a:picLocks noChangeAspect="1"/>
          </p:cNvPicPr>
          <p:nvPr/>
        </p:nvPicPr>
        <p:blipFill rotWithShape="1">
          <a:blip r:embed="rId4"/>
          <a:srcRect t="38661" b="39124"/>
          <a:stretch/>
        </p:blipFill>
        <p:spPr>
          <a:xfrm>
            <a:off x="2237484" y="8139891"/>
            <a:ext cx="17791179" cy="2581020"/>
          </a:xfrm>
          <a:prstGeom prst="rect">
            <a:avLst/>
          </a:prstGeom>
          <a:effectLst>
            <a:outerShdw blurRad="63500" dist="279400" dir="3720000" sx="102000" sy="102000" algn="ctr" rotWithShape="0">
              <a:schemeClr val="tx2">
                <a:lumMod val="50000"/>
                <a:alpha val="56000"/>
              </a:schemeClr>
            </a:outerShdw>
          </a:effectLst>
        </p:spPr>
      </p:pic>
      <p:pic>
        <p:nvPicPr>
          <p:cNvPr id="11" name="Picture 10">
            <a:extLst>
              <a:ext uri="{FF2B5EF4-FFF2-40B4-BE49-F238E27FC236}">
                <a16:creationId xmlns:a16="http://schemas.microsoft.com/office/drawing/2014/main" id="{C6806087-A5BF-405B-BEA5-8A47C45ADA5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212101" y="9821531"/>
            <a:ext cx="5554086" cy="4291795"/>
          </a:xfrm>
          <a:prstGeom prst="rect">
            <a:avLst/>
          </a:prstGeom>
        </p:spPr>
      </p:pic>
      <p:pic>
        <p:nvPicPr>
          <p:cNvPr id="12" name="Graphic 11">
            <a:extLst>
              <a:ext uri="{FF2B5EF4-FFF2-40B4-BE49-F238E27FC236}">
                <a16:creationId xmlns:a16="http://schemas.microsoft.com/office/drawing/2014/main" id="{69C31852-E754-477B-B5CA-38CFAE7C43D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6927631" y="11153224"/>
            <a:ext cx="3642015" cy="1133560"/>
          </a:xfrm>
          <a:prstGeom prst="rect">
            <a:avLst/>
          </a:prstGeom>
        </p:spPr>
      </p:pic>
      <p:sp>
        <p:nvSpPr>
          <p:cNvPr id="14" name="TextBox 13">
            <a:extLst>
              <a:ext uri="{FF2B5EF4-FFF2-40B4-BE49-F238E27FC236}">
                <a16:creationId xmlns:a16="http://schemas.microsoft.com/office/drawing/2014/main" id="{B4865D45-55E9-467E-B6CB-9D97A4F60D1E}"/>
              </a:ext>
            </a:extLst>
          </p:cNvPr>
          <p:cNvSpPr txBox="1"/>
          <p:nvPr/>
        </p:nvSpPr>
        <p:spPr>
          <a:xfrm rot="5400000">
            <a:off x="10196261" y="6821233"/>
            <a:ext cx="786460" cy="779701"/>
          </a:xfrm>
          <a:prstGeom prst="rect">
            <a:avLst/>
          </a:prstGeom>
          <a:solidFill>
            <a:schemeClr val="bg1"/>
          </a:solidFill>
          <a:ln w="12700" cap="flat">
            <a:noFill/>
            <a:miter lim="400000"/>
          </a:ln>
          <a:effectLst>
            <a:outerShdw blurRad="50800" dist="50800" dir="5400000" algn="ctr" rotWithShape="0">
              <a:schemeClr val="tx2">
                <a:lumMod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just" defTabSz="2438338" rtl="0" fontAlgn="auto" latinLnBrk="0" hangingPunct="0">
              <a:lnSpc>
                <a:spcPct val="100000"/>
              </a:lnSpc>
              <a:spcBef>
                <a:spcPts val="0"/>
              </a:spcBef>
              <a:spcAft>
                <a:spcPts val="0"/>
              </a:spcAft>
              <a:buClrTx/>
              <a:buSzTx/>
              <a:buFontTx/>
              <a:buNone/>
              <a:tabLst/>
            </a:pPr>
            <a:r>
              <a:rPr kumimoji="0" lang="en-US" sz="4400" b="1" i="0" u="none" strike="noStrike" cap="none" spc="0" normalizeH="0" baseline="0" dirty="0">
                <a:ln>
                  <a:noFill/>
                </a:ln>
                <a:solidFill>
                  <a:srgbClr val="5E5E5E"/>
                </a:solidFill>
                <a:effectLst/>
                <a:uFillTx/>
                <a:latin typeface="+mn-lt"/>
                <a:ea typeface="+mn-ea"/>
                <a:cs typeface="+mn-cs"/>
                <a:sym typeface="Helvetica Neue"/>
              </a:rPr>
              <a:t>…</a:t>
            </a:r>
          </a:p>
        </p:txBody>
      </p:sp>
    </p:spTree>
    <p:extLst>
      <p:ext uri="{BB962C8B-B14F-4D97-AF65-F5344CB8AC3E}">
        <p14:creationId xmlns:p14="http://schemas.microsoft.com/office/powerpoint/2010/main" val="1307364672"/>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622CBA9-53FA-4DB6-BB8A-2DA27E37D344}"/>
              </a:ext>
            </a:extLst>
          </p:cNvPr>
          <p:cNvSpPr/>
          <p:nvPr/>
        </p:nvSpPr>
        <p:spPr>
          <a:xfrm>
            <a:off x="278673" y="448491"/>
            <a:ext cx="23826652" cy="12819017"/>
          </a:xfrm>
          <a:prstGeom prst="rect">
            <a:avLst/>
          </a:prstGeom>
          <a:solidFill>
            <a:schemeClr val="bg1">
              <a:lumMod val="8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55" name="Access Control"/>
          <p:cNvSpPr txBox="1">
            <a:spLocks noGrp="1"/>
          </p:cNvSpPr>
          <p:nvPr>
            <p:ph type="title"/>
          </p:nvPr>
        </p:nvSpPr>
        <p:spPr>
          <a:xfrm>
            <a:off x="278675" y="719662"/>
            <a:ext cx="23826652" cy="1433164"/>
          </a:xfrm>
          <a:prstGeom prst="rect">
            <a:avLst/>
          </a:prstGeom>
        </p:spPr>
        <p:txBody>
          <a:bodyPr/>
          <a:lstStyle/>
          <a:p>
            <a:pPr algn="ctr"/>
            <a:r>
              <a:rPr lang="en-US" dirty="0">
                <a:solidFill>
                  <a:srgbClr val="F05F2A"/>
                </a:solidFill>
                <a:latin typeface="Klavika Bd" panose="02000803050000020004" pitchFamily="50" charset="0"/>
              </a:rPr>
              <a:t>Awareness &amp; Training - Example</a:t>
            </a:r>
            <a:endParaRPr dirty="0">
              <a:solidFill>
                <a:srgbClr val="F05F2A"/>
              </a:solidFill>
              <a:latin typeface="Klavika Bd" panose="02000803050000020004" pitchFamily="50" charset="0"/>
            </a:endParaRPr>
          </a:p>
        </p:txBody>
      </p:sp>
      <p:sp>
        <p:nvSpPr>
          <p:cNvPr id="2" name="Rectangle 1">
            <a:extLst>
              <a:ext uri="{FF2B5EF4-FFF2-40B4-BE49-F238E27FC236}">
                <a16:creationId xmlns:a16="http://schemas.microsoft.com/office/drawing/2014/main" id="{3E0BCDB3-7E5E-422B-9543-FAD747BF83CF}"/>
              </a:ext>
            </a:extLst>
          </p:cNvPr>
          <p:cNvSpPr/>
          <p:nvPr/>
        </p:nvSpPr>
        <p:spPr>
          <a:xfrm>
            <a:off x="0" y="0"/>
            <a:ext cx="24384000" cy="13803086"/>
          </a:xfrm>
          <a:prstGeom prst="rect">
            <a:avLst/>
          </a:prstGeom>
          <a:noFill/>
          <a:ln w="57150" cap="flat">
            <a:solidFill>
              <a:srgbClr val="00206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graphicFrame>
        <p:nvGraphicFramePr>
          <p:cNvPr id="11" name="Table 13">
            <a:extLst>
              <a:ext uri="{FF2B5EF4-FFF2-40B4-BE49-F238E27FC236}">
                <a16:creationId xmlns:a16="http://schemas.microsoft.com/office/drawing/2014/main" id="{49C99002-C40E-42C4-9DF0-32AEA34F5A87}"/>
              </a:ext>
            </a:extLst>
          </p:cNvPr>
          <p:cNvGraphicFramePr>
            <a:graphicFrameLocks noGrp="1"/>
          </p:cNvGraphicFramePr>
          <p:nvPr>
            <p:extLst>
              <p:ext uri="{D42A27DB-BD31-4B8C-83A1-F6EECF244321}">
                <p14:modId xmlns:p14="http://schemas.microsoft.com/office/powerpoint/2010/main" val="112777178"/>
              </p:ext>
            </p:extLst>
          </p:nvPr>
        </p:nvGraphicFramePr>
        <p:xfrm>
          <a:off x="5213768" y="3447288"/>
          <a:ext cx="14090904" cy="6821424"/>
        </p:xfrm>
        <a:graphic>
          <a:graphicData uri="http://schemas.openxmlformats.org/drawingml/2006/table">
            <a:tbl>
              <a:tblPr firstRow="1" bandRow="1">
                <a:effectLst>
                  <a:outerShdw blurRad="63500" dist="266700" dir="3600000" algn="ctr" rotWithShape="0">
                    <a:schemeClr val="tx2">
                      <a:lumMod val="50000"/>
                      <a:alpha val="56000"/>
                    </a:schemeClr>
                  </a:outerShdw>
                </a:effectLst>
                <a:tableStyleId>{5C22544A-7EE6-4342-B048-85BDC9FD1C3A}</a:tableStyleId>
              </a:tblPr>
              <a:tblGrid>
                <a:gridCol w="2223940">
                  <a:extLst>
                    <a:ext uri="{9D8B030D-6E8A-4147-A177-3AD203B41FA5}">
                      <a16:colId xmlns:a16="http://schemas.microsoft.com/office/drawing/2014/main" val="296240998"/>
                    </a:ext>
                  </a:extLst>
                </a:gridCol>
                <a:gridCol w="3582047">
                  <a:extLst>
                    <a:ext uri="{9D8B030D-6E8A-4147-A177-3AD203B41FA5}">
                      <a16:colId xmlns:a16="http://schemas.microsoft.com/office/drawing/2014/main" val="3190047663"/>
                    </a:ext>
                  </a:extLst>
                </a:gridCol>
                <a:gridCol w="2047956">
                  <a:extLst>
                    <a:ext uri="{9D8B030D-6E8A-4147-A177-3AD203B41FA5}">
                      <a16:colId xmlns:a16="http://schemas.microsoft.com/office/drawing/2014/main" val="1599707095"/>
                    </a:ext>
                  </a:extLst>
                </a:gridCol>
                <a:gridCol w="3351203">
                  <a:extLst>
                    <a:ext uri="{9D8B030D-6E8A-4147-A177-3AD203B41FA5}">
                      <a16:colId xmlns:a16="http://schemas.microsoft.com/office/drawing/2014/main" val="254546449"/>
                    </a:ext>
                  </a:extLst>
                </a:gridCol>
                <a:gridCol w="2885758">
                  <a:extLst>
                    <a:ext uri="{9D8B030D-6E8A-4147-A177-3AD203B41FA5}">
                      <a16:colId xmlns:a16="http://schemas.microsoft.com/office/drawing/2014/main" val="778762099"/>
                    </a:ext>
                  </a:extLst>
                </a:gridCol>
              </a:tblGrid>
              <a:tr h="1451602">
                <a:tc>
                  <a:txBody>
                    <a:bodyPr/>
                    <a:lstStyle/>
                    <a:p>
                      <a:r>
                        <a:rPr lang="en-US" sz="2400" dirty="0">
                          <a:solidFill>
                            <a:schemeClr val="bg2">
                              <a:lumMod val="10000"/>
                            </a:schemeClr>
                          </a:solidFill>
                        </a:rPr>
                        <a:t>Name</a:t>
                      </a:r>
                    </a:p>
                  </a:txBody>
                  <a:tcPr/>
                </a:tc>
                <a:tc>
                  <a:txBody>
                    <a:bodyPr/>
                    <a:lstStyle/>
                    <a:p>
                      <a:r>
                        <a:rPr lang="en-US" sz="2400" dirty="0">
                          <a:solidFill>
                            <a:schemeClr val="bg2">
                              <a:lumMod val="10000"/>
                            </a:schemeClr>
                          </a:solidFill>
                        </a:rPr>
                        <a:t>Training</a:t>
                      </a:r>
                    </a:p>
                  </a:txBody>
                  <a:tcPr/>
                </a:tc>
                <a:tc>
                  <a:txBody>
                    <a:bodyPr/>
                    <a:lstStyle/>
                    <a:p>
                      <a:r>
                        <a:rPr lang="en-US" sz="2400" dirty="0">
                          <a:solidFill>
                            <a:schemeClr val="bg2">
                              <a:lumMod val="10000"/>
                            </a:schemeClr>
                          </a:solidFill>
                        </a:rPr>
                        <a:t>Date attended</a:t>
                      </a:r>
                    </a:p>
                  </a:txBody>
                  <a:tcPr/>
                </a:tc>
                <a:tc>
                  <a:txBody>
                    <a:bodyPr/>
                    <a:lstStyle/>
                    <a:p>
                      <a:r>
                        <a:rPr lang="en-US" sz="2400" dirty="0">
                          <a:solidFill>
                            <a:schemeClr val="bg2">
                              <a:lumMod val="10000"/>
                            </a:schemeClr>
                          </a:solidFill>
                        </a:rPr>
                        <a:t>Frequency</a:t>
                      </a:r>
                    </a:p>
                  </a:txBody>
                  <a:tcPr/>
                </a:tc>
                <a:tc>
                  <a:txBody>
                    <a:bodyPr/>
                    <a:lstStyle/>
                    <a:p>
                      <a:r>
                        <a:rPr lang="en-US" sz="2400" dirty="0">
                          <a:solidFill>
                            <a:schemeClr val="bg2">
                              <a:lumMod val="10000"/>
                            </a:schemeClr>
                          </a:solidFill>
                        </a:rPr>
                        <a:t>Administrator</a:t>
                      </a:r>
                    </a:p>
                  </a:txBody>
                  <a:tcPr/>
                </a:tc>
                <a:extLst>
                  <a:ext uri="{0D108BD9-81ED-4DB2-BD59-A6C34878D82A}">
                    <a16:rowId xmlns:a16="http://schemas.microsoft.com/office/drawing/2014/main" val="649436133"/>
                  </a:ext>
                </a:extLst>
              </a:tr>
              <a:tr h="982072">
                <a:tc>
                  <a:txBody>
                    <a:bodyPr/>
                    <a:lstStyle/>
                    <a:p>
                      <a:r>
                        <a:rPr lang="en-US" sz="2400" dirty="0"/>
                        <a:t>Alice</a:t>
                      </a:r>
                    </a:p>
                  </a:txBody>
                  <a:tcPr/>
                </a:tc>
                <a:tc>
                  <a:txBody>
                    <a:bodyPr/>
                    <a:lstStyle/>
                    <a:p>
                      <a:r>
                        <a:rPr lang="en-US" sz="2400" dirty="0"/>
                        <a:t>Security Awareness</a:t>
                      </a:r>
                    </a:p>
                  </a:txBody>
                  <a:tcPr/>
                </a:tc>
                <a:tc>
                  <a:txBody>
                    <a:bodyPr/>
                    <a:lstStyle/>
                    <a:p>
                      <a:r>
                        <a:rPr lang="en-US" sz="2400" dirty="0"/>
                        <a:t>4/1/2022</a:t>
                      </a:r>
                    </a:p>
                  </a:txBody>
                  <a:tcPr/>
                </a:tc>
                <a:tc>
                  <a:txBody>
                    <a:bodyPr/>
                    <a:lstStyle/>
                    <a:p>
                      <a:r>
                        <a:rPr lang="en-US" sz="2400" dirty="0"/>
                        <a:t>On-hire/Annual</a:t>
                      </a:r>
                    </a:p>
                  </a:txBody>
                  <a:tcPr/>
                </a:tc>
                <a:tc>
                  <a:txBody>
                    <a:bodyPr/>
                    <a:lstStyle/>
                    <a:p>
                      <a:r>
                        <a:rPr lang="en-US" sz="2400" dirty="0"/>
                        <a:t>Frank</a:t>
                      </a:r>
                    </a:p>
                  </a:txBody>
                  <a:tcPr/>
                </a:tc>
                <a:extLst>
                  <a:ext uri="{0D108BD9-81ED-4DB2-BD59-A6C34878D82A}">
                    <a16:rowId xmlns:a16="http://schemas.microsoft.com/office/drawing/2014/main" val="4254375356"/>
                  </a:ext>
                </a:extLst>
              </a:tr>
              <a:tr h="982072">
                <a:tc>
                  <a:txBody>
                    <a:bodyPr/>
                    <a:lstStyle/>
                    <a:p>
                      <a:r>
                        <a:rPr lang="en-US" sz="2400" dirty="0"/>
                        <a:t>Bob</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t>Security Awareness</a:t>
                      </a:r>
                    </a:p>
                  </a:txBody>
                  <a:tcPr/>
                </a:tc>
                <a:tc>
                  <a:txBody>
                    <a:bodyPr/>
                    <a:lstStyle/>
                    <a:p>
                      <a:r>
                        <a:rPr lang="en-US" sz="2400" dirty="0"/>
                        <a:t>4/1/2022</a:t>
                      </a:r>
                    </a:p>
                  </a:txBody>
                  <a:tcPr/>
                </a:tc>
                <a:tc>
                  <a:txBody>
                    <a:bodyPr/>
                    <a:lstStyle/>
                    <a:p>
                      <a:r>
                        <a:rPr lang="en-US" sz="2400" dirty="0"/>
                        <a:t>On-hire/Annual</a:t>
                      </a:r>
                    </a:p>
                  </a:txBody>
                  <a:tcPr/>
                </a:tc>
                <a:tc>
                  <a:txBody>
                    <a:bodyPr/>
                    <a:lstStyle/>
                    <a:p>
                      <a:r>
                        <a:rPr lang="en-US" sz="2400" dirty="0"/>
                        <a:t>Frank</a:t>
                      </a:r>
                    </a:p>
                  </a:txBody>
                  <a:tcPr/>
                </a:tc>
                <a:extLst>
                  <a:ext uri="{0D108BD9-81ED-4DB2-BD59-A6C34878D82A}">
                    <a16:rowId xmlns:a16="http://schemas.microsoft.com/office/drawing/2014/main" val="2985792968"/>
                  </a:ext>
                </a:extLst>
              </a:tr>
              <a:tr h="1211803">
                <a:tc>
                  <a:txBody>
                    <a:bodyPr/>
                    <a:lstStyle/>
                    <a:p>
                      <a:r>
                        <a:rPr lang="en-US" sz="2400" dirty="0"/>
                        <a:t>Chris</a:t>
                      </a:r>
                    </a:p>
                  </a:txBody>
                  <a:tcPr/>
                </a:tc>
                <a:tc>
                  <a:txBody>
                    <a:bodyPr/>
                    <a:lstStyle/>
                    <a:p>
                      <a:r>
                        <a:rPr lang="en-US" sz="2400" dirty="0"/>
                        <a:t>Role Based Training - Admin</a:t>
                      </a:r>
                    </a:p>
                  </a:txBody>
                  <a:tcPr/>
                </a:tc>
                <a:tc>
                  <a:txBody>
                    <a:bodyPr/>
                    <a:lstStyle/>
                    <a:p>
                      <a:r>
                        <a:rPr lang="en-US" sz="2400" dirty="0"/>
                        <a:t>3/28/2022</a:t>
                      </a:r>
                    </a:p>
                  </a:txBody>
                  <a:tcPr/>
                </a:tc>
                <a:tc>
                  <a:txBody>
                    <a:bodyPr/>
                    <a:lstStyle/>
                    <a:p>
                      <a:r>
                        <a:rPr lang="en-US" sz="2400" dirty="0"/>
                        <a:t>On-hire/Semi-Annual</a:t>
                      </a:r>
                    </a:p>
                  </a:txBody>
                  <a:tcPr/>
                </a:tc>
                <a:tc>
                  <a:txBody>
                    <a:bodyPr/>
                    <a:lstStyle/>
                    <a:p>
                      <a:r>
                        <a:rPr lang="en-US" sz="2400" dirty="0"/>
                        <a:t>Gene</a:t>
                      </a:r>
                    </a:p>
                  </a:txBody>
                  <a:tcPr/>
                </a:tc>
                <a:extLst>
                  <a:ext uri="{0D108BD9-81ED-4DB2-BD59-A6C34878D82A}">
                    <a16:rowId xmlns:a16="http://schemas.microsoft.com/office/drawing/2014/main" val="140174416"/>
                  </a:ext>
                </a:extLst>
              </a:tr>
              <a:tr h="1211803">
                <a:tc>
                  <a:txBody>
                    <a:bodyPr/>
                    <a:lstStyle/>
                    <a:p>
                      <a:r>
                        <a:rPr lang="en-US" sz="2400" dirty="0"/>
                        <a:t>Doug</a:t>
                      </a:r>
                    </a:p>
                  </a:txBody>
                  <a:tcPr/>
                </a:tc>
                <a:tc>
                  <a:txBody>
                    <a:bodyPr/>
                    <a:lstStyle/>
                    <a:p>
                      <a:r>
                        <a:rPr lang="en-US" sz="2400" dirty="0"/>
                        <a:t>Role Based Training – Power User</a:t>
                      </a:r>
                    </a:p>
                  </a:txBody>
                  <a:tcPr/>
                </a:tc>
                <a:tc>
                  <a:txBody>
                    <a:bodyPr/>
                    <a:lstStyle/>
                    <a:p>
                      <a:r>
                        <a:rPr lang="en-US" sz="2400" dirty="0"/>
                        <a:t>3/27/2022</a:t>
                      </a:r>
                    </a:p>
                  </a:txBody>
                  <a:tcPr/>
                </a:tc>
                <a:tc>
                  <a:txBody>
                    <a:bodyPr/>
                    <a:lstStyle/>
                    <a:p>
                      <a:r>
                        <a:rPr lang="en-US" sz="2400" dirty="0"/>
                        <a:t>On-hire/Semi-Annual</a:t>
                      </a:r>
                    </a:p>
                  </a:txBody>
                  <a:tcPr/>
                </a:tc>
                <a:tc>
                  <a:txBody>
                    <a:bodyPr/>
                    <a:lstStyle/>
                    <a:p>
                      <a:r>
                        <a:rPr lang="en-US" sz="2400" dirty="0"/>
                        <a:t>Gene</a:t>
                      </a:r>
                    </a:p>
                  </a:txBody>
                  <a:tcPr/>
                </a:tc>
                <a:extLst>
                  <a:ext uri="{0D108BD9-81ED-4DB2-BD59-A6C34878D82A}">
                    <a16:rowId xmlns:a16="http://schemas.microsoft.com/office/drawing/2014/main" val="914028599"/>
                  </a:ext>
                </a:extLst>
              </a:tr>
              <a:tr h="982072">
                <a:tc>
                  <a:txBody>
                    <a:bodyPr/>
                    <a:lstStyle/>
                    <a:p>
                      <a:r>
                        <a:rPr lang="en-US" sz="2400" dirty="0"/>
                        <a:t>Eve</a:t>
                      </a:r>
                    </a:p>
                  </a:txBody>
                  <a:tcPr/>
                </a:tc>
                <a:tc>
                  <a:txBody>
                    <a:bodyPr/>
                    <a:lstStyle/>
                    <a:p>
                      <a:r>
                        <a:rPr lang="en-US" sz="2400" dirty="0"/>
                        <a:t>CUI Training</a:t>
                      </a:r>
                    </a:p>
                  </a:txBody>
                  <a:tcPr/>
                </a:tc>
                <a:tc>
                  <a:txBody>
                    <a:bodyPr/>
                    <a:lstStyle/>
                    <a:p>
                      <a:r>
                        <a:rPr lang="en-US" sz="2400" dirty="0"/>
                        <a:t>3/15/2022</a:t>
                      </a:r>
                    </a:p>
                  </a:txBody>
                  <a:tcPr/>
                </a:tc>
                <a:tc>
                  <a:txBody>
                    <a:bodyPr/>
                    <a:lstStyle/>
                    <a:p>
                      <a:r>
                        <a:rPr lang="en-US" sz="2400" dirty="0"/>
                        <a:t>On-hire/Annual</a:t>
                      </a:r>
                    </a:p>
                  </a:txBody>
                  <a:tcPr/>
                </a:tc>
                <a:tc>
                  <a:txBody>
                    <a:bodyPr/>
                    <a:lstStyle/>
                    <a:p>
                      <a:r>
                        <a:rPr lang="en-US" sz="2400" dirty="0"/>
                        <a:t>Heather</a:t>
                      </a:r>
                    </a:p>
                  </a:txBody>
                  <a:tcPr/>
                </a:tc>
                <a:extLst>
                  <a:ext uri="{0D108BD9-81ED-4DB2-BD59-A6C34878D82A}">
                    <a16:rowId xmlns:a16="http://schemas.microsoft.com/office/drawing/2014/main" val="1242717610"/>
                  </a:ext>
                </a:extLst>
              </a:tr>
            </a:tbl>
          </a:graphicData>
        </a:graphic>
      </p:graphicFrame>
      <p:pic>
        <p:nvPicPr>
          <p:cNvPr id="8" name="Picture 7">
            <a:extLst>
              <a:ext uri="{FF2B5EF4-FFF2-40B4-BE49-F238E27FC236}">
                <a16:creationId xmlns:a16="http://schemas.microsoft.com/office/drawing/2014/main" id="{9DDFE36B-609A-4C6B-9D90-9D2157E6B7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12101" y="9821531"/>
            <a:ext cx="5554086" cy="4291795"/>
          </a:xfrm>
          <a:prstGeom prst="rect">
            <a:avLst/>
          </a:prstGeom>
        </p:spPr>
      </p:pic>
      <p:pic>
        <p:nvPicPr>
          <p:cNvPr id="10" name="Graphic 9">
            <a:extLst>
              <a:ext uri="{FF2B5EF4-FFF2-40B4-BE49-F238E27FC236}">
                <a16:creationId xmlns:a16="http://schemas.microsoft.com/office/drawing/2014/main" id="{658FA4AF-5A0B-4D04-941C-AEB5E795DDE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6927631" y="11153224"/>
            <a:ext cx="3642015" cy="1133560"/>
          </a:xfrm>
          <a:prstGeom prst="rect">
            <a:avLst/>
          </a:prstGeom>
        </p:spPr>
      </p:pic>
    </p:spTree>
    <p:extLst>
      <p:ext uri="{BB962C8B-B14F-4D97-AF65-F5344CB8AC3E}">
        <p14:creationId xmlns:p14="http://schemas.microsoft.com/office/powerpoint/2010/main" val="2057128510"/>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622CBA9-53FA-4DB6-BB8A-2DA27E37D344}"/>
              </a:ext>
            </a:extLst>
          </p:cNvPr>
          <p:cNvSpPr/>
          <p:nvPr/>
        </p:nvSpPr>
        <p:spPr>
          <a:xfrm>
            <a:off x="278673" y="448491"/>
            <a:ext cx="23826652" cy="12819017"/>
          </a:xfrm>
          <a:prstGeom prst="rect">
            <a:avLst/>
          </a:prstGeom>
          <a:solidFill>
            <a:schemeClr val="bg1">
              <a:lumMod val="8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55" name="Access Control"/>
          <p:cNvSpPr txBox="1">
            <a:spLocks noGrp="1"/>
          </p:cNvSpPr>
          <p:nvPr>
            <p:ph type="title"/>
          </p:nvPr>
        </p:nvSpPr>
        <p:spPr>
          <a:xfrm>
            <a:off x="278675" y="719662"/>
            <a:ext cx="23826652" cy="1433164"/>
          </a:xfrm>
          <a:prstGeom prst="rect">
            <a:avLst/>
          </a:prstGeom>
        </p:spPr>
        <p:txBody>
          <a:bodyPr/>
          <a:lstStyle/>
          <a:p>
            <a:pPr algn="ctr"/>
            <a:r>
              <a:rPr lang="en-US" dirty="0">
                <a:solidFill>
                  <a:srgbClr val="F05F2A"/>
                </a:solidFill>
                <a:latin typeface="Klavika Bd" panose="02000803050000020004" pitchFamily="50" charset="0"/>
              </a:rPr>
              <a:t>Audit &amp; Accountability</a:t>
            </a:r>
            <a:endParaRPr dirty="0">
              <a:solidFill>
                <a:srgbClr val="F05F2A"/>
              </a:solidFill>
              <a:latin typeface="Klavika Bd" panose="02000803050000020004" pitchFamily="50" charset="0"/>
            </a:endParaRPr>
          </a:p>
        </p:txBody>
      </p:sp>
      <p:sp>
        <p:nvSpPr>
          <p:cNvPr id="2" name="Rectangle 1">
            <a:extLst>
              <a:ext uri="{FF2B5EF4-FFF2-40B4-BE49-F238E27FC236}">
                <a16:creationId xmlns:a16="http://schemas.microsoft.com/office/drawing/2014/main" id="{3E0BCDB3-7E5E-422B-9543-FAD747BF83CF}"/>
              </a:ext>
            </a:extLst>
          </p:cNvPr>
          <p:cNvSpPr/>
          <p:nvPr/>
        </p:nvSpPr>
        <p:spPr>
          <a:xfrm>
            <a:off x="0" y="0"/>
            <a:ext cx="24384000" cy="13803086"/>
          </a:xfrm>
          <a:prstGeom prst="rect">
            <a:avLst/>
          </a:prstGeom>
          <a:noFill/>
          <a:ln w="57150" cap="flat">
            <a:solidFill>
              <a:srgbClr val="00206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pic>
        <p:nvPicPr>
          <p:cNvPr id="13" name="Picture 12" descr="Text, letter&#10;&#10;Description automatically generated">
            <a:extLst>
              <a:ext uri="{FF2B5EF4-FFF2-40B4-BE49-F238E27FC236}">
                <a16:creationId xmlns:a16="http://schemas.microsoft.com/office/drawing/2014/main" id="{E4053096-7C66-4020-B9E5-9043BD3CD117}"/>
              </a:ext>
            </a:extLst>
          </p:cNvPr>
          <p:cNvPicPr>
            <a:picLocks noChangeAspect="1"/>
          </p:cNvPicPr>
          <p:nvPr/>
        </p:nvPicPr>
        <p:blipFill rotWithShape="1">
          <a:blip r:embed="rId3"/>
          <a:srcRect t="10269" b="81694"/>
          <a:stretch/>
        </p:blipFill>
        <p:spPr>
          <a:xfrm>
            <a:off x="2212581" y="4995479"/>
            <a:ext cx="17840986" cy="1057098"/>
          </a:xfrm>
          <a:prstGeom prst="rect">
            <a:avLst/>
          </a:prstGeom>
          <a:effectLst>
            <a:outerShdw blurRad="63500" dist="279400" dir="3600000" sx="102000" sy="102000" algn="ctr" rotWithShape="0">
              <a:schemeClr val="tx2">
                <a:lumMod val="50000"/>
                <a:alpha val="56000"/>
              </a:schemeClr>
            </a:outerShdw>
          </a:effectLst>
        </p:spPr>
      </p:pic>
      <p:sp>
        <p:nvSpPr>
          <p:cNvPr id="11" name="Assigned Responsibilities">
            <a:extLst>
              <a:ext uri="{FF2B5EF4-FFF2-40B4-BE49-F238E27FC236}">
                <a16:creationId xmlns:a16="http://schemas.microsoft.com/office/drawing/2014/main" id="{83B4F92B-1C94-4AC0-A26D-5CB3DDA7C20A}"/>
              </a:ext>
            </a:extLst>
          </p:cNvPr>
          <p:cNvSpPr txBox="1">
            <a:spLocks noGrp="1"/>
          </p:cNvSpPr>
          <p:nvPr>
            <p:ph type="body" idx="21"/>
          </p:nvPr>
        </p:nvSpPr>
        <p:spPr>
          <a:xfrm>
            <a:off x="635254" y="2874556"/>
            <a:ext cx="21971001" cy="93478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oAutofit/>
          </a:bodyPr>
          <a:lstStyle/>
          <a:p>
            <a:r>
              <a:rPr lang="en-US" sz="3200" dirty="0">
                <a:latin typeface="Tahoma" panose="020B0604030504040204" pitchFamily="34" charset="0"/>
                <a:ea typeface="Tahoma" panose="020B0604030504040204" pitchFamily="34" charset="0"/>
                <a:cs typeface="Tahoma" panose="020B0604030504040204" pitchFamily="34" charset="0"/>
              </a:rPr>
              <a:t>3.3.1 – </a:t>
            </a:r>
            <a:r>
              <a:rPr lang="en-US" sz="3200" dirty="0">
                <a:effectLst/>
                <a:latin typeface="Times New Roman" panose="02020603050405020304" pitchFamily="18" charset="0"/>
                <a:ea typeface="Times New Roman" panose="02020603050405020304" pitchFamily="18" charset="0"/>
              </a:rPr>
              <a:t>Create and retain system audit logs and records to the extent needed to enable the monitoring, analysis, investigation, and reporting of unlawful or unauthorized system activity</a:t>
            </a:r>
            <a:endParaRPr sz="3200" dirty="0">
              <a:latin typeface="Tahoma" panose="020B0604030504040204" pitchFamily="34" charset="0"/>
              <a:ea typeface="Tahoma" panose="020B0604030504040204" pitchFamily="34" charset="0"/>
              <a:cs typeface="Tahoma" panose="020B0604030504040204" pitchFamily="34" charset="0"/>
            </a:endParaRPr>
          </a:p>
        </p:txBody>
      </p:sp>
      <p:pic>
        <p:nvPicPr>
          <p:cNvPr id="8" name="Picture 7">
            <a:extLst>
              <a:ext uri="{FF2B5EF4-FFF2-40B4-BE49-F238E27FC236}">
                <a16:creationId xmlns:a16="http://schemas.microsoft.com/office/drawing/2014/main" id="{8396AF65-4FBB-49AA-8F1B-D666D4A59DC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212101" y="9821531"/>
            <a:ext cx="5554086" cy="4291795"/>
          </a:xfrm>
          <a:prstGeom prst="rect">
            <a:avLst/>
          </a:prstGeom>
        </p:spPr>
      </p:pic>
      <p:pic>
        <p:nvPicPr>
          <p:cNvPr id="10" name="Graphic 9">
            <a:extLst>
              <a:ext uri="{FF2B5EF4-FFF2-40B4-BE49-F238E27FC236}">
                <a16:creationId xmlns:a16="http://schemas.microsoft.com/office/drawing/2014/main" id="{71495648-CBF9-4673-A133-45A798A3710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6927631" y="11153224"/>
            <a:ext cx="3642015" cy="1133560"/>
          </a:xfrm>
          <a:prstGeom prst="rect">
            <a:avLst/>
          </a:prstGeom>
        </p:spPr>
      </p:pic>
      <p:pic>
        <p:nvPicPr>
          <p:cNvPr id="9" name="Picture 8" descr="Text, letter&#10;&#10;Description automatically generated">
            <a:extLst>
              <a:ext uri="{FF2B5EF4-FFF2-40B4-BE49-F238E27FC236}">
                <a16:creationId xmlns:a16="http://schemas.microsoft.com/office/drawing/2014/main" id="{05575E07-83DF-4E1F-B260-BB78821B4DD1}"/>
              </a:ext>
            </a:extLst>
          </p:cNvPr>
          <p:cNvPicPr>
            <a:picLocks noChangeAspect="1"/>
          </p:cNvPicPr>
          <p:nvPr/>
        </p:nvPicPr>
        <p:blipFill rotWithShape="1">
          <a:blip r:embed="rId7"/>
          <a:srcRect t="30048" b="60193"/>
          <a:stretch/>
        </p:blipFill>
        <p:spPr>
          <a:xfrm>
            <a:off x="2212581" y="8217603"/>
            <a:ext cx="17822607" cy="2312127"/>
          </a:xfrm>
          <a:prstGeom prst="rect">
            <a:avLst/>
          </a:prstGeom>
          <a:effectLst>
            <a:outerShdw blurRad="63500" dist="279400" dir="3600000" sx="102000" sy="102000" algn="ctr" rotWithShape="0">
              <a:schemeClr val="tx2">
                <a:lumMod val="50000"/>
                <a:alpha val="56000"/>
              </a:schemeClr>
            </a:outerShdw>
          </a:effectLst>
        </p:spPr>
      </p:pic>
      <p:sp>
        <p:nvSpPr>
          <p:cNvPr id="3" name="TextBox 2">
            <a:extLst>
              <a:ext uri="{FF2B5EF4-FFF2-40B4-BE49-F238E27FC236}">
                <a16:creationId xmlns:a16="http://schemas.microsoft.com/office/drawing/2014/main" id="{E29F44F9-8F24-48E2-B7E9-C870D1E355D6}"/>
              </a:ext>
            </a:extLst>
          </p:cNvPr>
          <p:cNvSpPr txBox="1"/>
          <p:nvPr/>
        </p:nvSpPr>
        <p:spPr>
          <a:xfrm rot="5400000">
            <a:off x="10242442" y="6467465"/>
            <a:ext cx="786460" cy="779701"/>
          </a:xfrm>
          <a:prstGeom prst="rect">
            <a:avLst/>
          </a:prstGeom>
          <a:solidFill>
            <a:schemeClr val="bg1"/>
          </a:solidFill>
          <a:ln w="12700" cap="flat">
            <a:noFill/>
            <a:miter lim="400000"/>
          </a:ln>
          <a:effectLst>
            <a:outerShdw blurRad="50800" dist="50800" dir="5400000" algn="ctr" rotWithShape="0">
              <a:schemeClr val="tx2">
                <a:lumMod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just" defTabSz="2438338" rtl="0" fontAlgn="auto" latinLnBrk="0" hangingPunct="0">
              <a:lnSpc>
                <a:spcPct val="100000"/>
              </a:lnSpc>
              <a:spcBef>
                <a:spcPts val="0"/>
              </a:spcBef>
              <a:spcAft>
                <a:spcPts val="0"/>
              </a:spcAft>
              <a:buClrTx/>
              <a:buSzTx/>
              <a:buFontTx/>
              <a:buNone/>
              <a:tabLst/>
            </a:pPr>
            <a:r>
              <a:rPr kumimoji="0" lang="en-US" sz="4400" b="1" i="0" u="none" strike="noStrike" cap="none" spc="0" normalizeH="0" baseline="0" dirty="0">
                <a:ln>
                  <a:noFill/>
                </a:ln>
                <a:solidFill>
                  <a:srgbClr val="5E5E5E"/>
                </a:solidFill>
                <a:effectLst/>
                <a:uFillTx/>
                <a:latin typeface="+mn-lt"/>
                <a:ea typeface="+mn-ea"/>
                <a:cs typeface="+mn-cs"/>
                <a:sym typeface="Helvetica Neue"/>
              </a:rPr>
              <a:t>…</a:t>
            </a:r>
          </a:p>
        </p:txBody>
      </p:sp>
    </p:spTree>
    <p:extLst>
      <p:ext uri="{BB962C8B-B14F-4D97-AF65-F5344CB8AC3E}">
        <p14:creationId xmlns:p14="http://schemas.microsoft.com/office/powerpoint/2010/main" val="562409334"/>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622CBA9-53FA-4DB6-BB8A-2DA27E37D344}"/>
              </a:ext>
            </a:extLst>
          </p:cNvPr>
          <p:cNvSpPr/>
          <p:nvPr/>
        </p:nvSpPr>
        <p:spPr>
          <a:xfrm>
            <a:off x="278673" y="448491"/>
            <a:ext cx="23826652" cy="12819017"/>
          </a:xfrm>
          <a:prstGeom prst="rect">
            <a:avLst/>
          </a:prstGeom>
          <a:solidFill>
            <a:schemeClr val="bg1">
              <a:lumMod val="8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55" name="Access Control"/>
          <p:cNvSpPr txBox="1">
            <a:spLocks noGrp="1"/>
          </p:cNvSpPr>
          <p:nvPr>
            <p:ph type="title"/>
          </p:nvPr>
        </p:nvSpPr>
        <p:spPr>
          <a:xfrm>
            <a:off x="278675" y="719662"/>
            <a:ext cx="23826652" cy="1433164"/>
          </a:xfrm>
          <a:prstGeom prst="rect">
            <a:avLst/>
          </a:prstGeom>
        </p:spPr>
        <p:txBody>
          <a:bodyPr/>
          <a:lstStyle/>
          <a:p>
            <a:pPr algn="ctr"/>
            <a:r>
              <a:rPr lang="en-US" dirty="0">
                <a:solidFill>
                  <a:srgbClr val="F05F2A"/>
                </a:solidFill>
                <a:latin typeface="Klavika Bd" panose="02000803050000020004" pitchFamily="50" charset="0"/>
              </a:rPr>
              <a:t>Audit &amp; Accountability - Example</a:t>
            </a:r>
            <a:endParaRPr dirty="0">
              <a:solidFill>
                <a:srgbClr val="F05F2A"/>
              </a:solidFill>
              <a:latin typeface="Klavika Bd" panose="02000803050000020004" pitchFamily="50" charset="0"/>
            </a:endParaRPr>
          </a:p>
        </p:txBody>
      </p:sp>
      <p:sp>
        <p:nvSpPr>
          <p:cNvPr id="2" name="Rectangle 1">
            <a:extLst>
              <a:ext uri="{FF2B5EF4-FFF2-40B4-BE49-F238E27FC236}">
                <a16:creationId xmlns:a16="http://schemas.microsoft.com/office/drawing/2014/main" id="{3E0BCDB3-7E5E-422B-9543-FAD747BF83CF}"/>
              </a:ext>
            </a:extLst>
          </p:cNvPr>
          <p:cNvSpPr/>
          <p:nvPr/>
        </p:nvSpPr>
        <p:spPr>
          <a:xfrm>
            <a:off x="0" y="0"/>
            <a:ext cx="24384000" cy="13803086"/>
          </a:xfrm>
          <a:prstGeom prst="rect">
            <a:avLst/>
          </a:prstGeom>
          <a:noFill/>
          <a:ln w="57150" cap="flat">
            <a:solidFill>
              <a:srgbClr val="00206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graphicFrame>
        <p:nvGraphicFramePr>
          <p:cNvPr id="8" name="Table">
            <a:extLst>
              <a:ext uri="{FF2B5EF4-FFF2-40B4-BE49-F238E27FC236}">
                <a16:creationId xmlns:a16="http://schemas.microsoft.com/office/drawing/2014/main" id="{2E7583F5-67D0-401C-9BF5-4FCAF8FD08FC}"/>
              </a:ext>
            </a:extLst>
          </p:cNvPr>
          <p:cNvGraphicFramePr/>
          <p:nvPr>
            <p:extLst>
              <p:ext uri="{D42A27DB-BD31-4B8C-83A1-F6EECF244321}">
                <p14:modId xmlns:p14="http://schemas.microsoft.com/office/powerpoint/2010/main" val="2431981647"/>
              </p:ext>
            </p:extLst>
          </p:nvPr>
        </p:nvGraphicFramePr>
        <p:xfrm>
          <a:off x="5766169" y="3447287"/>
          <a:ext cx="14090905" cy="7140483"/>
        </p:xfrm>
        <a:graphic>
          <a:graphicData uri="http://schemas.openxmlformats.org/drawingml/2006/table">
            <a:tbl>
              <a:tblPr firstRow="1" bandRow="1">
                <a:effectLst>
                  <a:outerShdw blurRad="63500" dist="279400" dir="3600000" sx="102000" sy="102000" algn="ctr" rotWithShape="0">
                    <a:schemeClr val="tx2">
                      <a:lumMod val="50000"/>
                      <a:alpha val="56000"/>
                    </a:schemeClr>
                  </a:outerShdw>
                </a:effectLst>
                <a:tableStyleId>{5C22544A-7EE6-4342-B048-85BDC9FD1C3A}</a:tableStyleId>
              </a:tblPr>
              <a:tblGrid>
                <a:gridCol w="3676309">
                  <a:extLst>
                    <a:ext uri="{9D8B030D-6E8A-4147-A177-3AD203B41FA5}">
                      <a16:colId xmlns:a16="http://schemas.microsoft.com/office/drawing/2014/main" val="20000"/>
                    </a:ext>
                  </a:extLst>
                </a:gridCol>
                <a:gridCol w="3471532">
                  <a:extLst>
                    <a:ext uri="{9D8B030D-6E8A-4147-A177-3AD203B41FA5}">
                      <a16:colId xmlns:a16="http://schemas.microsoft.com/office/drawing/2014/main" val="20001"/>
                    </a:ext>
                  </a:extLst>
                </a:gridCol>
                <a:gridCol w="3471532">
                  <a:extLst>
                    <a:ext uri="{9D8B030D-6E8A-4147-A177-3AD203B41FA5}">
                      <a16:colId xmlns:a16="http://schemas.microsoft.com/office/drawing/2014/main" val="20002"/>
                    </a:ext>
                  </a:extLst>
                </a:gridCol>
                <a:gridCol w="3471532">
                  <a:extLst>
                    <a:ext uri="{9D8B030D-6E8A-4147-A177-3AD203B41FA5}">
                      <a16:colId xmlns:a16="http://schemas.microsoft.com/office/drawing/2014/main" val="20003"/>
                    </a:ext>
                  </a:extLst>
                </a:gridCol>
              </a:tblGrid>
              <a:tr h="834000">
                <a:tc gridSpan="4">
                  <a:txBody>
                    <a:bodyPr/>
                    <a:lstStyle/>
                    <a:p>
                      <a:pPr defTabSz="914400">
                        <a:tabLst>
                          <a:tab pos="1663700" algn="l"/>
                        </a:tabLst>
                        <a:defRPr b="0"/>
                      </a:pPr>
                      <a:r>
                        <a:rPr sz="2400" b="1" dirty="0">
                          <a:solidFill>
                            <a:schemeClr val="bg2">
                              <a:lumMod val="10000"/>
                            </a:schemeClr>
                          </a:solidFill>
                        </a:rPr>
                        <a:t>Auditable Events</a:t>
                      </a:r>
                    </a:p>
                  </a:txBody>
                  <a:tcPr marL="25400" marR="25400" marT="20782" marB="20782" anchor="ctr" horzOverflow="overflow"/>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096321">
                <a:tc>
                  <a:txBody>
                    <a:bodyPr/>
                    <a:lstStyle/>
                    <a:p>
                      <a:r>
                        <a:rPr lang="en-US" sz="2400" b="1" dirty="0"/>
                        <a:t>Windows Event ID</a:t>
                      </a:r>
                      <a:endParaRPr lang="en-US" sz="2400" dirty="0"/>
                    </a:p>
                  </a:txBody>
                  <a:tcPr marL="45720" marR="45720" marT="22860" marB="22860" anchor="ctr"/>
                </a:tc>
                <a:tc>
                  <a:txBody>
                    <a:bodyPr/>
                    <a:lstStyle/>
                    <a:p>
                      <a:r>
                        <a:rPr lang="en-US" sz="2400" b="1" dirty="0"/>
                        <a:t>Potential Criticality</a:t>
                      </a:r>
                      <a:endParaRPr lang="en-US" sz="2400" dirty="0"/>
                    </a:p>
                  </a:txBody>
                  <a:tcPr marL="45720" marR="45720" marT="22860" marB="22860" anchor="ctr"/>
                </a:tc>
                <a:tc>
                  <a:txBody>
                    <a:bodyPr/>
                    <a:lstStyle/>
                    <a:p>
                      <a:r>
                        <a:rPr lang="en-US" sz="2400" b="1" dirty="0"/>
                        <a:t>Event Summary</a:t>
                      </a:r>
                      <a:endParaRPr lang="en-US" sz="2400" dirty="0"/>
                    </a:p>
                  </a:txBody>
                  <a:tcPr marL="45720" marR="45720" marT="22860" marB="22860" anchor="ctr"/>
                </a:tc>
                <a:tc>
                  <a:txBody>
                    <a:bodyPr/>
                    <a:lstStyle/>
                    <a:p>
                      <a:r>
                        <a:rPr lang="en-US" sz="2400" b="1" dirty="0"/>
                        <a:t>Rationale</a:t>
                      </a:r>
                    </a:p>
                  </a:txBody>
                  <a:tcPr marL="45720" marR="45720" marT="22860" marB="22860" anchor="ctr"/>
                </a:tc>
                <a:extLst>
                  <a:ext uri="{0D108BD9-81ED-4DB2-BD59-A6C34878D82A}">
                    <a16:rowId xmlns:a16="http://schemas.microsoft.com/office/drawing/2014/main" val="10001"/>
                  </a:ext>
                </a:extLst>
              </a:tr>
              <a:tr h="1096321">
                <a:tc>
                  <a:txBody>
                    <a:bodyPr/>
                    <a:lstStyle/>
                    <a:p>
                      <a:r>
                        <a:rPr lang="en-US" sz="2400" dirty="0"/>
                        <a:t>4618</a:t>
                      </a:r>
                    </a:p>
                  </a:txBody>
                  <a:tcPr marL="45720" marR="45720" marT="22860" marB="22860" anchor="ctr"/>
                </a:tc>
                <a:tc>
                  <a:txBody>
                    <a:bodyPr/>
                    <a:lstStyle/>
                    <a:p>
                      <a:r>
                        <a:rPr lang="en-US" sz="2400" dirty="0"/>
                        <a:t>High</a:t>
                      </a:r>
                    </a:p>
                  </a:txBody>
                  <a:tcPr marL="45720" marR="45720" marT="22860" marB="22860" anchor="ctr"/>
                </a:tc>
                <a:tc>
                  <a:txBody>
                    <a:bodyPr/>
                    <a:lstStyle/>
                    <a:p>
                      <a:pPr algn="l"/>
                      <a:r>
                        <a:rPr lang="en-US" sz="2400" dirty="0"/>
                        <a:t>A monitored security event pattern has occurred.</a:t>
                      </a:r>
                    </a:p>
                  </a:txBody>
                  <a:tcPr marL="45720" marR="45720" marT="22860" marB="22860" anchor="ctr"/>
                </a:tc>
                <a:tc>
                  <a:txBody>
                    <a:bodyPr/>
                    <a:lstStyle/>
                    <a:p>
                      <a:pPr marL="0" marR="0" lvl="0" indent="0" algn="l" defTabSz="584200" rtl="0" eaLnBrk="1" fontAlgn="auto" latinLnBrk="0" hangingPunct="1">
                        <a:lnSpc>
                          <a:spcPct val="100000"/>
                        </a:lnSpc>
                        <a:spcBef>
                          <a:spcPts val="0"/>
                        </a:spcBef>
                        <a:spcAft>
                          <a:spcPts val="0"/>
                        </a:spcAft>
                        <a:buClrTx/>
                        <a:buSzTx/>
                        <a:buFontTx/>
                        <a:buNone/>
                        <a:tabLst/>
                        <a:defRPr/>
                      </a:pPr>
                      <a:r>
                        <a:rPr lang="en-US" sz="2400" dirty="0"/>
                        <a:t>Investigate immediately</a:t>
                      </a:r>
                    </a:p>
                  </a:txBody>
                  <a:tcPr marL="45720" marR="45720" marT="22860" marB="22860" anchor="ctr"/>
                </a:tc>
                <a:extLst>
                  <a:ext uri="{0D108BD9-81ED-4DB2-BD59-A6C34878D82A}">
                    <a16:rowId xmlns:a16="http://schemas.microsoft.com/office/drawing/2014/main" val="10002"/>
                  </a:ext>
                </a:extLst>
              </a:tr>
              <a:tr h="1602142">
                <a:tc>
                  <a:txBody>
                    <a:bodyPr/>
                    <a:lstStyle/>
                    <a:p>
                      <a:r>
                        <a:rPr lang="en-US" sz="2400" dirty="0"/>
                        <a:t>4649</a:t>
                      </a:r>
                    </a:p>
                  </a:txBody>
                  <a:tcPr marL="45720" marR="45720" marT="22860" marB="22860" anchor="ctr"/>
                </a:tc>
                <a:tc>
                  <a:txBody>
                    <a:bodyPr/>
                    <a:lstStyle/>
                    <a:p>
                      <a:r>
                        <a:rPr lang="en-US" sz="2400" dirty="0"/>
                        <a:t>High</a:t>
                      </a:r>
                    </a:p>
                  </a:txBody>
                  <a:tcPr marL="45720" marR="45720" marT="22860" marB="22860" anchor="ctr"/>
                </a:tc>
                <a:tc>
                  <a:txBody>
                    <a:bodyPr/>
                    <a:lstStyle/>
                    <a:p>
                      <a:pPr algn="l"/>
                      <a:r>
                        <a:rPr lang="en-US" sz="2400" dirty="0"/>
                        <a:t>A replay attack was detected. May be a harmless false positive due to misconfiguration error.</a:t>
                      </a:r>
                    </a:p>
                  </a:txBody>
                  <a:tcPr marL="45720" marR="45720" marT="22860" marB="22860" anchor="ctr"/>
                </a:tc>
                <a:tc>
                  <a:txBody>
                    <a:bodyPr/>
                    <a:lstStyle/>
                    <a:p>
                      <a:pPr algn="l"/>
                      <a:r>
                        <a:rPr lang="en-US" sz="2400" dirty="0"/>
                        <a:t>Investigate immediately</a:t>
                      </a:r>
                    </a:p>
                  </a:txBody>
                  <a:tcPr marL="45720" marR="45720" marT="22860" marB="22860" anchor="ctr"/>
                </a:tc>
                <a:extLst>
                  <a:ext uri="{0D108BD9-81ED-4DB2-BD59-A6C34878D82A}">
                    <a16:rowId xmlns:a16="http://schemas.microsoft.com/office/drawing/2014/main" val="10003"/>
                  </a:ext>
                </a:extLst>
              </a:tr>
              <a:tr h="1096321">
                <a:tc>
                  <a:txBody>
                    <a:bodyPr/>
                    <a:lstStyle/>
                    <a:p>
                      <a:r>
                        <a:rPr lang="en-US" sz="2400" dirty="0"/>
                        <a:t>4892</a:t>
                      </a:r>
                    </a:p>
                  </a:txBody>
                  <a:tcPr marL="45720" marR="45720" marT="22860" marB="22860" anchor="ctr"/>
                </a:tc>
                <a:tc>
                  <a:txBody>
                    <a:bodyPr/>
                    <a:lstStyle/>
                    <a:p>
                      <a:r>
                        <a:rPr lang="en-US" sz="2400"/>
                        <a:t>Medium</a:t>
                      </a:r>
                    </a:p>
                  </a:txBody>
                  <a:tcPr marL="45720" marR="45720" marT="22860" marB="22860" anchor="ctr"/>
                </a:tc>
                <a:tc>
                  <a:txBody>
                    <a:bodyPr/>
                    <a:lstStyle/>
                    <a:p>
                      <a:pPr algn="l"/>
                      <a:r>
                        <a:rPr lang="en-US" sz="2400" dirty="0"/>
                        <a:t>A property of Certificate Services changed.</a:t>
                      </a:r>
                    </a:p>
                  </a:txBody>
                  <a:tcPr marL="45720" marR="45720" marT="22860" marB="22860" anchor="ctr"/>
                </a:tc>
                <a:tc>
                  <a:txBody>
                    <a:bodyPr/>
                    <a:lstStyle/>
                    <a:p>
                      <a:pPr algn="l"/>
                      <a:r>
                        <a:rPr lang="en-US" sz="2400" dirty="0"/>
                        <a:t>Monitor for unexpected occurrences</a:t>
                      </a:r>
                    </a:p>
                  </a:txBody>
                  <a:tcPr marL="45720" marR="45720" marT="22860" marB="22860" anchor="ctr"/>
                </a:tc>
                <a:extLst>
                  <a:ext uri="{0D108BD9-81ED-4DB2-BD59-A6C34878D82A}">
                    <a16:rowId xmlns:a16="http://schemas.microsoft.com/office/drawing/2014/main" val="10004"/>
                  </a:ext>
                </a:extLst>
              </a:tr>
              <a:tr h="1096321">
                <a:tc>
                  <a:txBody>
                    <a:bodyPr/>
                    <a:lstStyle/>
                    <a:p>
                      <a:r>
                        <a:rPr lang="en-US" sz="2400" dirty="0"/>
                        <a:t>4720</a:t>
                      </a:r>
                    </a:p>
                  </a:txBody>
                  <a:tcPr marL="45720" marR="45720" marT="22860" marB="22860" anchor="ctr"/>
                </a:tc>
                <a:tc>
                  <a:txBody>
                    <a:bodyPr/>
                    <a:lstStyle/>
                    <a:p>
                      <a:r>
                        <a:rPr lang="en-US" sz="2400" dirty="0"/>
                        <a:t>Low</a:t>
                      </a:r>
                    </a:p>
                  </a:txBody>
                  <a:tcPr marL="45720" marR="45720" marT="22860" marB="22860" anchor="ctr"/>
                </a:tc>
                <a:tc>
                  <a:txBody>
                    <a:bodyPr/>
                    <a:lstStyle/>
                    <a:p>
                      <a:pPr algn="l"/>
                      <a:r>
                        <a:rPr lang="en-US" sz="2400" dirty="0"/>
                        <a:t>A user account was created.</a:t>
                      </a:r>
                    </a:p>
                  </a:txBody>
                  <a:tcPr marL="45720" marR="45720" marT="22860" marB="22860" anchor="ctr"/>
                </a:tc>
                <a:tc>
                  <a:txBody>
                    <a:bodyPr/>
                    <a:lstStyle/>
                    <a:p>
                      <a:pPr algn="l"/>
                      <a:r>
                        <a:rPr lang="en-US" sz="2400" dirty="0"/>
                        <a:t>Monitor for increased occurrences</a:t>
                      </a:r>
                    </a:p>
                  </a:txBody>
                  <a:tcPr marL="45720" marR="45720" marT="22860" marB="22860" anchor="ctr"/>
                </a:tc>
                <a:extLst>
                  <a:ext uri="{0D108BD9-81ED-4DB2-BD59-A6C34878D82A}">
                    <a16:rowId xmlns:a16="http://schemas.microsoft.com/office/drawing/2014/main" val="10005"/>
                  </a:ext>
                </a:extLst>
              </a:tr>
            </a:tbl>
          </a:graphicData>
        </a:graphic>
      </p:graphicFrame>
      <p:pic>
        <p:nvPicPr>
          <p:cNvPr id="10" name="Picture 9">
            <a:extLst>
              <a:ext uri="{FF2B5EF4-FFF2-40B4-BE49-F238E27FC236}">
                <a16:creationId xmlns:a16="http://schemas.microsoft.com/office/drawing/2014/main" id="{3A1CAD25-6CA4-4C78-B637-F5323F9F36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12101" y="9821531"/>
            <a:ext cx="5554086" cy="4291795"/>
          </a:xfrm>
          <a:prstGeom prst="rect">
            <a:avLst/>
          </a:prstGeom>
        </p:spPr>
      </p:pic>
      <p:pic>
        <p:nvPicPr>
          <p:cNvPr id="11" name="Graphic 10">
            <a:extLst>
              <a:ext uri="{FF2B5EF4-FFF2-40B4-BE49-F238E27FC236}">
                <a16:creationId xmlns:a16="http://schemas.microsoft.com/office/drawing/2014/main" id="{B624FB49-8DF8-4124-ACB4-7DD835A5E4F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6927631" y="11153224"/>
            <a:ext cx="3642015" cy="1133560"/>
          </a:xfrm>
          <a:prstGeom prst="rect">
            <a:avLst/>
          </a:prstGeom>
        </p:spPr>
      </p:pic>
    </p:spTree>
    <p:extLst>
      <p:ext uri="{BB962C8B-B14F-4D97-AF65-F5344CB8AC3E}">
        <p14:creationId xmlns:p14="http://schemas.microsoft.com/office/powerpoint/2010/main" val="3172943669"/>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622CBA9-53FA-4DB6-BB8A-2DA27E37D344}"/>
              </a:ext>
            </a:extLst>
          </p:cNvPr>
          <p:cNvSpPr/>
          <p:nvPr/>
        </p:nvSpPr>
        <p:spPr>
          <a:xfrm>
            <a:off x="278673" y="448491"/>
            <a:ext cx="23826652" cy="12819017"/>
          </a:xfrm>
          <a:prstGeom prst="rect">
            <a:avLst/>
          </a:prstGeom>
          <a:solidFill>
            <a:schemeClr val="bg1">
              <a:lumMod val="8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55" name="Access Control"/>
          <p:cNvSpPr txBox="1">
            <a:spLocks noGrp="1"/>
          </p:cNvSpPr>
          <p:nvPr>
            <p:ph type="title"/>
          </p:nvPr>
        </p:nvSpPr>
        <p:spPr>
          <a:xfrm>
            <a:off x="278675" y="719662"/>
            <a:ext cx="23826652" cy="1433164"/>
          </a:xfrm>
          <a:prstGeom prst="rect">
            <a:avLst/>
          </a:prstGeom>
        </p:spPr>
        <p:txBody>
          <a:bodyPr/>
          <a:lstStyle/>
          <a:p>
            <a:pPr algn="ctr"/>
            <a:r>
              <a:rPr lang="en-US" dirty="0">
                <a:solidFill>
                  <a:srgbClr val="F05F2A"/>
                </a:solidFill>
                <a:latin typeface="Klavika Bd" panose="02000803050000020004" pitchFamily="50" charset="0"/>
              </a:rPr>
              <a:t>Incident Response</a:t>
            </a:r>
            <a:endParaRPr dirty="0">
              <a:solidFill>
                <a:srgbClr val="F05F2A"/>
              </a:solidFill>
              <a:latin typeface="Klavika Bd" panose="02000803050000020004" pitchFamily="50" charset="0"/>
            </a:endParaRPr>
          </a:p>
        </p:txBody>
      </p:sp>
      <p:sp>
        <p:nvSpPr>
          <p:cNvPr id="2" name="Rectangle 1">
            <a:extLst>
              <a:ext uri="{FF2B5EF4-FFF2-40B4-BE49-F238E27FC236}">
                <a16:creationId xmlns:a16="http://schemas.microsoft.com/office/drawing/2014/main" id="{3E0BCDB3-7E5E-422B-9543-FAD747BF83CF}"/>
              </a:ext>
            </a:extLst>
          </p:cNvPr>
          <p:cNvSpPr/>
          <p:nvPr/>
        </p:nvSpPr>
        <p:spPr>
          <a:xfrm>
            <a:off x="0" y="0"/>
            <a:ext cx="24384000" cy="13803086"/>
          </a:xfrm>
          <a:prstGeom prst="rect">
            <a:avLst/>
          </a:prstGeom>
          <a:noFill/>
          <a:ln w="57150" cap="flat">
            <a:solidFill>
              <a:srgbClr val="00206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pic>
        <p:nvPicPr>
          <p:cNvPr id="13" name="Picture 12" descr="Text, letter&#10;&#10;Description automatically generated">
            <a:extLst>
              <a:ext uri="{FF2B5EF4-FFF2-40B4-BE49-F238E27FC236}">
                <a16:creationId xmlns:a16="http://schemas.microsoft.com/office/drawing/2014/main" id="{E4053096-7C66-4020-B9E5-9043BD3CD117}"/>
              </a:ext>
            </a:extLst>
          </p:cNvPr>
          <p:cNvPicPr>
            <a:picLocks noChangeAspect="1"/>
          </p:cNvPicPr>
          <p:nvPr/>
        </p:nvPicPr>
        <p:blipFill rotWithShape="1">
          <a:blip r:embed="rId3"/>
          <a:srcRect t="10269" b="81694"/>
          <a:stretch/>
        </p:blipFill>
        <p:spPr>
          <a:xfrm>
            <a:off x="2169038" y="4754077"/>
            <a:ext cx="20081362" cy="1057098"/>
          </a:xfrm>
          <a:prstGeom prst="rect">
            <a:avLst/>
          </a:prstGeom>
          <a:effectLst>
            <a:outerShdw blurRad="63500" dist="279400" dir="3600000" sx="102000" sy="102000" algn="ctr" rotWithShape="0">
              <a:schemeClr val="tx2">
                <a:lumMod val="50000"/>
                <a:alpha val="56000"/>
              </a:schemeClr>
            </a:outerShdw>
          </a:effectLst>
        </p:spPr>
      </p:pic>
      <p:pic>
        <p:nvPicPr>
          <p:cNvPr id="10" name="Picture 9" descr="Text, letter&#10;&#10;Description automatically generated">
            <a:extLst>
              <a:ext uri="{FF2B5EF4-FFF2-40B4-BE49-F238E27FC236}">
                <a16:creationId xmlns:a16="http://schemas.microsoft.com/office/drawing/2014/main" id="{D7E4E13B-E8C4-4DF0-B1EA-186A78158880}"/>
              </a:ext>
            </a:extLst>
          </p:cNvPr>
          <p:cNvPicPr>
            <a:picLocks noChangeAspect="1"/>
          </p:cNvPicPr>
          <p:nvPr/>
        </p:nvPicPr>
        <p:blipFill rotWithShape="1">
          <a:blip r:embed="rId4"/>
          <a:srcRect t="70676"/>
          <a:stretch/>
        </p:blipFill>
        <p:spPr>
          <a:xfrm>
            <a:off x="2169037" y="7307937"/>
            <a:ext cx="20081361" cy="3661954"/>
          </a:xfrm>
          <a:prstGeom prst="rect">
            <a:avLst/>
          </a:prstGeom>
          <a:effectLst>
            <a:outerShdw blurRad="63500" dist="279400" dir="3600000" sx="102000" sy="102000" algn="ctr" rotWithShape="0">
              <a:schemeClr val="tx2">
                <a:lumMod val="50000"/>
                <a:alpha val="56000"/>
              </a:schemeClr>
            </a:outerShdw>
          </a:effectLst>
        </p:spPr>
      </p:pic>
      <p:sp>
        <p:nvSpPr>
          <p:cNvPr id="11" name="Assigned Responsibilities">
            <a:extLst>
              <a:ext uri="{FF2B5EF4-FFF2-40B4-BE49-F238E27FC236}">
                <a16:creationId xmlns:a16="http://schemas.microsoft.com/office/drawing/2014/main" id="{C2769A59-6A55-4797-B8ED-49E5A2C277AA}"/>
              </a:ext>
            </a:extLst>
          </p:cNvPr>
          <p:cNvSpPr txBox="1">
            <a:spLocks noGrp="1"/>
          </p:cNvSpPr>
          <p:nvPr>
            <p:ph type="body" idx="21"/>
          </p:nvPr>
        </p:nvSpPr>
        <p:spPr>
          <a:xfrm>
            <a:off x="1715589" y="2874556"/>
            <a:ext cx="20890666" cy="93478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oAutofit/>
          </a:bodyPr>
          <a:lstStyle/>
          <a:p>
            <a:r>
              <a:rPr lang="en-US" sz="3500" dirty="0">
                <a:latin typeface="Tahoma" panose="020B0604030504040204" pitchFamily="34" charset="0"/>
                <a:ea typeface="Tahoma" panose="020B0604030504040204" pitchFamily="34" charset="0"/>
                <a:cs typeface="Tahoma" panose="020B0604030504040204" pitchFamily="34" charset="0"/>
              </a:rPr>
              <a:t>3.6.1 – Establish an operational incident-handling capability for organizational systems that includes preparation, detection, analysis, containment, recovery, and user response activities.</a:t>
            </a:r>
            <a:endParaRPr sz="3500" dirty="0">
              <a:latin typeface="Tahoma" panose="020B0604030504040204" pitchFamily="34" charset="0"/>
              <a:ea typeface="Tahoma" panose="020B0604030504040204" pitchFamily="34" charset="0"/>
              <a:cs typeface="Tahoma" panose="020B0604030504040204" pitchFamily="34" charset="0"/>
            </a:endParaRPr>
          </a:p>
        </p:txBody>
      </p:sp>
      <p:pic>
        <p:nvPicPr>
          <p:cNvPr id="12" name="Picture 11">
            <a:extLst>
              <a:ext uri="{FF2B5EF4-FFF2-40B4-BE49-F238E27FC236}">
                <a16:creationId xmlns:a16="http://schemas.microsoft.com/office/drawing/2014/main" id="{55171E8D-45D2-4A1F-9ABF-BB85D6E602B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212101" y="9821531"/>
            <a:ext cx="5554086" cy="4291795"/>
          </a:xfrm>
          <a:prstGeom prst="rect">
            <a:avLst/>
          </a:prstGeom>
        </p:spPr>
      </p:pic>
      <p:pic>
        <p:nvPicPr>
          <p:cNvPr id="14" name="Graphic 13">
            <a:extLst>
              <a:ext uri="{FF2B5EF4-FFF2-40B4-BE49-F238E27FC236}">
                <a16:creationId xmlns:a16="http://schemas.microsoft.com/office/drawing/2014/main" id="{0F1B68AE-28EE-4ECE-A144-BE39DD47757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6927631" y="11153224"/>
            <a:ext cx="3642015" cy="1133560"/>
          </a:xfrm>
          <a:prstGeom prst="rect">
            <a:avLst/>
          </a:prstGeom>
        </p:spPr>
      </p:pic>
      <p:sp>
        <p:nvSpPr>
          <p:cNvPr id="15" name="TextBox 14">
            <a:extLst>
              <a:ext uri="{FF2B5EF4-FFF2-40B4-BE49-F238E27FC236}">
                <a16:creationId xmlns:a16="http://schemas.microsoft.com/office/drawing/2014/main" id="{CE9EE0E8-DEC1-40A0-8A62-83A49DCCEED9}"/>
              </a:ext>
            </a:extLst>
          </p:cNvPr>
          <p:cNvSpPr txBox="1"/>
          <p:nvPr/>
        </p:nvSpPr>
        <p:spPr>
          <a:xfrm rot="5400000">
            <a:off x="10251679" y="6300612"/>
            <a:ext cx="786460" cy="779701"/>
          </a:xfrm>
          <a:prstGeom prst="rect">
            <a:avLst/>
          </a:prstGeom>
          <a:solidFill>
            <a:schemeClr val="bg1"/>
          </a:solidFill>
          <a:ln w="12700" cap="flat">
            <a:noFill/>
            <a:miter lim="400000"/>
          </a:ln>
          <a:effectLst>
            <a:outerShdw blurRad="50800" dist="50800" dir="5400000" algn="ctr" rotWithShape="0">
              <a:schemeClr val="tx2">
                <a:lumMod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just" defTabSz="2438338" rtl="0" fontAlgn="auto" latinLnBrk="0" hangingPunct="0">
              <a:lnSpc>
                <a:spcPct val="100000"/>
              </a:lnSpc>
              <a:spcBef>
                <a:spcPts val="0"/>
              </a:spcBef>
              <a:spcAft>
                <a:spcPts val="0"/>
              </a:spcAft>
              <a:buClrTx/>
              <a:buSzTx/>
              <a:buFontTx/>
              <a:buNone/>
              <a:tabLst/>
            </a:pPr>
            <a:r>
              <a:rPr kumimoji="0" lang="en-US" sz="4400" b="1" i="0" u="none" strike="noStrike" cap="none" spc="0" normalizeH="0" baseline="0" dirty="0">
                <a:ln>
                  <a:noFill/>
                </a:ln>
                <a:solidFill>
                  <a:srgbClr val="5E5E5E"/>
                </a:solidFill>
                <a:effectLst/>
                <a:uFillTx/>
                <a:latin typeface="+mn-lt"/>
                <a:ea typeface="+mn-ea"/>
                <a:cs typeface="+mn-cs"/>
                <a:sym typeface="Helvetica Neue"/>
              </a:rPr>
              <a:t>…</a:t>
            </a:r>
          </a:p>
        </p:txBody>
      </p:sp>
    </p:spTree>
    <p:extLst>
      <p:ext uri="{BB962C8B-B14F-4D97-AF65-F5344CB8AC3E}">
        <p14:creationId xmlns:p14="http://schemas.microsoft.com/office/powerpoint/2010/main" val="3417677926"/>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622CBA9-53FA-4DB6-BB8A-2DA27E37D344}"/>
              </a:ext>
            </a:extLst>
          </p:cNvPr>
          <p:cNvSpPr/>
          <p:nvPr/>
        </p:nvSpPr>
        <p:spPr>
          <a:xfrm>
            <a:off x="278673" y="448491"/>
            <a:ext cx="23826652" cy="12819017"/>
          </a:xfrm>
          <a:prstGeom prst="rect">
            <a:avLst/>
          </a:prstGeom>
          <a:solidFill>
            <a:schemeClr val="bg1">
              <a:lumMod val="8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55" name="Access Control"/>
          <p:cNvSpPr txBox="1">
            <a:spLocks noGrp="1"/>
          </p:cNvSpPr>
          <p:nvPr>
            <p:ph type="title"/>
          </p:nvPr>
        </p:nvSpPr>
        <p:spPr>
          <a:xfrm>
            <a:off x="278675" y="719662"/>
            <a:ext cx="23826652" cy="1433164"/>
          </a:xfrm>
          <a:prstGeom prst="rect">
            <a:avLst/>
          </a:prstGeom>
        </p:spPr>
        <p:txBody>
          <a:bodyPr/>
          <a:lstStyle/>
          <a:p>
            <a:pPr algn="ctr"/>
            <a:r>
              <a:rPr lang="en-US" dirty="0">
                <a:solidFill>
                  <a:srgbClr val="F05F2A"/>
                </a:solidFill>
                <a:latin typeface="Klavika Bd" panose="02000803050000020004" pitchFamily="50" charset="0"/>
              </a:rPr>
              <a:t>Incident Response Example</a:t>
            </a:r>
            <a:endParaRPr dirty="0">
              <a:solidFill>
                <a:srgbClr val="F05F2A"/>
              </a:solidFill>
              <a:latin typeface="Klavika Bd" panose="02000803050000020004" pitchFamily="50" charset="0"/>
            </a:endParaRPr>
          </a:p>
        </p:txBody>
      </p:sp>
      <p:sp>
        <p:nvSpPr>
          <p:cNvPr id="2" name="Rectangle 1">
            <a:extLst>
              <a:ext uri="{FF2B5EF4-FFF2-40B4-BE49-F238E27FC236}">
                <a16:creationId xmlns:a16="http://schemas.microsoft.com/office/drawing/2014/main" id="{3E0BCDB3-7E5E-422B-9543-FAD747BF83CF}"/>
              </a:ext>
            </a:extLst>
          </p:cNvPr>
          <p:cNvSpPr/>
          <p:nvPr/>
        </p:nvSpPr>
        <p:spPr>
          <a:xfrm>
            <a:off x="0" y="0"/>
            <a:ext cx="24384000" cy="13803086"/>
          </a:xfrm>
          <a:prstGeom prst="rect">
            <a:avLst/>
          </a:prstGeom>
          <a:noFill/>
          <a:ln w="57150" cap="flat">
            <a:solidFill>
              <a:srgbClr val="00206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graphicFrame>
        <p:nvGraphicFramePr>
          <p:cNvPr id="12" name="Table 13">
            <a:extLst>
              <a:ext uri="{FF2B5EF4-FFF2-40B4-BE49-F238E27FC236}">
                <a16:creationId xmlns:a16="http://schemas.microsoft.com/office/drawing/2014/main" id="{9C127236-519F-4BE4-B6E0-976418651C83}"/>
              </a:ext>
            </a:extLst>
          </p:cNvPr>
          <p:cNvGraphicFramePr>
            <a:graphicFrameLocks noGrp="1"/>
          </p:cNvGraphicFramePr>
          <p:nvPr>
            <p:extLst>
              <p:ext uri="{D42A27DB-BD31-4B8C-83A1-F6EECF244321}">
                <p14:modId xmlns:p14="http://schemas.microsoft.com/office/powerpoint/2010/main" val="2381723444"/>
              </p:ext>
            </p:extLst>
          </p:nvPr>
        </p:nvGraphicFramePr>
        <p:xfrm>
          <a:off x="5146548" y="3796901"/>
          <a:ext cx="14090904" cy="6821423"/>
        </p:xfrm>
        <a:graphic>
          <a:graphicData uri="http://schemas.openxmlformats.org/drawingml/2006/table">
            <a:tbl>
              <a:tblPr firstRow="1" bandRow="1">
                <a:effectLst>
                  <a:outerShdw blurRad="63500" dist="279400" dir="3720000" sx="102000" sy="102000" algn="ctr" rotWithShape="0">
                    <a:schemeClr val="tx2">
                      <a:lumMod val="50000"/>
                      <a:alpha val="56000"/>
                    </a:schemeClr>
                  </a:outerShdw>
                </a:effectLst>
                <a:tableStyleId>{5C22544A-7EE6-4342-B048-85BDC9FD1C3A}</a:tableStyleId>
              </a:tblPr>
              <a:tblGrid>
                <a:gridCol w="1993037">
                  <a:extLst>
                    <a:ext uri="{9D8B030D-6E8A-4147-A177-3AD203B41FA5}">
                      <a16:colId xmlns:a16="http://schemas.microsoft.com/office/drawing/2014/main" val="296240998"/>
                    </a:ext>
                  </a:extLst>
                </a:gridCol>
                <a:gridCol w="2000505">
                  <a:extLst>
                    <a:ext uri="{9D8B030D-6E8A-4147-A177-3AD203B41FA5}">
                      <a16:colId xmlns:a16="http://schemas.microsoft.com/office/drawing/2014/main" val="3190047663"/>
                    </a:ext>
                  </a:extLst>
                </a:gridCol>
                <a:gridCol w="3170130">
                  <a:extLst>
                    <a:ext uri="{9D8B030D-6E8A-4147-A177-3AD203B41FA5}">
                      <a16:colId xmlns:a16="http://schemas.microsoft.com/office/drawing/2014/main" val="1599707095"/>
                    </a:ext>
                  </a:extLst>
                </a:gridCol>
                <a:gridCol w="4004382">
                  <a:extLst>
                    <a:ext uri="{9D8B030D-6E8A-4147-A177-3AD203B41FA5}">
                      <a16:colId xmlns:a16="http://schemas.microsoft.com/office/drawing/2014/main" val="254546449"/>
                    </a:ext>
                  </a:extLst>
                </a:gridCol>
                <a:gridCol w="2922850">
                  <a:extLst>
                    <a:ext uri="{9D8B030D-6E8A-4147-A177-3AD203B41FA5}">
                      <a16:colId xmlns:a16="http://schemas.microsoft.com/office/drawing/2014/main" val="778762099"/>
                    </a:ext>
                  </a:extLst>
                </a:gridCol>
              </a:tblGrid>
              <a:tr h="1196740">
                <a:tc>
                  <a:txBody>
                    <a:bodyPr/>
                    <a:lstStyle/>
                    <a:p>
                      <a:r>
                        <a:rPr lang="en-US" sz="2400" dirty="0">
                          <a:solidFill>
                            <a:schemeClr val="tx2">
                              <a:lumMod val="50000"/>
                            </a:schemeClr>
                          </a:solidFill>
                        </a:rPr>
                        <a:t>Incident </a:t>
                      </a:r>
                    </a:p>
                  </a:txBody>
                  <a:tcPr/>
                </a:tc>
                <a:tc>
                  <a:txBody>
                    <a:bodyPr/>
                    <a:lstStyle/>
                    <a:p>
                      <a:r>
                        <a:rPr lang="en-US" sz="2400" dirty="0">
                          <a:solidFill>
                            <a:schemeClr val="tx2">
                              <a:lumMod val="50000"/>
                            </a:schemeClr>
                          </a:solidFill>
                        </a:rPr>
                        <a:t>Point of Contact</a:t>
                      </a:r>
                    </a:p>
                  </a:txBody>
                  <a:tcPr/>
                </a:tc>
                <a:tc>
                  <a:txBody>
                    <a:bodyPr/>
                    <a:lstStyle/>
                    <a:p>
                      <a:r>
                        <a:rPr lang="en-US" sz="2400" dirty="0">
                          <a:solidFill>
                            <a:schemeClr val="tx2">
                              <a:lumMod val="50000"/>
                            </a:schemeClr>
                          </a:solidFill>
                        </a:rPr>
                        <a:t>Stakeholders Alerted</a:t>
                      </a:r>
                    </a:p>
                  </a:txBody>
                  <a:tcPr/>
                </a:tc>
                <a:tc>
                  <a:txBody>
                    <a:bodyPr/>
                    <a:lstStyle/>
                    <a:p>
                      <a:r>
                        <a:rPr lang="en-US" sz="2400" dirty="0">
                          <a:solidFill>
                            <a:schemeClr val="tx2">
                              <a:lumMod val="50000"/>
                            </a:schemeClr>
                          </a:solidFill>
                        </a:rPr>
                        <a:t>Location of Incident Documentation and Tracking</a:t>
                      </a:r>
                    </a:p>
                  </a:txBody>
                  <a:tcPr/>
                </a:tc>
                <a:tc>
                  <a:txBody>
                    <a:bodyPr/>
                    <a:lstStyle/>
                    <a:p>
                      <a:r>
                        <a:rPr lang="en-US" sz="2400" dirty="0">
                          <a:solidFill>
                            <a:schemeClr val="tx2">
                              <a:lumMod val="50000"/>
                            </a:schemeClr>
                          </a:solidFill>
                        </a:rPr>
                        <a:t>Incident Resolution</a:t>
                      </a:r>
                    </a:p>
                  </a:txBody>
                  <a:tcPr/>
                </a:tc>
                <a:extLst>
                  <a:ext uri="{0D108BD9-81ED-4DB2-BD59-A6C34878D82A}">
                    <a16:rowId xmlns:a16="http://schemas.microsoft.com/office/drawing/2014/main" val="649436133"/>
                  </a:ext>
                </a:extLst>
              </a:tr>
              <a:tr h="1555765">
                <a:tc>
                  <a:txBody>
                    <a:bodyPr/>
                    <a:lstStyle/>
                    <a:p>
                      <a:r>
                        <a:rPr lang="en-US" sz="2400" dirty="0">
                          <a:solidFill>
                            <a:schemeClr val="tx2">
                              <a:lumMod val="50000"/>
                            </a:schemeClr>
                          </a:solidFill>
                        </a:rPr>
                        <a:t>Physical Security Breach</a:t>
                      </a:r>
                    </a:p>
                  </a:txBody>
                  <a:tcPr/>
                </a:tc>
                <a:tc>
                  <a:txBody>
                    <a:bodyPr/>
                    <a:lstStyle/>
                    <a:p>
                      <a:r>
                        <a:rPr lang="en-US" sz="2400" dirty="0">
                          <a:solidFill>
                            <a:schemeClr val="tx2">
                              <a:lumMod val="50000"/>
                            </a:schemeClr>
                          </a:solidFill>
                        </a:rPr>
                        <a:t>Alice</a:t>
                      </a:r>
                    </a:p>
                  </a:txBody>
                  <a:tcPr/>
                </a:tc>
                <a:tc>
                  <a:txBody>
                    <a:bodyPr/>
                    <a:lstStyle/>
                    <a:p>
                      <a:r>
                        <a:rPr lang="en-US" sz="2400" dirty="0">
                          <a:solidFill>
                            <a:schemeClr val="tx2">
                              <a:lumMod val="50000"/>
                            </a:schemeClr>
                          </a:solidFill>
                        </a:rPr>
                        <a:t>Executive Staff, Facility Security Officer, Office Manager</a:t>
                      </a:r>
                    </a:p>
                  </a:txBody>
                  <a:tcPr/>
                </a:tc>
                <a:tc>
                  <a:txBody>
                    <a:bodyPr/>
                    <a:lstStyle/>
                    <a:p>
                      <a:r>
                        <a:rPr lang="en-US" sz="2400" dirty="0">
                          <a:solidFill>
                            <a:schemeClr val="tx2">
                              <a:lumMod val="50000"/>
                            </a:schemeClr>
                          </a:solidFill>
                        </a:rPr>
                        <a:t>Location of IR Documentation/Tracking</a:t>
                      </a:r>
                    </a:p>
                  </a:txBody>
                  <a:tcPr/>
                </a:tc>
                <a:tc>
                  <a:txBody>
                    <a:bodyPr/>
                    <a:lstStyle/>
                    <a:p>
                      <a:r>
                        <a:rPr lang="en-US" sz="2400" dirty="0">
                          <a:solidFill>
                            <a:schemeClr val="tx2">
                              <a:lumMod val="50000"/>
                            </a:schemeClr>
                          </a:solidFill>
                        </a:rPr>
                        <a:t>Location of IR Resolution Info</a:t>
                      </a:r>
                    </a:p>
                  </a:txBody>
                  <a:tcPr/>
                </a:tc>
                <a:extLst>
                  <a:ext uri="{0D108BD9-81ED-4DB2-BD59-A6C34878D82A}">
                    <a16:rowId xmlns:a16="http://schemas.microsoft.com/office/drawing/2014/main" val="4254375356"/>
                  </a:ext>
                </a:extLst>
              </a:tr>
              <a:tr h="837719">
                <a:tc>
                  <a:txBody>
                    <a:bodyPr/>
                    <a:lstStyle/>
                    <a:p>
                      <a:r>
                        <a:rPr lang="en-US" sz="2400" dirty="0"/>
                        <a:t>Whaling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t>Bob</a:t>
                      </a:r>
                    </a:p>
                  </a:txBody>
                  <a:tcPr/>
                </a:tc>
                <a:tc>
                  <a:txBody>
                    <a:bodyPr/>
                    <a:lstStyle/>
                    <a:p>
                      <a:r>
                        <a:rPr lang="en-US" sz="2400" dirty="0"/>
                        <a:t>IT Manager</a:t>
                      </a:r>
                    </a:p>
                  </a:txBody>
                  <a:tcPr/>
                </a:tc>
                <a:tc>
                  <a:txBody>
                    <a:bodyPr/>
                    <a:lstStyle/>
                    <a:p>
                      <a:r>
                        <a:rPr lang="en-US" sz="2400" dirty="0"/>
                        <a:t>Location of IR Documentation/Tracking</a:t>
                      </a:r>
                    </a:p>
                  </a:txBody>
                  <a:tcPr/>
                </a:tc>
                <a:tc>
                  <a:txBody>
                    <a:bodyPr/>
                    <a:lstStyle/>
                    <a:p>
                      <a:r>
                        <a:rPr lang="en-US" sz="2400" dirty="0"/>
                        <a:t>Location of IR Resolution Info</a:t>
                      </a:r>
                    </a:p>
                  </a:txBody>
                  <a:tcPr/>
                </a:tc>
                <a:extLst>
                  <a:ext uri="{0D108BD9-81ED-4DB2-BD59-A6C34878D82A}">
                    <a16:rowId xmlns:a16="http://schemas.microsoft.com/office/drawing/2014/main" val="2985792968"/>
                  </a:ext>
                </a:extLst>
              </a:tr>
              <a:tr h="1196740">
                <a:tc>
                  <a:txBody>
                    <a:bodyPr/>
                    <a:lstStyle/>
                    <a:p>
                      <a:r>
                        <a:rPr lang="en-US" sz="2400" dirty="0"/>
                        <a:t>Social Engineering</a:t>
                      </a:r>
                    </a:p>
                  </a:txBody>
                  <a:tcPr/>
                </a:tc>
                <a:tc>
                  <a:txBody>
                    <a:bodyPr/>
                    <a:lstStyle/>
                    <a:p>
                      <a:r>
                        <a:rPr lang="en-US" sz="2400" dirty="0"/>
                        <a:t>Chris</a:t>
                      </a:r>
                    </a:p>
                  </a:txBody>
                  <a:tcPr/>
                </a:tc>
                <a:tc>
                  <a:txBody>
                    <a:bodyPr/>
                    <a:lstStyle/>
                    <a:p>
                      <a:r>
                        <a:rPr lang="en-US" sz="2400" dirty="0"/>
                        <a:t>Executive Staff, IT, Manager, Human Resources</a:t>
                      </a:r>
                    </a:p>
                  </a:txBody>
                  <a:tcPr/>
                </a:tc>
                <a:tc>
                  <a:txBody>
                    <a:bodyPr/>
                    <a:lstStyle/>
                    <a:p>
                      <a:r>
                        <a:rPr lang="en-US" sz="2400" dirty="0"/>
                        <a:t>Location of IR Documentation/Tracking</a:t>
                      </a:r>
                    </a:p>
                  </a:txBody>
                  <a:tcPr/>
                </a:tc>
                <a:tc>
                  <a:txBody>
                    <a:bodyPr/>
                    <a:lstStyle/>
                    <a:p>
                      <a:r>
                        <a:rPr lang="en-US" sz="2400" dirty="0"/>
                        <a:t>Location of IR Resolution Info</a:t>
                      </a:r>
                    </a:p>
                  </a:txBody>
                  <a:tcPr/>
                </a:tc>
                <a:extLst>
                  <a:ext uri="{0D108BD9-81ED-4DB2-BD59-A6C34878D82A}">
                    <a16:rowId xmlns:a16="http://schemas.microsoft.com/office/drawing/2014/main" val="140174416"/>
                  </a:ext>
                </a:extLst>
              </a:tr>
              <a:tr h="1196740">
                <a:tc>
                  <a:txBody>
                    <a:bodyPr/>
                    <a:lstStyle/>
                    <a:p>
                      <a:r>
                        <a:rPr lang="en-US" sz="2400" dirty="0"/>
                        <a:t>CUI Data Spillage</a:t>
                      </a:r>
                    </a:p>
                  </a:txBody>
                  <a:tcPr/>
                </a:tc>
                <a:tc>
                  <a:txBody>
                    <a:bodyPr/>
                    <a:lstStyle/>
                    <a:p>
                      <a:r>
                        <a:rPr lang="en-US" sz="2400" dirty="0"/>
                        <a:t>Diane</a:t>
                      </a:r>
                    </a:p>
                  </a:txBody>
                  <a:tcPr/>
                </a:tc>
                <a:tc>
                  <a:txBody>
                    <a:bodyPr/>
                    <a:lstStyle/>
                    <a:p>
                      <a:r>
                        <a:rPr lang="en-US" sz="2400" dirty="0"/>
                        <a:t>Executive Staff, Facility Security Officer, IT Manager</a:t>
                      </a:r>
                    </a:p>
                  </a:txBody>
                  <a:tcPr/>
                </a:tc>
                <a:tc>
                  <a:txBody>
                    <a:bodyPr/>
                    <a:lstStyle/>
                    <a:p>
                      <a:r>
                        <a:rPr lang="en-US" sz="2400" dirty="0"/>
                        <a:t>Location of IR Documentation/Tracking</a:t>
                      </a:r>
                    </a:p>
                  </a:txBody>
                  <a:tcPr/>
                </a:tc>
                <a:tc>
                  <a:txBody>
                    <a:bodyPr/>
                    <a:lstStyle/>
                    <a:p>
                      <a:r>
                        <a:rPr lang="en-US" sz="2400" dirty="0"/>
                        <a:t>Location of IR Resolution Info</a:t>
                      </a:r>
                    </a:p>
                  </a:txBody>
                  <a:tcPr/>
                </a:tc>
                <a:extLst>
                  <a:ext uri="{0D108BD9-81ED-4DB2-BD59-A6C34878D82A}">
                    <a16:rowId xmlns:a16="http://schemas.microsoft.com/office/drawing/2014/main" val="914028599"/>
                  </a:ext>
                </a:extLst>
              </a:tr>
              <a:tr h="837719">
                <a:tc>
                  <a:txBody>
                    <a:bodyPr/>
                    <a:lstStyle/>
                    <a:p>
                      <a:r>
                        <a:rPr lang="en-US" sz="2400" dirty="0"/>
                        <a:t>Network Penetration</a:t>
                      </a:r>
                    </a:p>
                  </a:txBody>
                  <a:tcPr/>
                </a:tc>
                <a:tc>
                  <a:txBody>
                    <a:bodyPr/>
                    <a:lstStyle/>
                    <a:p>
                      <a:r>
                        <a:rPr lang="en-US" sz="2400" dirty="0"/>
                        <a:t>Edward</a:t>
                      </a:r>
                    </a:p>
                  </a:txBody>
                  <a:tcPr/>
                </a:tc>
                <a:tc>
                  <a:txBody>
                    <a:bodyPr/>
                    <a:lstStyle/>
                    <a:p>
                      <a:r>
                        <a:rPr lang="en-US" sz="2400" dirty="0"/>
                        <a:t>Executive Staff, IT Manager</a:t>
                      </a:r>
                    </a:p>
                  </a:txBody>
                  <a:tcPr/>
                </a:tc>
                <a:tc>
                  <a:txBody>
                    <a:bodyPr/>
                    <a:lstStyle/>
                    <a:p>
                      <a:r>
                        <a:rPr lang="en-US" sz="2400" dirty="0"/>
                        <a:t>Location of IR Documentation/Tracking</a:t>
                      </a:r>
                    </a:p>
                  </a:txBody>
                  <a:tcPr/>
                </a:tc>
                <a:tc>
                  <a:txBody>
                    <a:bodyPr/>
                    <a:lstStyle/>
                    <a:p>
                      <a:r>
                        <a:rPr lang="en-US" sz="2400" dirty="0"/>
                        <a:t>Location of IR Resolution Info</a:t>
                      </a:r>
                    </a:p>
                  </a:txBody>
                  <a:tcPr/>
                </a:tc>
                <a:extLst>
                  <a:ext uri="{0D108BD9-81ED-4DB2-BD59-A6C34878D82A}">
                    <a16:rowId xmlns:a16="http://schemas.microsoft.com/office/drawing/2014/main" val="1242717610"/>
                  </a:ext>
                </a:extLst>
              </a:tr>
            </a:tbl>
          </a:graphicData>
        </a:graphic>
      </p:graphicFrame>
      <p:pic>
        <p:nvPicPr>
          <p:cNvPr id="8" name="Picture 7">
            <a:extLst>
              <a:ext uri="{FF2B5EF4-FFF2-40B4-BE49-F238E27FC236}">
                <a16:creationId xmlns:a16="http://schemas.microsoft.com/office/drawing/2014/main" id="{840A34D0-68CA-4592-8312-FC436A21EA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12101" y="9821531"/>
            <a:ext cx="5554086" cy="4291795"/>
          </a:xfrm>
          <a:prstGeom prst="rect">
            <a:avLst/>
          </a:prstGeom>
        </p:spPr>
      </p:pic>
      <p:pic>
        <p:nvPicPr>
          <p:cNvPr id="10" name="Graphic 9">
            <a:extLst>
              <a:ext uri="{FF2B5EF4-FFF2-40B4-BE49-F238E27FC236}">
                <a16:creationId xmlns:a16="http://schemas.microsoft.com/office/drawing/2014/main" id="{43089E00-93F9-427A-9424-9F076659B25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6927631" y="11153224"/>
            <a:ext cx="3642015" cy="1133560"/>
          </a:xfrm>
          <a:prstGeom prst="rect">
            <a:avLst/>
          </a:prstGeom>
        </p:spPr>
      </p:pic>
    </p:spTree>
    <p:extLst>
      <p:ext uri="{BB962C8B-B14F-4D97-AF65-F5344CB8AC3E}">
        <p14:creationId xmlns:p14="http://schemas.microsoft.com/office/powerpoint/2010/main" val="1064020405"/>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622CBA9-53FA-4DB6-BB8A-2DA27E37D344}"/>
              </a:ext>
            </a:extLst>
          </p:cNvPr>
          <p:cNvSpPr/>
          <p:nvPr/>
        </p:nvSpPr>
        <p:spPr>
          <a:xfrm>
            <a:off x="278673" y="448491"/>
            <a:ext cx="23826652" cy="12819017"/>
          </a:xfrm>
          <a:prstGeom prst="rect">
            <a:avLst/>
          </a:prstGeom>
          <a:solidFill>
            <a:schemeClr val="bg1">
              <a:lumMod val="8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55" name="Access Control"/>
          <p:cNvSpPr txBox="1">
            <a:spLocks noGrp="1"/>
          </p:cNvSpPr>
          <p:nvPr>
            <p:ph type="title"/>
          </p:nvPr>
        </p:nvSpPr>
        <p:spPr>
          <a:xfrm>
            <a:off x="278675" y="719662"/>
            <a:ext cx="23826652" cy="1433164"/>
          </a:xfrm>
          <a:prstGeom prst="rect">
            <a:avLst/>
          </a:prstGeom>
        </p:spPr>
        <p:txBody>
          <a:bodyPr/>
          <a:lstStyle/>
          <a:p>
            <a:pPr algn="ctr"/>
            <a:r>
              <a:rPr lang="en-US" dirty="0">
                <a:solidFill>
                  <a:srgbClr val="F05F2A"/>
                </a:solidFill>
                <a:latin typeface="Klavika Bd" panose="02000803050000020004" pitchFamily="50" charset="0"/>
              </a:rPr>
              <a:t>Personnel Security</a:t>
            </a:r>
            <a:endParaRPr dirty="0">
              <a:solidFill>
                <a:srgbClr val="F05F2A"/>
              </a:solidFill>
              <a:latin typeface="Klavika Bd" panose="02000803050000020004" pitchFamily="50" charset="0"/>
            </a:endParaRPr>
          </a:p>
        </p:txBody>
      </p:sp>
      <p:sp>
        <p:nvSpPr>
          <p:cNvPr id="2" name="Rectangle 1">
            <a:extLst>
              <a:ext uri="{FF2B5EF4-FFF2-40B4-BE49-F238E27FC236}">
                <a16:creationId xmlns:a16="http://schemas.microsoft.com/office/drawing/2014/main" id="{3E0BCDB3-7E5E-422B-9543-FAD747BF83CF}"/>
              </a:ext>
            </a:extLst>
          </p:cNvPr>
          <p:cNvSpPr/>
          <p:nvPr/>
        </p:nvSpPr>
        <p:spPr>
          <a:xfrm>
            <a:off x="0" y="0"/>
            <a:ext cx="24384000" cy="13803086"/>
          </a:xfrm>
          <a:prstGeom prst="rect">
            <a:avLst/>
          </a:prstGeom>
          <a:noFill/>
          <a:ln w="57150" cap="flat">
            <a:solidFill>
              <a:srgbClr val="00206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pic>
        <p:nvPicPr>
          <p:cNvPr id="13" name="Picture 12" descr="Text, letter&#10;&#10;Description automatically generated">
            <a:extLst>
              <a:ext uri="{FF2B5EF4-FFF2-40B4-BE49-F238E27FC236}">
                <a16:creationId xmlns:a16="http://schemas.microsoft.com/office/drawing/2014/main" id="{E4053096-7C66-4020-B9E5-9043BD3CD117}"/>
              </a:ext>
            </a:extLst>
          </p:cNvPr>
          <p:cNvPicPr>
            <a:picLocks noChangeAspect="1"/>
          </p:cNvPicPr>
          <p:nvPr/>
        </p:nvPicPr>
        <p:blipFill rotWithShape="1">
          <a:blip r:embed="rId3"/>
          <a:srcRect t="10269" b="81694"/>
          <a:stretch/>
        </p:blipFill>
        <p:spPr>
          <a:xfrm>
            <a:off x="2169038" y="4513935"/>
            <a:ext cx="20081362" cy="1057098"/>
          </a:xfrm>
          <a:prstGeom prst="rect">
            <a:avLst/>
          </a:prstGeom>
          <a:effectLst>
            <a:outerShdw blurRad="63500" dist="279400" dir="3600000" sx="102000" sy="102000" algn="ctr" rotWithShape="0">
              <a:schemeClr val="tx2">
                <a:lumMod val="50000"/>
                <a:alpha val="56000"/>
              </a:schemeClr>
            </a:outerShdw>
          </a:effectLst>
        </p:spPr>
      </p:pic>
      <p:sp>
        <p:nvSpPr>
          <p:cNvPr id="11" name="Assigned Responsibilities">
            <a:extLst>
              <a:ext uri="{FF2B5EF4-FFF2-40B4-BE49-F238E27FC236}">
                <a16:creationId xmlns:a16="http://schemas.microsoft.com/office/drawing/2014/main" id="{C2769A59-6A55-4797-B8ED-49E5A2C277AA}"/>
              </a:ext>
            </a:extLst>
          </p:cNvPr>
          <p:cNvSpPr txBox="1">
            <a:spLocks noGrp="1"/>
          </p:cNvSpPr>
          <p:nvPr>
            <p:ph type="body" idx="21"/>
          </p:nvPr>
        </p:nvSpPr>
        <p:spPr>
          <a:xfrm>
            <a:off x="1715589" y="2874556"/>
            <a:ext cx="20890666" cy="93478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oAutofit/>
          </a:bodyPr>
          <a:lstStyle/>
          <a:p>
            <a:r>
              <a:rPr lang="en-US" sz="3500" dirty="0">
                <a:latin typeface="Tahoma" panose="020B0604030504040204" pitchFamily="34" charset="0"/>
                <a:ea typeface="Tahoma" panose="020B0604030504040204" pitchFamily="34" charset="0"/>
                <a:cs typeface="Tahoma" panose="020B0604030504040204" pitchFamily="34" charset="0"/>
              </a:rPr>
              <a:t>3.9.1 – Screen individuals prior to authorizing access to organizational systems</a:t>
            </a:r>
          </a:p>
          <a:p>
            <a:r>
              <a:rPr lang="en-US" sz="3500" dirty="0">
                <a:latin typeface="Tahoma" panose="020B0604030504040204" pitchFamily="34" charset="0"/>
                <a:ea typeface="Tahoma" panose="020B0604030504040204" pitchFamily="34" charset="0"/>
                <a:cs typeface="Tahoma" panose="020B0604030504040204" pitchFamily="34" charset="0"/>
              </a:rPr>
              <a:t> containing CUI.</a:t>
            </a:r>
            <a:endParaRPr sz="3500" dirty="0">
              <a:latin typeface="Tahoma" panose="020B0604030504040204" pitchFamily="34" charset="0"/>
              <a:ea typeface="Tahoma" panose="020B0604030504040204" pitchFamily="34" charset="0"/>
              <a:cs typeface="Tahoma" panose="020B0604030504040204" pitchFamily="34" charset="0"/>
            </a:endParaRPr>
          </a:p>
        </p:txBody>
      </p:sp>
      <p:pic>
        <p:nvPicPr>
          <p:cNvPr id="12" name="Picture 11">
            <a:extLst>
              <a:ext uri="{FF2B5EF4-FFF2-40B4-BE49-F238E27FC236}">
                <a16:creationId xmlns:a16="http://schemas.microsoft.com/office/drawing/2014/main" id="{5BC43D2C-E7B7-42D5-8FD6-58AD637DBED5}"/>
              </a:ext>
            </a:extLst>
          </p:cNvPr>
          <p:cNvPicPr>
            <a:picLocks noChangeAspect="1"/>
          </p:cNvPicPr>
          <p:nvPr/>
        </p:nvPicPr>
        <p:blipFill rotWithShape="1">
          <a:blip r:embed="rId4"/>
          <a:srcRect t="11240" b="49507"/>
          <a:stretch/>
        </p:blipFill>
        <p:spPr>
          <a:xfrm>
            <a:off x="2169037" y="6869016"/>
            <a:ext cx="20255533" cy="5056074"/>
          </a:xfrm>
          <a:prstGeom prst="rect">
            <a:avLst/>
          </a:prstGeom>
          <a:effectLst>
            <a:outerShdw blurRad="63500" dist="279400" dir="3600000" sx="102000" sy="102000" algn="ctr" rotWithShape="0">
              <a:schemeClr val="tx2">
                <a:lumMod val="50000"/>
                <a:alpha val="56000"/>
              </a:schemeClr>
            </a:outerShdw>
          </a:effectLst>
        </p:spPr>
      </p:pic>
      <p:pic>
        <p:nvPicPr>
          <p:cNvPr id="10" name="Picture 9">
            <a:extLst>
              <a:ext uri="{FF2B5EF4-FFF2-40B4-BE49-F238E27FC236}">
                <a16:creationId xmlns:a16="http://schemas.microsoft.com/office/drawing/2014/main" id="{B24251D9-F8AF-4CD5-B998-AC6E8C048D8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202576" y="10516856"/>
            <a:ext cx="5554086" cy="4291795"/>
          </a:xfrm>
          <a:prstGeom prst="rect">
            <a:avLst/>
          </a:prstGeom>
        </p:spPr>
      </p:pic>
      <p:pic>
        <p:nvPicPr>
          <p:cNvPr id="14" name="Graphic 13">
            <a:extLst>
              <a:ext uri="{FF2B5EF4-FFF2-40B4-BE49-F238E27FC236}">
                <a16:creationId xmlns:a16="http://schemas.microsoft.com/office/drawing/2014/main" id="{672B3E50-CBD3-47EF-AB41-CB643FA8D10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6918106" y="11848549"/>
            <a:ext cx="3642015" cy="1133560"/>
          </a:xfrm>
          <a:prstGeom prst="rect">
            <a:avLst/>
          </a:prstGeom>
        </p:spPr>
      </p:pic>
      <p:sp>
        <p:nvSpPr>
          <p:cNvPr id="15" name="TextBox 14">
            <a:extLst>
              <a:ext uri="{FF2B5EF4-FFF2-40B4-BE49-F238E27FC236}">
                <a16:creationId xmlns:a16="http://schemas.microsoft.com/office/drawing/2014/main" id="{6AFB5E49-ADB0-45E0-8815-87328D4942AE}"/>
              </a:ext>
            </a:extLst>
          </p:cNvPr>
          <p:cNvSpPr txBox="1"/>
          <p:nvPr/>
        </p:nvSpPr>
        <p:spPr>
          <a:xfrm rot="5400000">
            <a:off x="10713497" y="5943588"/>
            <a:ext cx="786460" cy="779701"/>
          </a:xfrm>
          <a:prstGeom prst="rect">
            <a:avLst/>
          </a:prstGeom>
          <a:solidFill>
            <a:schemeClr val="bg1"/>
          </a:solidFill>
          <a:ln w="12700" cap="flat">
            <a:noFill/>
            <a:miter lim="400000"/>
          </a:ln>
          <a:effectLst>
            <a:outerShdw blurRad="50800" dist="50800" dir="5400000" algn="ctr" rotWithShape="0">
              <a:schemeClr val="tx2">
                <a:lumMod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just" defTabSz="2438338" rtl="0" fontAlgn="auto" latinLnBrk="0" hangingPunct="0">
              <a:lnSpc>
                <a:spcPct val="100000"/>
              </a:lnSpc>
              <a:spcBef>
                <a:spcPts val="0"/>
              </a:spcBef>
              <a:spcAft>
                <a:spcPts val="0"/>
              </a:spcAft>
              <a:buClrTx/>
              <a:buSzTx/>
              <a:buFontTx/>
              <a:buNone/>
              <a:tabLst/>
            </a:pPr>
            <a:r>
              <a:rPr kumimoji="0" lang="en-US" sz="4400" b="1" i="0" u="none" strike="noStrike" cap="none" spc="0" normalizeH="0" baseline="0" dirty="0">
                <a:ln>
                  <a:noFill/>
                </a:ln>
                <a:solidFill>
                  <a:srgbClr val="5E5E5E"/>
                </a:solidFill>
                <a:effectLst/>
                <a:uFillTx/>
                <a:latin typeface="+mn-lt"/>
                <a:ea typeface="+mn-ea"/>
                <a:cs typeface="+mn-cs"/>
                <a:sym typeface="Helvetica Neue"/>
              </a:rPr>
              <a:t>…</a:t>
            </a:r>
          </a:p>
        </p:txBody>
      </p:sp>
    </p:spTree>
    <p:extLst>
      <p:ext uri="{BB962C8B-B14F-4D97-AF65-F5344CB8AC3E}">
        <p14:creationId xmlns:p14="http://schemas.microsoft.com/office/powerpoint/2010/main" val="3646067812"/>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622CBA9-53FA-4DB6-BB8A-2DA27E37D344}"/>
              </a:ext>
            </a:extLst>
          </p:cNvPr>
          <p:cNvSpPr/>
          <p:nvPr/>
        </p:nvSpPr>
        <p:spPr>
          <a:xfrm>
            <a:off x="278673" y="448491"/>
            <a:ext cx="23826652" cy="12819017"/>
          </a:xfrm>
          <a:prstGeom prst="rect">
            <a:avLst/>
          </a:prstGeom>
          <a:solidFill>
            <a:schemeClr val="bg1">
              <a:lumMod val="8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55" name="Access Control"/>
          <p:cNvSpPr txBox="1">
            <a:spLocks noGrp="1"/>
          </p:cNvSpPr>
          <p:nvPr>
            <p:ph type="title"/>
          </p:nvPr>
        </p:nvSpPr>
        <p:spPr>
          <a:xfrm>
            <a:off x="278675" y="719662"/>
            <a:ext cx="23826652" cy="1433164"/>
          </a:xfrm>
          <a:prstGeom prst="rect">
            <a:avLst/>
          </a:prstGeom>
        </p:spPr>
        <p:txBody>
          <a:bodyPr/>
          <a:lstStyle/>
          <a:p>
            <a:pPr algn="ctr"/>
            <a:r>
              <a:rPr lang="en-US" dirty="0">
                <a:solidFill>
                  <a:srgbClr val="F05F2A"/>
                </a:solidFill>
                <a:latin typeface="Klavika Bd" panose="02000803050000020004" pitchFamily="50" charset="0"/>
              </a:rPr>
              <a:t>Personnel Security Example</a:t>
            </a:r>
            <a:endParaRPr dirty="0">
              <a:solidFill>
                <a:srgbClr val="F05F2A"/>
              </a:solidFill>
              <a:latin typeface="Klavika Bd" panose="02000803050000020004" pitchFamily="50" charset="0"/>
            </a:endParaRPr>
          </a:p>
        </p:txBody>
      </p:sp>
      <p:sp>
        <p:nvSpPr>
          <p:cNvPr id="2" name="Rectangle 1">
            <a:extLst>
              <a:ext uri="{FF2B5EF4-FFF2-40B4-BE49-F238E27FC236}">
                <a16:creationId xmlns:a16="http://schemas.microsoft.com/office/drawing/2014/main" id="{3E0BCDB3-7E5E-422B-9543-FAD747BF83CF}"/>
              </a:ext>
            </a:extLst>
          </p:cNvPr>
          <p:cNvSpPr/>
          <p:nvPr/>
        </p:nvSpPr>
        <p:spPr>
          <a:xfrm>
            <a:off x="0" y="0"/>
            <a:ext cx="24384000" cy="13803086"/>
          </a:xfrm>
          <a:prstGeom prst="rect">
            <a:avLst/>
          </a:prstGeom>
          <a:noFill/>
          <a:ln w="57150" cap="flat">
            <a:solidFill>
              <a:srgbClr val="00206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graphicFrame>
        <p:nvGraphicFramePr>
          <p:cNvPr id="15" name="Table 13">
            <a:extLst>
              <a:ext uri="{FF2B5EF4-FFF2-40B4-BE49-F238E27FC236}">
                <a16:creationId xmlns:a16="http://schemas.microsoft.com/office/drawing/2014/main" id="{6C8D75AC-6E8E-4BC9-99F6-DBB28CB9F373}"/>
              </a:ext>
            </a:extLst>
          </p:cNvPr>
          <p:cNvGraphicFramePr>
            <a:graphicFrameLocks noGrp="1"/>
          </p:cNvGraphicFramePr>
          <p:nvPr>
            <p:extLst>
              <p:ext uri="{D42A27DB-BD31-4B8C-83A1-F6EECF244321}">
                <p14:modId xmlns:p14="http://schemas.microsoft.com/office/powerpoint/2010/main" val="2255722527"/>
              </p:ext>
            </p:extLst>
          </p:nvPr>
        </p:nvGraphicFramePr>
        <p:xfrm>
          <a:off x="4834372" y="3126377"/>
          <a:ext cx="14090904" cy="7409878"/>
        </p:xfrm>
        <a:graphic>
          <a:graphicData uri="http://schemas.openxmlformats.org/drawingml/2006/table">
            <a:tbl>
              <a:tblPr firstRow="1" bandRow="1">
                <a:effectLst>
                  <a:outerShdw blurRad="63500" dist="279400" dir="3600000" sx="102000" sy="102000" algn="ctr" rotWithShape="0">
                    <a:schemeClr val="tx2">
                      <a:lumMod val="50000"/>
                      <a:alpha val="56000"/>
                    </a:schemeClr>
                  </a:outerShdw>
                </a:effectLst>
                <a:tableStyleId>{5C22544A-7EE6-4342-B048-85BDC9FD1C3A}</a:tableStyleId>
              </a:tblPr>
              <a:tblGrid>
                <a:gridCol w="1993051">
                  <a:extLst>
                    <a:ext uri="{9D8B030D-6E8A-4147-A177-3AD203B41FA5}">
                      <a16:colId xmlns:a16="http://schemas.microsoft.com/office/drawing/2014/main" val="296240998"/>
                    </a:ext>
                  </a:extLst>
                </a:gridCol>
                <a:gridCol w="2000500">
                  <a:extLst>
                    <a:ext uri="{9D8B030D-6E8A-4147-A177-3AD203B41FA5}">
                      <a16:colId xmlns:a16="http://schemas.microsoft.com/office/drawing/2014/main" val="3190047663"/>
                    </a:ext>
                  </a:extLst>
                </a:gridCol>
                <a:gridCol w="3170127">
                  <a:extLst>
                    <a:ext uri="{9D8B030D-6E8A-4147-A177-3AD203B41FA5}">
                      <a16:colId xmlns:a16="http://schemas.microsoft.com/office/drawing/2014/main" val="1599707095"/>
                    </a:ext>
                  </a:extLst>
                </a:gridCol>
                <a:gridCol w="4004368">
                  <a:extLst>
                    <a:ext uri="{9D8B030D-6E8A-4147-A177-3AD203B41FA5}">
                      <a16:colId xmlns:a16="http://schemas.microsoft.com/office/drawing/2014/main" val="254546449"/>
                    </a:ext>
                  </a:extLst>
                </a:gridCol>
                <a:gridCol w="2922858">
                  <a:extLst>
                    <a:ext uri="{9D8B030D-6E8A-4147-A177-3AD203B41FA5}">
                      <a16:colId xmlns:a16="http://schemas.microsoft.com/office/drawing/2014/main" val="778762099"/>
                    </a:ext>
                  </a:extLst>
                </a:gridCol>
              </a:tblGrid>
              <a:tr h="966026">
                <a:tc>
                  <a:txBody>
                    <a:bodyPr/>
                    <a:lstStyle/>
                    <a:p>
                      <a:r>
                        <a:rPr lang="en-US" sz="2400" b="1" dirty="0">
                          <a:solidFill>
                            <a:schemeClr val="bg2">
                              <a:lumMod val="10000"/>
                            </a:schemeClr>
                          </a:solidFill>
                        </a:rPr>
                        <a:t>Employee </a:t>
                      </a:r>
                    </a:p>
                  </a:txBody>
                  <a:tcPr/>
                </a:tc>
                <a:tc>
                  <a:txBody>
                    <a:bodyPr/>
                    <a:lstStyle/>
                    <a:p>
                      <a:r>
                        <a:rPr lang="en-US" sz="2400" b="1" dirty="0">
                          <a:solidFill>
                            <a:schemeClr val="bg2">
                              <a:lumMod val="10000"/>
                            </a:schemeClr>
                          </a:solidFill>
                        </a:rPr>
                        <a:t>Background Check Performed</a:t>
                      </a:r>
                    </a:p>
                  </a:txBody>
                  <a:tcPr/>
                </a:tc>
                <a:tc>
                  <a:txBody>
                    <a:bodyPr/>
                    <a:lstStyle/>
                    <a:p>
                      <a:r>
                        <a:rPr lang="en-US" sz="2400" b="1" dirty="0">
                          <a:solidFill>
                            <a:schemeClr val="bg2">
                              <a:lumMod val="10000"/>
                            </a:schemeClr>
                          </a:solidFill>
                        </a:rPr>
                        <a:t>Date Performed</a:t>
                      </a:r>
                    </a:p>
                  </a:txBody>
                  <a:tcPr/>
                </a:tc>
                <a:tc>
                  <a:txBody>
                    <a:bodyPr/>
                    <a:lstStyle/>
                    <a:p>
                      <a:r>
                        <a:rPr lang="en-US" sz="2400" b="1" dirty="0">
                          <a:solidFill>
                            <a:schemeClr val="bg2">
                              <a:lumMod val="10000"/>
                            </a:schemeClr>
                          </a:solidFill>
                        </a:rPr>
                        <a:t>How Background Check was Performed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solidFill>
                            <a:schemeClr val="bg2">
                              <a:lumMod val="10000"/>
                            </a:schemeClr>
                          </a:solidFill>
                        </a:rPr>
                        <a:t>Results of Background Check</a:t>
                      </a:r>
                    </a:p>
                    <a:p>
                      <a:endParaRPr lang="en-US" sz="2400" b="1" dirty="0">
                        <a:solidFill>
                          <a:schemeClr val="bg2">
                            <a:lumMod val="10000"/>
                          </a:schemeClr>
                        </a:solidFill>
                      </a:endParaRPr>
                    </a:p>
                  </a:txBody>
                  <a:tcPr/>
                </a:tc>
                <a:extLst>
                  <a:ext uri="{0D108BD9-81ED-4DB2-BD59-A6C34878D82A}">
                    <a16:rowId xmlns:a16="http://schemas.microsoft.com/office/drawing/2014/main" val="649436133"/>
                  </a:ext>
                </a:extLst>
              </a:tr>
              <a:tr h="897310">
                <a:tc>
                  <a:txBody>
                    <a:bodyPr/>
                    <a:lstStyle/>
                    <a:p>
                      <a:r>
                        <a:rPr lang="en-US" sz="2400" b="0" dirty="0">
                          <a:solidFill>
                            <a:schemeClr val="bg2">
                              <a:lumMod val="10000"/>
                            </a:schemeClr>
                          </a:solidFill>
                        </a:rPr>
                        <a:t>Alice</a:t>
                      </a:r>
                    </a:p>
                  </a:txBody>
                  <a:tcPr/>
                </a:tc>
                <a:tc>
                  <a:txBody>
                    <a:bodyPr/>
                    <a:lstStyle/>
                    <a:p>
                      <a:r>
                        <a:rPr lang="en-US" sz="2400" b="0" dirty="0">
                          <a:solidFill>
                            <a:schemeClr val="bg2">
                              <a:lumMod val="10000"/>
                            </a:schemeClr>
                          </a:solidFill>
                        </a:rPr>
                        <a:t>Secret</a:t>
                      </a:r>
                    </a:p>
                  </a:txBody>
                  <a:tcPr/>
                </a:tc>
                <a:tc>
                  <a:txBody>
                    <a:bodyPr/>
                    <a:lstStyle/>
                    <a:p>
                      <a:r>
                        <a:rPr lang="en-US" sz="2400" b="0" dirty="0">
                          <a:solidFill>
                            <a:schemeClr val="bg2">
                              <a:lumMod val="10000"/>
                            </a:schemeClr>
                          </a:solidFill>
                        </a:rPr>
                        <a:t>4/1/2022</a:t>
                      </a:r>
                    </a:p>
                  </a:txBody>
                  <a:tcPr/>
                </a:tc>
                <a:tc>
                  <a:txBody>
                    <a:bodyPr/>
                    <a:lstStyle/>
                    <a:p>
                      <a:r>
                        <a:rPr lang="en-US" sz="2400" b="0" dirty="0">
                          <a:solidFill>
                            <a:schemeClr val="bg2">
                              <a:lumMod val="10000"/>
                            </a:schemeClr>
                          </a:solidFill>
                        </a:rPr>
                        <a:t>DoD Background Check</a:t>
                      </a:r>
                    </a:p>
                  </a:txBody>
                  <a:tcPr/>
                </a:tc>
                <a:tc>
                  <a:txBody>
                    <a:bodyPr/>
                    <a:lstStyle/>
                    <a:p>
                      <a:r>
                        <a:rPr lang="en-US" sz="2400" b="0" dirty="0">
                          <a:solidFill>
                            <a:schemeClr val="bg2">
                              <a:lumMod val="10000"/>
                            </a:schemeClr>
                          </a:solidFill>
                        </a:rPr>
                        <a:t>Cleared</a:t>
                      </a:r>
                    </a:p>
                  </a:txBody>
                  <a:tcPr/>
                </a:tc>
                <a:extLst>
                  <a:ext uri="{0D108BD9-81ED-4DB2-BD59-A6C34878D82A}">
                    <a16:rowId xmlns:a16="http://schemas.microsoft.com/office/drawing/2014/main" val="4254375356"/>
                  </a:ext>
                </a:extLst>
              </a:tr>
              <a:tr h="897310">
                <a:tc>
                  <a:txBody>
                    <a:bodyPr/>
                    <a:lstStyle/>
                    <a:p>
                      <a:r>
                        <a:rPr lang="en-US" sz="2400" b="0" dirty="0">
                          <a:solidFill>
                            <a:schemeClr val="bg2">
                              <a:lumMod val="10000"/>
                            </a:schemeClr>
                          </a:solidFill>
                        </a:rPr>
                        <a:t>Bob</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0" dirty="0">
                          <a:solidFill>
                            <a:schemeClr val="bg2">
                              <a:lumMod val="10000"/>
                            </a:schemeClr>
                          </a:solidFill>
                        </a:rPr>
                        <a:t>TS-SCI</a:t>
                      </a:r>
                    </a:p>
                  </a:txBody>
                  <a:tcPr/>
                </a:tc>
                <a:tc>
                  <a:txBody>
                    <a:bodyPr/>
                    <a:lstStyle/>
                    <a:p>
                      <a:r>
                        <a:rPr lang="en-US" sz="2400" b="0" dirty="0">
                          <a:solidFill>
                            <a:schemeClr val="bg2">
                              <a:lumMod val="10000"/>
                            </a:schemeClr>
                          </a:solidFill>
                        </a:rPr>
                        <a:t>3/28/2021</a:t>
                      </a:r>
                    </a:p>
                  </a:txBody>
                  <a:tcPr/>
                </a:tc>
                <a:tc>
                  <a:txBody>
                    <a:bodyPr/>
                    <a:lstStyle/>
                    <a:p>
                      <a:r>
                        <a:rPr lang="en-US" sz="2400" b="0" dirty="0">
                          <a:solidFill>
                            <a:schemeClr val="bg2">
                              <a:lumMod val="10000"/>
                            </a:schemeClr>
                          </a:solidFill>
                        </a:rPr>
                        <a:t>DoD Background Check</a:t>
                      </a:r>
                    </a:p>
                  </a:txBody>
                  <a:tcPr/>
                </a:tc>
                <a:tc>
                  <a:txBody>
                    <a:bodyPr/>
                    <a:lstStyle/>
                    <a:p>
                      <a:r>
                        <a:rPr lang="en-US" sz="2400" b="0" dirty="0">
                          <a:solidFill>
                            <a:schemeClr val="bg2">
                              <a:lumMod val="10000"/>
                            </a:schemeClr>
                          </a:solidFill>
                        </a:rPr>
                        <a:t>Cleared</a:t>
                      </a:r>
                    </a:p>
                  </a:txBody>
                  <a:tcPr/>
                </a:tc>
                <a:extLst>
                  <a:ext uri="{0D108BD9-81ED-4DB2-BD59-A6C34878D82A}">
                    <a16:rowId xmlns:a16="http://schemas.microsoft.com/office/drawing/2014/main" val="2985792968"/>
                  </a:ext>
                </a:extLst>
              </a:tr>
              <a:tr h="1581734">
                <a:tc>
                  <a:txBody>
                    <a:bodyPr/>
                    <a:lstStyle/>
                    <a:p>
                      <a:r>
                        <a:rPr lang="en-US" sz="2400" b="0" dirty="0">
                          <a:solidFill>
                            <a:schemeClr val="bg2">
                              <a:lumMod val="10000"/>
                            </a:schemeClr>
                          </a:solidFill>
                        </a:rPr>
                        <a:t>Chris</a:t>
                      </a:r>
                    </a:p>
                  </a:txBody>
                  <a:tcPr/>
                </a:tc>
                <a:tc>
                  <a:txBody>
                    <a:bodyPr/>
                    <a:lstStyle/>
                    <a:p>
                      <a:r>
                        <a:rPr lang="en-US" sz="2400" b="0" dirty="0">
                          <a:solidFill>
                            <a:schemeClr val="bg2">
                              <a:lumMod val="10000"/>
                            </a:schemeClr>
                          </a:solidFill>
                        </a:rPr>
                        <a:t>General Background Check</a:t>
                      </a:r>
                    </a:p>
                  </a:txBody>
                  <a:tcPr/>
                </a:tc>
                <a:tc>
                  <a:txBody>
                    <a:bodyPr/>
                    <a:lstStyle/>
                    <a:p>
                      <a:r>
                        <a:rPr lang="en-US" sz="2400" b="0" dirty="0">
                          <a:solidFill>
                            <a:schemeClr val="bg2">
                              <a:lumMod val="10000"/>
                            </a:schemeClr>
                          </a:solidFill>
                        </a:rPr>
                        <a:t>8/8/2020</a:t>
                      </a:r>
                    </a:p>
                  </a:txBody>
                  <a:tcPr/>
                </a:tc>
                <a:tc>
                  <a:txBody>
                    <a:bodyPr/>
                    <a:lstStyle/>
                    <a:p>
                      <a:r>
                        <a:rPr lang="en-US" sz="2400" b="0" dirty="0">
                          <a:solidFill>
                            <a:schemeClr val="bg2">
                              <a:lumMod val="10000"/>
                            </a:schemeClr>
                          </a:solidFill>
                        </a:rPr>
                        <a:t>ACME Background Checks</a:t>
                      </a:r>
                    </a:p>
                  </a:txBody>
                  <a:tcPr/>
                </a:tc>
                <a:tc>
                  <a:txBody>
                    <a:bodyPr/>
                    <a:lstStyle/>
                    <a:p>
                      <a:r>
                        <a:rPr lang="en-US" sz="2400" b="0" dirty="0">
                          <a:solidFill>
                            <a:schemeClr val="bg2">
                              <a:lumMod val="10000"/>
                            </a:schemeClr>
                          </a:solidFill>
                        </a:rPr>
                        <a:t>No Issues Found</a:t>
                      </a:r>
                    </a:p>
                  </a:txBody>
                  <a:tcPr/>
                </a:tc>
                <a:extLst>
                  <a:ext uri="{0D108BD9-81ED-4DB2-BD59-A6C34878D82A}">
                    <a16:rowId xmlns:a16="http://schemas.microsoft.com/office/drawing/2014/main" val="140174416"/>
                  </a:ext>
                </a:extLst>
              </a:tr>
              <a:tr h="1581734">
                <a:tc>
                  <a:txBody>
                    <a:bodyPr/>
                    <a:lstStyle/>
                    <a:p>
                      <a:r>
                        <a:rPr lang="en-US" sz="2400" b="0" dirty="0">
                          <a:solidFill>
                            <a:schemeClr val="bg2">
                              <a:lumMod val="10000"/>
                            </a:schemeClr>
                          </a:solidFill>
                        </a:rPr>
                        <a:t>Diane</a:t>
                      </a:r>
                    </a:p>
                  </a:txBody>
                  <a:tcPr/>
                </a:tc>
                <a:tc>
                  <a:txBody>
                    <a:bodyPr/>
                    <a:lstStyle/>
                    <a:p>
                      <a:r>
                        <a:rPr lang="en-US" sz="2400" b="0" dirty="0">
                          <a:solidFill>
                            <a:schemeClr val="bg2">
                              <a:lumMod val="10000"/>
                            </a:schemeClr>
                          </a:solidFill>
                        </a:rPr>
                        <a:t>Financial Background Check</a:t>
                      </a:r>
                    </a:p>
                  </a:txBody>
                  <a:tcPr/>
                </a:tc>
                <a:tc>
                  <a:txBody>
                    <a:bodyPr/>
                    <a:lstStyle/>
                    <a:p>
                      <a:r>
                        <a:rPr lang="en-US" sz="2400" b="0" dirty="0">
                          <a:solidFill>
                            <a:schemeClr val="bg2">
                              <a:lumMod val="10000"/>
                            </a:schemeClr>
                          </a:solidFill>
                        </a:rPr>
                        <a:t>6/5/2019</a:t>
                      </a:r>
                    </a:p>
                  </a:txBody>
                  <a:tcPr/>
                </a:tc>
                <a:tc>
                  <a:txBody>
                    <a:bodyPr/>
                    <a:lstStyle/>
                    <a:p>
                      <a:r>
                        <a:rPr lang="en-US" sz="2400" b="0" dirty="0">
                          <a:solidFill>
                            <a:schemeClr val="bg2">
                              <a:lumMod val="10000"/>
                            </a:schemeClr>
                          </a:solidFill>
                        </a:rPr>
                        <a:t>ACME Financial Background Checks</a:t>
                      </a:r>
                    </a:p>
                  </a:txBody>
                  <a:tcPr/>
                </a:tc>
                <a:tc>
                  <a:txBody>
                    <a:bodyPr/>
                    <a:lstStyle/>
                    <a:p>
                      <a:r>
                        <a:rPr lang="en-US" sz="2400" b="0" dirty="0">
                          <a:solidFill>
                            <a:schemeClr val="bg2">
                              <a:lumMod val="10000"/>
                            </a:schemeClr>
                          </a:solidFill>
                        </a:rPr>
                        <a:t>No Issues Found</a:t>
                      </a:r>
                    </a:p>
                  </a:txBody>
                  <a:tcPr/>
                </a:tc>
                <a:extLst>
                  <a:ext uri="{0D108BD9-81ED-4DB2-BD59-A6C34878D82A}">
                    <a16:rowId xmlns:a16="http://schemas.microsoft.com/office/drawing/2014/main" val="914028599"/>
                  </a:ext>
                </a:extLst>
              </a:tr>
              <a:tr h="897310">
                <a:tc>
                  <a:txBody>
                    <a:bodyPr/>
                    <a:lstStyle/>
                    <a:p>
                      <a:r>
                        <a:rPr lang="en-US" sz="2400" b="0" dirty="0">
                          <a:solidFill>
                            <a:schemeClr val="bg2">
                              <a:lumMod val="10000"/>
                            </a:schemeClr>
                          </a:solidFill>
                        </a:rPr>
                        <a:t>Edward</a:t>
                      </a:r>
                    </a:p>
                  </a:txBody>
                  <a:tcPr/>
                </a:tc>
                <a:tc>
                  <a:txBody>
                    <a:bodyPr/>
                    <a:lstStyle/>
                    <a:p>
                      <a:r>
                        <a:rPr lang="en-US" sz="2400" b="0" dirty="0">
                          <a:solidFill>
                            <a:schemeClr val="bg2">
                              <a:lumMod val="10000"/>
                            </a:schemeClr>
                          </a:solidFill>
                        </a:rPr>
                        <a:t>Public Trust</a:t>
                      </a:r>
                    </a:p>
                  </a:txBody>
                  <a:tcPr/>
                </a:tc>
                <a:tc>
                  <a:txBody>
                    <a:bodyPr/>
                    <a:lstStyle/>
                    <a:p>
                      <a:r>
                        <a:rPr lang="en-US" sz="2400" b="0" dirty="0">
                          <a:solidFill>
                            <a:schemeClr val="bg2">
                              <a:lumMod val="10000"/>
                            </a:schemeClr>
                          </a:solidFill>
                        </a:rPr>
                        <a:t>7/8/2021</a:t>
                      </a:r>
                    </a:p>
                  </a:txBody>
                  <a:tcPr/>
                </a:tc>
                <a:tc>
                  <a:txBody>
                    <a:bodyPr/>
                    <a:lstStyle/>
                    <a:p>
                      <a:r>
                        <a:rPr lang="en-US" sz="2400" b="0" dirty="0">
                          <a:solidFill>
                            <a:schemeClr val="bg2">
                              <a:lumMod val="10000"/>
                            </a:schemeClr>
                          </a:solidFill>
                        </a:rPr>
                        <a:t>DoD Background Check</a:t>
                      </a:r>
                    </a:p>
                  </a:txBody>
                  <a:tcPr/>
                </a:tc>
                <a:tc>
                  <a:txBody>
                    <a:bodyPr/>
                    <a:lstStyle/>
                    <a:p>
                      <a:r>
                        <a:rPr lang="en-US" sz="2400" b="0" dirty="0">
                          <a:solidFill>
                            <a:schemeClr val="bg2">
                              <a:lumMod val="10000"/>
                            </a:schemeClr>
                          </a:solidFill>
                        </a:rPr>
                        <a:t>Cleared</a:t>
                      </a:r>
                    </a:p>
                  </a:txBody>
                  <a:tcPr/>
                </a:tc>
                <a:extLst>
                  <a:ext uri="{0D108BD9-81ED-4DB2-BD59-A6C34878D82A}">
                    <a16:rowId xmlns:a16="http://schemas.microsoft.com/office/drawing/2014/main" val="1242717610"/>
                  </a:ext>
                </a:extLst>
              </a:tr>
            </a:tbl>
          </a:graphicData>
        </a:graphic>
      </p:graphicFrame>
      <p:pic>
        <p:nvPicPr>
          <p:cNvPr id="8" name="Picture 7">
            <a:extLst>
              <a:ext uri="{FF2B5EF4-FFF2-40B4-BE49-F238E27FC236}">
                <a16:creationId xmlns:a16="http://schemas.microsoft.com/office/drawing/2014/main" id="{5FF7D963-A1FE-4483-9FDC-A4CB88D472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12101" y="9821531"/>
            <a:ext cx="5554086" cy="4291795"/>
          </a:xfrm>
          <a:prstGeom prst="rect">
            <a:avLst/>
          </a:prstGeom>
        </p:spPr>
      </p:pic>
      <p:pic>
        <p:nvPicPr>
          <p:cNvPr id="10" name="Graphic 9">
            <a:extLst>
              <a:ext uri="{FF2B5EF4-FFF2-40B4-BE49-F238E27FC236}">
                <a16:creationId xmlns:a16="http://schemas.microsoft.com/office/drawing/2014/main" id="{0B17BDD0-5834-4A58-B5C1-C6C6DF89FF3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6927631" y="11153224"/>
            <a:ext cx="3642015" cy="1133560"/>
          </a:xfrm>
          <a:prstGeom prst="rect">
            <a:avLst/>
          </a:prstGeom>
        </p:spPr>
      </p:pic>
    </p:spTree>
    <p:extLst>
      <p:ext uri="{BB962C8B-B14F-4D97-AF65-F5344CB8AC3E}">
        <p14:creationId xmlns:p14="http://schemas.microsoft.com/office/powerpoint/2010/main" val="1818990399"/>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591BA23-BECB-4616-A88A-A7F75A603D68}"/>
              </a:ext>
            </a:extLst>
          </p:cNvPr>
          <p:cNvSpPr/>
          <p:nvPr/>
        </p:nvSpPr>
        <p:spPr>
          <a:xfrm>
            <a:off x="278673" y="448491"/>
            <a:ext cx="23826652" cy="12819017"/>
          </a:xfrm>
          <a:prstGeom prst="rect">
            <a:avLst/>
          </a:prstGeom>
          <a:solidFill>
            <a:schemeClr val="bg1">
              <a:lumMod val="8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7" name="Rectangle 6">
            <a:extLst>
              <a:ext uri="{FF2B5EF4-FFF2-40B4-BE49-F238E27FC236}">
                <a16:creationId xmlns:a16="http://schemas.microsoft.com/office/drawing/2014/main" id="{1796A1C7-5FD2-49DA-855E-EA7C981900AF}"/>
              </a:ext>
            </a:extLst>
          </p:cNvPr>
          <p:cNvSpPr/>
          <p:nvPr/>
        </p:nvSpPr>
        <p:spPr>
          <a:xfrm>
            <a:off x="0" y="0"/>
            <a:ext cx="24384000" cy="13803086"/>
          </a:xfrm>
          <a:prstGeom prst="rect">
            <a:avLst/>
          </a:prstGeom>
          <a:noFill/>
          <a:ln w="57150" cap="flat">
            <a:solidFill>
              <a:srgbClr val="00206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26" name="System and Information Integrity"/>
          <p:cNvSpPr txBox="1">
            <a:spLocks noGrp="1"/>
          </p:cNvSpPr>
          <p:nvPr>
            <p:ph type="title"/>
          </p:nvPr>
        </p:nvSpPr>
        <p:spPr>
          <a:xfrm>
            <a:off x="980595" y="5424835"/>
            <a:ext cx="21971001" cy="1433164"/>
          </a:xfrm>
          <a:prstGeom prst="rect">
            <a:avLst/>
          </a:prstGeom>
        </p:spPr>
        <p:txBody>
          <a:bodyPr/>
          <a:lstStyle/>
          <a:p>
            <a:pPr algn="ctr"/>
            <a:r>
              <a:rPr lang="en-US" dirty="0">
                <a:solidFill>
                  <a:srgbClr val="F05F2A"/>
                </a:solidFill>
                <a:latin typeface="Klavika Bd" panose="02000803050000020004" pitchFamily="50" charset="0"/>
              </a:rPr>
              <a:t>How to Organize Your SSP</a:t>
            </a:r>
            <a:endParaRPr dirty="0">
              <a:solidFill>
                <a:srgbClr val="F05F2A"/>
              </a:solidFill>
              <a:latin typeface="Klavika Bd" panose="02000803050000020004" pitchFamily="50" charset="0"/>
            </a:endParaRPr>
          </a:p>
        </p:txBody>
      </p:sp>
    </p:spTree>
    <p:extLst>
      <p:ext uri="{BB962C8B-B14F-4D97-AF65-F5344CB8AC3E}">
        <p14:creationId xmlns:p14="http://schemas.microsoft.com/office/powerpoint/2010/main" val="3572701229"/>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FB90CC8-8840-46FC-A093-E1470B486219}"/>
              </a:ext>
            </a:extLst>
          </p:cNvPr>
          <p:cNvSpPr/>
          <p:nvPr/>
        </p:nvSpPr>
        <p:spPr>
          <a:xfrm>
            <a:off x="278674" y="448491"/>
            <a:ext cx="23826652" cy="12819017"/>
          </a:xfrm>
          <a:prstGeom prst="rect">
            <a:avLst/>
          </a:prstGeom>
          <a:solidFill>
            <a:schemeClr val="bg1">
              <a:lumMod val="8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9" name="Rectangle 8">
            <a:extLst>
              <a:ext uri="{FF2B5EF4-FFF2-40B4-BE49-F238E27FC236}">
                <a16:creationId xmlns:a16="http://schemas.microsoft.com/office/drawing/2014/main" id="{68AE527E-A232-4C27-B42C-783C974814A8}"/>
              </a:ext>
            </a:extLst>
          </p:cNvPr>
          <p:cNvSpPr/>
          <p:nvPr/>
        </p:nvSpPr>
        <p:spPr>
          <a:xfrm>
            <a:off x="0" y="0"/>
            <a:ext cx="24384000" cy="13803086"/>
          </a:xfrm>
          <a:prstGeom prst="rect">
            <a:avLst/>
          </a:prstGeom>
          <a:noFill/>
          <a:ln w="57150" cap="flat">
            <a:solidFill>
              <a:srgbClr val="00206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4" name="Oval 3">
            <a:extLst>
              <a:ext uri="{FF2B5EF4-FFF2-40B4-BE49-F238E27FC236}">
                <a16:creationId xmlns:a16="http://schemas.microsoft.com/office/drawing/2014/main" id="{92A5574C-0E0B-4D4D-98C6-C72104501E10}"/>
              </a:ext>
            </a:extLst>
          </p:cNvPr>
          <p:cNvSpPr/>
          <p:nvPr/>
        </p:nvSpPr>
        <p:spPr>
          <a:xfrm>
            <a:off x="2908663" y="3614057"/>
            <a:ext cx="5225143" cy="5059680"/>
          </a:xfrm>
          <a:prstGeom prst="ellipse">
            <a:avLst/>
          </a:prstGeom>
          <a:blipFill dpi="0" rotWithShape="1">
            <a:blip r:embed="rId2">
              <a:extLst>
                <a:ext uri="{28A0092B-C50C-407E-A947-70E740481C1C}">
                  <a14:useLocalDpi xmlns:a14="http://schemas.microsoft.com/office/drawing/2010/main" val="0"/>
                </a:ext>
              </a:extLst>
            </a:blip>
            <a:srcRect/>
            <a:stretch>
              <a:fillRect/>
            </a:stretch>
          </a:blipFill>
          <a:ln w="5715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8" name="Oval 7">
            <a:extLst>
              <a:ext uri="{FF2B5EF4-FFF2-40B4-BE49-F238E27FC236}">
                <a16:creationId xmlns:a16="http://schemas.microsoft.com/office/drawing/2014/main" id="{3B540158-9152-4488-B072-83BC6AC5B629}"/>
              </a:ext>
            </a:extLst>
          </p:cNvPr>
          <p:cNvSpPr/>
          <p:nvPr/>
        </p:nvSpPr>
        <p:spPr>
          <a:xfrm>
            <a:off x="9836332" y="3614057"/>
            <a:ext cx="5225143" cy="5059680"/>
          </a:xfrm>
          <a:prstGeom prst="ellipse">
            <a:avLst/>
          </a:prstGeom>
          <a:blipFill dpi="0" rotWithShape="1">
            <a:blip r:embed="rId3" cstate="print">
              <a:extLst>
                <a:ext uri="{28A0092B-C50C-407E-A947-70E740481C1C}">
                  <a14:useLocalDpi xmlns:a14="http://schemas.microsoft.com/office/drawing/2010/main" val="0"/>
                </a:ext>
              </a:extLst>
            </a:blip>
            <a:srcRect/>
            <a:stretch>
              <a:fillRect/>
            </a:stretch>
          </a:blipFill>
          <a:ln w="5715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0" name="Oval 9">
            <a:extLst>
              <a:ext uri="{FF2B5EF4-FFF2-40B4-BE49-F238E27FC236}">
                <a16:creationId xmlns:a16="http://schemas.microsoft.com/office/drawing/2014/main" id="{015A4632-6218-472C-9EB9-EAA25AD725EE}"/>
              </a:ext>
            </a:extLst>
          </p:cNvPr>
          <p:cNvSpPr/>
          <p:nvPr/>
        </p:nvSpPr>
        <p:spPr>
          <a:xfrm>
            <a:off x="16764001" y="3535681"/>
            <a:ext cx="5225143" cy="5059680"/>
          </a:xfrm>
          <a:prstGeom prst="ellipse">
            <a:avLst/>
          </a:prstGeom>
          <a:blipFill dpi="0" rotWithShape="1">
            <a:blip r:embed="rId4">
              <a:extLst>
                <a:ext uri="{28A0092B-C50C-407E-A947-70E740481C1C}">
                  <a14:useLocalDpi xmlns:a14="http://schemas.microsoft.com/office/drawing/2010/main" val="0"/>
                </a:ext>
              </a:extLst>
            </a:blip>
            <a:srcRect/>
            <a:stretch>
              <a:fillRect/>
            </a:stretch>
          </a:blipFill>
          <a:ln w="5715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1" name="Documentation Challenge Webinar">
            <a:extLst>
              <a:ext uri="{FF2B5EF4-FFF2-40B4-BE49-F238E27FC236}">
                <a16:creationId xmlns:a16="http://schemas.microsoft.com/office/drawing/2014/main" id="{C6988351-B2AE-490B-A202-80736A00081A}"/>
              </a:ext>
            </a:extLst>
          </p:cNvPr>
          <p:cNvSpPr txBox="1">
            <a:spLocks/>
          </p:cNvSpPr>
          <p:nvPr/>
        </p:nvSpPr>
        <p:spPr>
          <a:xfrm>
            <a:off x="1006201" y="1300869"/>
            <a:ext cx="21971004" cy="182115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b">
            <a:normAutofit/>
          </a:bodyPr>
          <a:lstStyle>
            <a:lvl1pPr marL="0" marR="0" indent="0" algn="l" defTabSz="2438338" rtl="0" latinLnBrk="0">
              <a:lnSpc>
                <a:spcPct val="80000"/>
              </a:lnSpc>
              <a:spcBef>
                <a:spcPts val="0"/>
              </a:spcBef>
              <a:spcAft>
                <a:spcPts val="0"/>
              </a:spcAft>
              <a:buClrTx/>
              <a:buSzTx/>
              <a:buFontTx/>
              <a:buNone/>
              <a:tabLst/>
              <a:defRPr sz="11600" b="1" i="0" u="none" strike="noStrike" cap="none" spc="-232" baseline="0">
                <a:solidFill>
                  <a:srgbClr val="000000"/>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a:lstStyle>
          <a:p>
            <a:pPr algn="ctr" hangingPunct="1"/>
            <a:r>
              <a:rPr lang="en-US" dirty="0">
                <a:solidFill>
                  <a:srgbClr val="F05F2A"/>
                </a:solidFill>
                <a:latin typeface="Klavika Bd" panose="02000803050000020004" pitchFamily="50" charset="0"/>
              </a:rPr>
              <a:t>Speakers</a:t>
            </a:r>
          </a:p>
        </p:txBody>
      </p:sp>
      <p:sp>
        <p:nvSpPr>
          <p:cNvPr id="5" name="TextBox 4">
            <a:extLst>
              <a:ext uri="{FF2B5EF4-FFF2-40B4-BE49-F238E27FC236}">
                <a16:creationId xmlns:a16="http://schemas.microsoft.com/office/drawing/2014/main" id="{F87FE3DB-7D2B-45EC-B78E-592A1072A94B}"/>
              </a:ext>
            </a:extLst>
          </p:cNvPr>
          <p:cNvSpPr txBox="1"/>
          <p:nvPr/>
        </p:nvSpPr>
        <p:spPr>
          <a:xfrm>
            <a:off x="3065417" y="8980275"/>
            <a:ext cx="5138057" cy="841256"/>
          </a:xfrm>
          <a:prstGeom prst="rect">
            <a:avLst/>
          </a:prstGeom>
          <a:solidFill>
            <a:schemeClr val="bg1"/>
          </a:solid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r>
              <a:rPr kumimoji="0" lang="en-US" sz="2400" b="1" i="0" u="none" strike="noStrike" cap="none" spc="0" normalizeH="0" baseline="0" dirty="0">
                <a:ln>
                  <a:noFill/>
                </a:ln>
                <a:solidFill>
                  <a:schemeClr val="bg2">
                    <a:lumMod val="10000"/>
                  </a:schemeClr>
                </a:solidFill>
                <a:effectLst/>
                <a:uFillTx/>
                <a:latin typeface="Tahoma" panose="020B0604030504040204" pitchFamily="34" charset="0"/>
                <a:ea typeface="Tahoma" panose="020B0604030504040204" pitchFamily="34" charset="0"/>
                <a:cs typeface="Tahoma" panose="020B0604030504040204" pitchFamily="34" charset="0"/>
                <a:sym typeface="Helvetica Neue"/>
              </a:rPr>
              <a:t>Dr. Thomas Graham</a:t>
            </a:r>
          </a:p>
          <a:p>
            <a:pPr marL="0" marR="0" indent="0" algn="ctr" defTabSz="2438338" rtl="0" fontAlgn="auto" latinLnBrk="0" hangingPunct="0">
              <a:lnSpc>
                <a:spcPct val="100000"/>
              </a:lnSpc>
              <a:spcBef>
                <a:spcPts val="0"/>
              </a:spcBef>
              <a:spcAft>
                <a:spcPts val="0"/>
              </a:spcAft>
              <a:buClrTx/>
              <a:buSzTx/>
              <a:buFontTx/>
              <a:buNone/>
              <a:tabLst/>
            </a:pPr>
            <a:r>
              <a:rPr lang="en-US" b="1" dirty="0">
                <a:solidFill>
                  <a:schemeClr val="bg2">
                    <a:lumMod val="10000"/>
                  </a:schemeClr>
                </a:solidFill>
                <a:latin typeface="Tahoma" panose="020B0604030504040204" pitchFamily="34" charset="0"/>
                <a:ea typeface="Tahoma" panose="020B0604030504040204" pitchFamily="34" charset="0"/>
                <a:cs typeface="Tahoma" panose="020B0604030504040204" pitchFamily="34" charset="0"/>
              </a:rPr>
              <a:t>Redspin</a:t>
            </a:r>
            <a:endParaRPr kumimoji="0" lang="en-US" sz="2400" b="1" i="0" u="none" strike="noStrike" cap="none" spc="0" normalizeH="0" baseline="0" dirty="0">
              <a:ln>
                <a:noFill/>
              </a:ln>
              <a:solidFill>
                <a:schemeClr val="bg2">
                  <a:lumMod val="10000"/>
                </a:schemeClr>
              </a:solidFill>
              <a:effectLst/>
              <a:uFillTx/>
              <a:latin typeface="Tahoma" panose="020B0604030504040204" pitchFamily="34" charset="0"/>
              <a:ea typeface="Tahoma" panose="020B0604030504040204" pitchFamily="34" charset="0"/>
              <a:cs typeface="Tahoma" panose="020B0604030504040204" pitchFamily="34" charset="0"/>
              <a:sym typeface="Helvetica Neue"/>
            </a:endParaRPr>
          </a:p>
        </p:txBody>
      </p:sp>
      <p:sp>
        <p:nvSpPr>
          <p:cNvPr id="12" name="TextBox 11">
            <a:extLst>
              <a:ext uri="{FF2B5EF4-FFF2-40B4-BE49-F238E27FC236}">
                <a16:creationId xmlns:a16="http://schemas.microsoft.com/office/drawing/2014/main" id="{18733D58-79DF-47A0-8DFE-6ED656161E9E}"/>
              </a:ext>
            </a:extLst>
          </p:cNvPr>
          <p:cNvSpPr txBox="1"/>
          <p:nvPr/>
        </p:nvSpPr>
        <p:spPr>
          <a:xfrm>
            <a:off x="9971314" y="8815635"/>
            <a:ext cx="5438503" cy="841256"/>
          </a:xfrm>
          <a:prstGeom prst="rect">
            <a:avLst/>
          </a:prstGeom>
          <a:solidFill>
            <a:schemeClr val="bg1"/>
          </a:solid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r>
              <a:rPr kumimoji="0" lang="en-US" sz="2400" b="1" i="0" u="none" strike="noStrike" cap="none" spc="0" normalizeH="0" baseline="0" dirty="0">
                <a:ln>
                  <a:noFill/>
                </a:ln>
                <a:solidFill>
                  <a:schemeClr val="bg2">
                    <a:lumMod val="10000"/>
                  </a:schemeClr>
                </a:solidFill>
                <a:effectLst/>
                <a:uFillTx/>
                <a:latin typeface="Tahoma" panose="020B0604030504040204" pitchFamily="34" charset="0"/>
                <a:ea typeface="Tahoma" panose="020B0604030504040204" pitchFamily="34" charset="0"/>
                <a:cs typeface="Tahoma" panose="020B0604030504040204" pitchFamily="34" charset="0"/>
                <a:sym typeface="Helvetica Neue"/>
              </a:rPr>
              <a:t>Robert Teague</a:t>
            </a:r>
          </a:p>
          <a:p>
            <a:pPr marL="0" marR="0" indent="0" algn="ctr" defTabSz="2438338" rtl="0" fontAlgn="auto" latinLnBrk="0" hangingPunct="0">
              <a:lnSpc>
                <a:spcPct val="100000"/>
              </a:lnSpc>
              <a:spcBef>
                <a:spcPts val="0"/>
              </a:spcBef>
              <a:spcAft>
                <a:spcPts val="0"/>
              </a:spcAft>
              <a:buClrTx/>
              <a:buSzTx/>
              <a:buFontTx/>
              <a:buNone/>
              <a:tabLst/>
            </a:pPr>
            <a:r>
              <a:rPr kumimoji="0" lang="en-US" sz="2400" b="1" i="0" u="none" strike="noStrike" cap="none" spc="0" normalizeH="0" baseline="0" dirty="0">
                <a:ln>
                  <a:noFill/>
                </a:ln>
                <a:solidFill>
                  <a:schemeClr val="bg2">
                    <a:lumMod val="10000"/>
                  </a:schemeClr>
                </a:solidFill>
                <a:effectLst/>
                <a:uFillTx/>
                <a:latin typeface="Tahoma" panose="020B0604030504040204" pitchFamily="34" charset="0"/>
                <a:ea typeface="Tahoma" panose="020B0604030504040204" pitchFamily="34" charset="0"/>
                <a:cs typeface="Tahoma" panose="020B0604030504040204" pitchFamily="34" charset="0"/>
                <a:sym typeface="Helvetica Neue"/>
              </a:rPr>
              <a:t>Redspin</a:t>
            </a:r>
          </a:p>
        </p:txBody>
      </p:sp>
      <p:sp>
        <p:nvSpPr>
          <p:cNvPr id="13" name="TextBox 12">
            <a:extLst>
              <a:ext uri="{FF2B5EF4-FFF2-40B4-BE49-F238E27FC236}">
                <a16:creationId xmlns:a16="http://schemas.microsoft.com/office/drawing/2014/main" id="{557B4A99-95DA-4756-A699-3CC10415F671}"/>
              </a:ext>
            </a:extLst>
          </p:cNvPr>
          <p:cNvSpPr txBox="1"/>
          <p:nvPr/>
        </p:nvSpPr>
        <p:spPr>
          <a:xfrm>
            <a:off x="17177657" y="8795609"/>
            <a:ext cx="5438503" cy="841256"/>
          </a:xfrm>
          <a:prstGeom prst="rect">
            <a:avLst/>
          </a:prstGeom>
          <a:solidFill>
            <a:schemeClr val="bg1"/>
          </a:solid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r>
              <a:rPr kumimoji="0" lang="en-US" sz="2400" b="1" i="0" u="none" strike="noStrike" cap="none" spc="0" normalizeH="0" baseline="0" dirty="0">
                <a:ln>
                  <a:noFill/>
                </a:ln>
                <a:solidFill>
                  <a:schemeClr val="bg2">
                    <a:lumMod val="10000"/>
                  </a:schemeClr>
                </a:solidFill>
                <a:effectLst/>
                <a:uFillTx/>
                <a:latin typeface="Tahoma" panose="020B0604030504040204" pitchFamily="34" charset="0"/>
                <a:ea typeface="Tahoma" panose="020B0604030504040204" pitchFamily="34" charset="0"/>
                <a:cs typeface="Tahoma" panose="020B0604030504040204" pitchFamily="34" charset="0"/>
                <a:sym typeface="Helvetica Neue"/>
              </a:rPr>
              <a:t>Noël Vestal</a:t>
            </a:r>
          </a:p>
          <a:p>
            <a:pPr marL="0" marR="0" indent="0" algn="ctr" defTabSz="2438338" rtl="0" fontAlgn="auto" latinLnBrk="0" hangingPunct="0">
              <a:lnSpc>
                <a:spcPct val="100000"/>
              </a:lnSpc>
              <a:spcBef>
                <a:spcPts val="0"/>
              </a:spcBef>
              <a:spcAft>
                <a:spcPts val="0"/>
              </a:spcAft>
              <a:buClrTx/>
              <a:buSzTx/>
              <a:buFontTx/>
              <a:buNone/>
              <a:tabLst/>
            </a:pPr>
            <a:r>
              <a:rPr kumimoji="0" lang="en-US" sz="2400" b="1" i="0" u="none" strike="noStrike" cap="none" spc="0" normalizeH="0" baseline="0" dirty="0">
                <a:ln>
                  <a:noFill/>
                </a:ln>
                <a:solidFill>
                  <a:schemeClr val="bg2">
                    <a:lumMod val="10000"/>
                  </a:schemeClr>
                </a:solidFill>
                <a:effectLst/>
                <a:uFillTx/>
                <a:latin typeface="Tahoma" panose="020B0604030504040204" pitchFamily="34" charset="0"/>
                <a:ea typeface="Tahoma" panose="020B0604030504040204" pitchFamily="34" charset="0"/>
                <a:cs typeface="Tahoma" panose="020B0604030504040204" pitchFamily="34" charset="0"/>
                <a:sym typeface="Helvetica Neue"/>
              </a:rPr>
              <a:t>PreVeil</a:t>
            </a:r>
          </a:p>
        </p:txBody>
      </p:sp>
      <p:pic>
        <p:nvPicPr>
          <p:cNvPr id="14" name="Picture 13">
            <a:extLst>
              <a:ext uri="{FF2B5EF4-FFF2-40B4-BE49-F238E27FC236}">
                <a16:creationId xmlns:a16="http://schemas.microsoft.com/office/drawing/2014/main" id="{C56CBD55-17A9-464F-BAB1-AE30F8F943A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898983" y="8785537"/>
            <a:ext cx="5554086" cy="4291795"/>
          </a:xfrm>
          <a:prstGeom prst="rect">
            <a:avLst/>
          </a:prstGeom>
        </p:spPr>
      </p:pic>
      <p:pic>
        <p:nvPicPr>
          <p:cNvPr id="15" name="Graphic 14">
            <a:extLst>
              <a:ext uri="{FF2B5EF4-FFF2-40B4-BE49-F238E27FC236}">
                <a16:creationId xmlns:a16="http://schemas.microsoft.com/office/drawing/2014/main" id="{99507BC9-F98F-4945-8236-DC9930C7282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011731" y="10270022"/>
            <a:ext cx="3642015" cy="1133560"/>
          </a:xfrm>
          <a:prstGeom prst="rect">
            <a:avLst/>
          </a:prstGeom>
        </p:spPr>
      </p:pic>
      <p:pic>
        <p:nvPicPr>
          <p:cNvPr id="16" name="Graphic 15">
            <a:extLst>
              <a:ext uri="{FF2B5EF4-FFF2-40B4-BE49-F238E27FC236}">
                <a16:creationId xmlns:a16="http://schemas.microsoft.com/office/drawing/2014/main" id="{DB8C3A84-A4A4-4C2A-BA4B-FE652F93960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148232" y="10345669"/>
            <a:ext cx="3642015" cy="1133560"/>
          </a:xfrm>
          <a:prstGeom prst="rect">
            <a:avLst/>
          </a:prstGeom>
        </p:spPr>
      </p:pic>
    </p:spTree>
    <p:extLst>
      <p:ext uri="{BB962C8B-B14F-4D97-AF65-F5344CB8AC3E}">
        <p14:creationId xmlns:p14="http://schemas.microsoft.com/office/powerpoint/2010/main" val="1811601122"/>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591BA23-BECB-4616-A88A-A7F75A603D68}"/>
              </a:ext>
            </a:extLst>
          </p:cNvPr>
          <p:cNvSpPr/>
          <p:nvPr/>
        </p:nvSpPr>
        <p:spPr>
          <a:xfrm>
            <a:off x="278673" y="448491"/>
            <a:ext cx="23826652" cy="12819017"/>
          </a:xfrm>
          <a:prstGeom prst="rect">
            <a:avLst/>
          </a:prstGeom>
          <a:solidFill>
            <a:schemeClr val="bg1">
              <a:lumMod val="8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7" name="Rectangle 6">
            <a:extLst>
              <a:ext uri="{FF2B5EF4-FFF2-40B4-BE49-F238E27FC236}">
                <a16:creationId xmlns:a16="http://schemas.microsoft.com/office/drawing/2014/main" id="{1796A1C7-5FD2-49DA-855E-EA7C981900AF}"/>
              </a:ext>
            </a:extLst>
          </p:cNvPr>
          <p:cNvSpPr/>
          <p:nvPr/>
        </p:nvSpPr>
        <p:spPr>
          <a:xfrm>
            <a:off x="0" y="0"/>
            <a:ext cx="24384000" cy="13803086"/>
          </a:xfrm>
          <a:prstGeom prst="rect">
            <a:avLst/>
          </a:prstGeom>
          <a:noFill/>
          <a:ln w="57150" cap="flat">
            <a:solidFill>
              <a:srgbClr val="00206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 name="Title 2">
            <a:extLst>
              <a:ext uri="{FF2B5EF4-FFF2-40B4-BE49-F238E27FC236}">
                <a16:creationId xmlns:a16="http://schemas.microsoft.com/office/drawing/2014/main" id="{49A74437-98D6-403B-8F35-CF42B27577C5}"/>
              </a:ext>
            </a:extLst>
          </p:cNvPr>
          <p:cNvSpPr>
            <a:spLocks noGrp="1"/>
          </p:cNvSpPr>
          <p:nvPr>
            <p:ph type="title"/>
          </p:nvPr>
        </p:nvSpPr>
        <p:spPr>
          <a:xfrm>
            <a:off x="1424214" y="2490400"/>
            <a:ext cx="21971000" cy="1433163"/>
          </a:xfrm>
        </p:spPr>
        <p:txBody>
          <a:bodyPr>
            <a:normAutofit/>
          </a:bodyPr>
          <a:lstStyle/>
          <a:p>
            <a:r>
              <a:rPr lang="en-US" sz="3600" dirty="0"/>
              <a:t>Responsibility Matrix is the best way to track organizational documentation via CMMC practice, descriptions, roles, artifacts, and artifact locations. Note: The roles listed below are examples.</a:t>
            </a:r>
            <a:br>
              <a:rPr lang="en-US" sz="3600" dirty="0"/>
            </a:br>
            <a:endParaRPr lang="en-US" sz="3600" dirty="0"/>
          </a:p>
        </p:txBody>
      </p:sp>
      <p:pic>
        <p:nvPicPr>
          <p:cNvPr id="8" name="Picture 7" descr="Table&#10;&#10;Description automatically generated">
            <a:extLst>
              <a:ext uri="{FF2B5EF4-FFF2-40B4-BE49-F238E27FC236}">
                <a16:creationId xmlns:a16="http://schemas.microsoft.com/office/drawing/2014/main" id="{754C2BD0-97AF-43B2-8DD0-B25D9F6A0400}"/>
              </a:ext>
            </a:extLst>
          </p:cNvPr>
          <p:cNvPicPr>
            <a:picLocks noChangeAspect="1"/>
          </p:cNvPicPr>
          <p:nvPr/>
        </p:nvPicPr>
        <p:blipFill>
          <a:blip r:embed="rId2"/>
          <a:stretch>
            <a:fillRect/>
          </a:stretch>
        </p:blipFill>
        <p:spPr>
          <a:xfrm>
            <a:off x="3372345" y="3968786"/>
            <a:ext cx="18074737" cy="7384516"/>
          </a:xfrm>
          <a:prstGeom prst="rect">
            <a:avLst/>
          </a:prstGeom>
          <a:effectLst>
            <a:outerShdw blurRad="63500" dist="279400" dir="3600000" sx="102000" sy="102000" algn="ctr" rotWithShape="0">
              <a:schemeClr val="tx2">
                <a:lumMod val="50000"/>
                <a:alpha val="56000"/>
              </a:schemeClr>
            </a:outerShdw>
          </a:effectLst>
        </p:spPr>
      </p:pic>
      <p:pic>
        <p:nvPicPr>
          <p:cNvPr id="9" name="Picture 8">
            <a:extLst>
              <a:ext uri="{FF2B5EF4-FFF2-40B4-BE49-F238E27FC236}">
                <a16:creationId xmlns:a16="http://schemas.microsoft.com/office/drawing/2014/main" id="{09B3E100-D713-400D-B650-23F689D3B6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45501" y="10557187"/>
            <a:ext cx="5554086" cy="4291795"/>
          </a:xfrm>
          <a:prstGeom prst="rect">
            <a:avLst/>
          </a:prstGeom>
        </p:spPr>
      </p:pic>
      <p:pic>
        <p:nvPicPr>
          <p:cNvPr id="10" name="Graphic 9">
            <a:extLst>
              <a:ext uri="{FF2B5EF4-FFF2-40B4-BE49-F238E27FC236}">
                <a16:creationId xmlns:a16="http://schemas.microsoft.com/office/drawing/2014/main" id="{271FBA7A-7926-4566-9B83-5C5EE7C6469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7461031" y="11888880"/>
            <a:ext cx="3642015" cy="1133560"/>
          </a:xfrm>
          <a:prstGeom prst="rect">
            <a:avLst/>
          </a:prstGeom>
        </p:spPr>
      </p:pic>
    </p:spTree>
    <p:extLst>
      <p:ext uri="{BB962C8B-B14F-4D97-AF65-F5344CB8AC3E}">
        <p14:creationId xmlns:p14="http://schemas.microsoft.com/office/powerpoint/2010/main" val="1801619041"/>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591BA23-BECB-4616-A88A-A7F75A603D68}"/>
              </a:ext>
            </a:extLst>
          </p:cNvPr>
          <p:cNvSpPr/>
          <p:nvPr/>
        </p:nvSpPr>
        <p:spPr>
          <a:xfrm>
            <a:off x="278673" y="448491"/>
            <a:ext cx="23826652" cy="12819017"/>
          </a:xfrm>
          <a:prstGeom prst="rect">
            <a:avLst/>
          </a:prstGeom>
          <a:solidFill>
            <a:schemeClr val="bg1">
              <a:lumMod val="8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7" name="Rectangle 6">
            <a:extLst>
              <a:ext uri="{FF2B5EF4-FFF2-40B4-BE49-F238E27FC236}">
                <a16:creationId xmlns:a16="http://schemas.microsoft.com/office/drawing/2014/main" id="{1796A1C7-5FD2-49DA-855E-EA7C981900AF}"/>
              </a:ext>
            </a:extLst>
          </p:cNvPr>
          <p:cNvSpPr/>
          <p:nvPr/>
        </p:nvSpPr>
        <p:spPr>
          <a:xfrm>
            <a:off x="0" y="0"/>
            <a:ext cx="24384000" cy="13803086"/>
          </a:xfrm>
          <a:prstGeom prst="rect">
            <a:avLst/>
          </a:prstGeom>
          <a:noFill/>
          <a:ln w="57150" cap="flat">
            <a:solidFill>
              <a:srgbClr val="00206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26" name="System and Information Integrity"/>
          <p:cNvSpPr txBox="1">
            <a:spLocks noGrp="1"/>
          </p:cNvSpPr>
          <p:nvPr>
            <p:ph type="title"/>
          </p:nvPr>
        </p:nvSpPr>
        <p:spPr>
          <a:xfrm>
            <a:off x="980595" y="5424835"/>
            <a:ext cx="21971001" cy="1433164"/>
          </a:xfrm>
          <a:prstGeom prst="rect">
            <a:avLst/>
          </a:prstGeom>
        </p:spPr>
        <p:txBody>
          <a:bodyPr/>
          <a:lstStyle/>
          <a:p>
            <a:pPr algn="ctr"/>
            <a:r>
              <a:rPr lang="en-US" dirty="0">
                <a:solidFill>
                  <a:srgbClr val="F05F2A"/>
                </a:solidFill>
                <a:latin typeface="Klavika Bd" panose="02000803050000020004" pitchFamily="50" charset="0"/>
              </a:rPr>
              <a:t>Key Take Aways</a:t>
            </a:r>
            <a:endParaRPr dirty="0">
              <a:solidFill>
                <a:srgbClr val="F05F2A"/>
              </a:solidFill>
              <a:latin typeface="Klavika Bd" panose="02000803050000020004" pitchFamily="50" charset="0"/>
            </a:endParaRPr>
          </a:p>
        </p:txBody>
      </p:sp>
    </p:spTree>
    <p:extLst>
      <p:ext uri="{BB962C8B-B14F-4D97-AF65-F5344CB8AC3E}">
        <p14:creationId xmlns:p14="http://schemas.microsoft.com/office/powerpoint/2010/main" val="608211430"/>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591BA23-BECB-4616-A88A-A7F75A603D68}"/>
              </a:ext>
            </a:extLst>
          </p:cNvPr>
          <p:cNvSpPr/>
          <p:nvPr/>
        </p:nvSpPr>
        <p:spPr>
          <a:xfrm>
            <a:off x="278673" y="448491"/>
            <a:ext cx="23826652" cy="12819017"/>
          </a:xfrm>
          <a:prstGeom prst="rect">
            <a:avLst/>
          </a:prstGeom>
          <a:solidFill>
            <a:schemeClr val="bg1">
              <a:lumMod val="8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7" name="Rectangle 6">
            <a:extLst>
              <a:ext uri="{FF2B5EF4-FFF2-40B4-BE49-F238E27FC236}">
                <a16:creationId xmlns:a16="http://schemas.microsoft.com/office/drawing/2014/main" id="{1796A1C7-5FD2-49DA-855E-EA7C981900AF}"/>
              </a:ext>
            </a:extLst>
          </p:cNvPr>
          <p:cNvSpPr/>
          <p:nvPr/>
        </p:nvSpPr>
        <p:spPr>
          <a:xfrm>
            <a:off x="0" y="0"/>
            <a:ext cx="24384000" cy="13803086"/>
          </a:xfrm>
          <a:prstGeom prst="rect">
            <a:avLst/>
          </a:prstGeom>
          <a:noFill/>
          <a:ln w="57150" cap="flat">
            <a:solidFill>
              <a:srgbClr val="00206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 name="Title 2">
            <a:extLst>
              <a:ext uri="{FF2B5EF4-FFF2-40B4-BE49-F238E27FC236}">
                <a16:creationId xmlns:a16="http://schemas.microsoft.com/office/drawing/2014/main" id="{49A74437-98D6-403B-8F35-CF42B27577C5}"/>
              </a:ext>
            </a:extLst>
          </p:cNvPr>
          <p:cNvSpPr>
            <a:spLocks noGrp="1"/>
          </p:cNvSpPr>
          <p:nvPr>
            <p:ph type="title"/>
          </p:nvPr>
        </p:nvSpPr>
        <p:spPr>
          <a:xfrm>
            <a:off x="1424214" y="2490400"/>
            <a:ext cx="21971000" cy="8134057"/>
          </a:xfrm>
        </p:spPr>
        <p:txBody>
          <a:bodyPr>
            <a:normAutofit/>
          </a:bodyPr>
          <a:lstStyle/>
          <a:p>
            <a:br>
              <a:rPr lang="en-US" sz="3600" b="0" dirty="0"/>
            </a:br>
            <a:br>
              <a:rPr lang="en-US" sz="3600" b="0" dirty="0"/>
            </a:br>
            <a:br>
              <a:rPr lang="en-US" sz="3600" b="0" dirty="0"/>
            </a:br>
            <a:br>
              <a:rPr lang="en-US" sz="3600" b="0" dirty="0"/>
            </a:br>
            <a:endParaRPr lang="en-US" sz="3600" b="0" dirty="0"/>
          </a:p>
        </p:txBody>
      </p:sp>
      <p:sp>
        <p:nvSpPr>
          <p:cNvPr id="9" name="Content Placeholder 4">
            <a:extLst>
              <a:ext uri="{FF2B5EF4-FFF2-40B4-BE49-F238E27FC236}">
                <a16:creationId xmlns:a16="http://schemas.microsoft.com/office/drawing/2014/main" id="{990FEF38-54DA-443B-994A-46C0CD688FF3}"/>
              </a:ext>
            </a:extLst>
          </p:cNvPr>
          <p:cNvSpPr txBox="1">
            <a:spLocks/>
          </p:cNvSpPr>
          <p:nvPr/>
        </p:nvSpPr>
        <p:spPr>
          <a:xfrm>
            <a:off x="2817436" y="1829613"/>
            <a:ext cx="16305777" cy="453791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vert="horz" lIns="91440" tIns="45720" rIns="91440" bIns="45720" rtlCol="0" anchor="t">
            <a:noAutofit/>
          </a:bodyPr>
          <a:lstStyle>
            <a:lvl1pPr marL="609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a:lstStyle>
          <a:p>
            <a:pPr hangingPunct="1">
              <a:buFont typeface="+mj-lt"/>
              <a:buAutoNum type="arabicPeriod"/>
            </a:pPr>
            <a:r>
              <a:rPr lang="en-US" sz="2800" dirty="0">
                <a:latin typeface="Tahoma" panose="020B0604030504040204" pitchFamily="34" charset="0"/>
                <a:ea typeface="Tahoma" panose="020B0604030504040204" pitchFamily="34" charset="0"/>
                <a:cs typeface="Tahoma" panose="020B0604030504040204" pitchFamily="34" charset="0"/>
              </a:rPr>
              <a:t>Follow NIST SP 800-171r2 and 800-171a.</a:t>
            </a:r>
          </a:p>
          <a:p>
            <a:pPr hangingPunct="1">
              <a:buFont typeface="+mj-lt"/>
              <a:buAutoNum type="arabicPeriod"/>
            </a:pPr>
            <a:r>
              <a:rPr lang="en-US" sz="2800" dirty="0">
                <a:latin typeface="Tahoma" panose="020B0604030504040204" pitchFamily="34" charset="0"/>
                <a:ea typeface="Tahoma" panose="020B0604030504040204" pitchFamily="34" charset="0"/>
                <a:cs typeface="Tahoma" panose="020B0604030504040204" pitchFamily="34" charset="0"/>
              </a:rPr>
              <a:t>Examine artifacts are a ”choose from” option for the assessor. Typically, if you provide two or three artifacts to examine, per practice, the assessor will be satisfied.</a:t>
            </a:r>
          </a:p>
          <a:p>
            <a:pPr hangingPunct="1">
              <a:buFont typeface="+mj-lt"/>
              <a:buAutoNum type="arabicPeriod"/>
            </a:pPr>
            <a:r>
              <a:rPr lang="en-US" sz="2800" dirty="0">
                <a:latin typeface="Tahoma" panose="020B0604030504040204" pitchFamily="34" charset="0"/>
                <a:ea typeface="Tahoma" panose="020B0604030504040204" pitchFamily="34" charset="0"/>
                <a:cs typeface="Tahoma" panose="020B0604030504040204" pitchFamily="34" charset="0"/>
              </a:rPr>
              <a:t>Documentation states what you are doing (Examine), Interviews check that staff know what they are supposed to do (Interview), Testing allows the assessor to see that you are doing what you said you would do (Test).</a:t>
            </a:r>
          </a:p>
          <a:p>
            <a:pPr hangingPunct="1">
              <a:buFont typeface="+mj-lt"/>
              <a:buAutoNum type="arabicPeriod"/>
            </a:pPr>
            <a:r>
              <a:rPr lang="en-US" sz="2800" dirty="0">
                <a:latin typeface="Tahoma" panose="020B0604030504040204" pitchFamily="34" charset="0"/>
                <a:ea typeface="Tahoma" panose="020B0604030504040204" pitchFamily="34" charset="0"/>
                <a:cs typeface="Tahoma" panose="020B0604030504040204" pitchFamily="34" charset="0"/>
              </a:rPr>
              <a:t>Don’t overthink it (Keep it simple).</a:t>
            </a:r>
          </a:p>
          <a:p>
            <a:pPr hangingPunct="1">
              <a:buFont typeface="+mj-lt"/>
              <a:buAutoNum type="arabicPeriod"/>
            </a:pPr>
            <a:r>
              <a:rPr lang="en-US" sz="2800" dirty="0">
                <a:latin typeface="Tahoma" panose="020B0604030504040204" pitchFamily="34" charset="0"/>
                <a:ea typeface="Tahoma" panose="020B0604030504040204" pitchFamily="34" charset="0"/>
                <a:cs typeface="Tahoma" panose="020B0604030504040204" pitchFamily="34" charset="0"/>
              </a:rPr>
              <a:t>Remember who the audience is (Mainly employees, but also assessors &amp; auditors).</a:t>
            </a:r>
          </a:p>
          <a:p>
            <a:pPr hangingPunct="1">
              <a:buFont typeface="+mj-lt"/>
              <a:buAutoNum type="arabicPeriod"/>
            </a:pPr>
            <a:r>
              <a:rPr lang="en-US" sz="2800" dirty="0">
                <a:latin typeface="Tahoma" panose="020B0604030504040204" pitchFamily="34" charset="0"/>
                <a:ea typeface="Tahoma" panose="020B0604030504040204" pitchFamily="34" charset="0"/>
                <a:cs typeface="Tahoma" panose="020B0604030504040204" pitchFamily="34" charset="0"/>
              </a:rPr>
              <a:t>Keep items short, concise, and to the point.</a:t>
            </a:r>
          </a:p>
          <a:p>
            <a:pPr hangingPunct="1">
              <a:buFont typeface="+mj-lt"/>
              <a:buAutoNum type="arabicPeriod"/>
            </a:pPr>
            <a:r>
              <a:rPr lang="en-US" sz="2800" dirty="0">
                <a:latin typeface="Tahoma" panose="020B0604030504040204" pitchFamily="34" charset="0"/>
                <a:ea typeface="Tahoma" panose="020B0604030504040204" pitchFamily="34" charset="0"/>
                <a:cs typeface="Tahoma" panose="020B0604030504040204" pitchFamily="34" charset="0"/>
              </a:rPr>
              <a:t>If possible, reference out to policies &amp; procedures.</a:t>
            </a:r>
          </a:p>
          <a:p>
            <a:pPr hangingPunct="1">
              <a:buFont typeface="+mj-lt"/>
              <a:buAutoNum type="arabicPeriod"/>
            </a:pPr>
            <a:r>
              <a:rPr lang="en-US" sz="2800" dirty="0">
                <a:latin typeface="Tahoma" panose="020B0604030504040204" pitchFamily="34" charset="0"/>
                <a:ea typeface="Tahoma" panose="020B0604030504040204" pitchFamily="34" charset="0"/>
                <a:cs typeface="Tahoma" panose="020B0604030504040204" pitchFamily="34" charset="0"/>
              </a:rPr>
              <a:t>It’s okay to utilize templates (Just make them your own).</a:t>
            </a:r>
          </a:p>
          <a:p>
            <a:pPr hangingPunct="1">
              <a:buFont typeface="+mj-lt"/>
              <a:buAutoNum type="arabicPeriod"/>
            </a:pPr>
            <a:r>
              <a:rPr lang="en-US" sz="2800" dirty="0">
                <a:latin typeface="Tahoma" panose="020B0604030504040204" pitchFamily="34" charset="0"/>
                <a:ea typeface="Tahoma" panose="020B0604030504040204" pitchFamily="34" charset="0"/>
                <a:cs typeface="Tahoma" panose="020B0604030504040204" pitchFamily="34" charset="0"/>
              </a:rPr>
              <a:t>If all else fails, seek assistance from an approved RPO or C3PAO (Don’t be afraid to ask for help).</a:t>
            </a:r>
          </a:p>
          <a:p>
            <a:pPr marL="514350" indent="-514350" hangingPunct="1">
              <a:buFont typeface="+mj-lt"/>
              <a:buAutoNum type="arabicPeriod"/>
            </a:pPr>
            <a:endParaRPr lang="en-US" sz="2800" dirty="0">
              <a:latin typeface="Tahoma" panose="020B0604030504040204" pitchFamily="34" charset="0"/>
              <a:ea typeface="Tahoma" panose="020B0604030504040204" pitchFamily="34" charset="0"/>
              <a:cs typeface="Tahoma" panose="020B0604030504040204" pitchFamily="34" charset="0"/>
            </a:endParaRPr>
          </a:p>
          <a:p>
            <a:pPr hangingPunct="1">
              <a:buFont typeface="+mj-lt"/>
              <a:buAutoNum type="arabicPeriod"/>
            </a:pPr>
            <a:endParaRPr lang="en-US" sz="2800" dirty="0">
              <a:latin typeface="Tahoma" panose="020B0604030504040204" pitchFamily="34" charset="0"/>
              <a:ea typeface="Tahoma" panose="020B0604030504040204" pitchFamily="34" charset="0"/>
              <a:cs typeface="Tahoma" panose="020B0604030504040204" pitchFamily="34" charset="0"/>
            </a:endParaRPr>
          </a:p>
        </p:txBody>
      </p:sp>
      <p:pic>
        <p:nvPicPr>
          <p:cNvPr id="8" name="Picture 7">
            <a:extLst>
              <a:ext uri="{FF2B5EF4-FFF2-40B4-BE49-F238E27FC236}">
                <a16:creationId xmlns:a16="http://schemas.microsoft.com/office/drawing/2014/main" id="{D0937680-2BE2-41DC-9F5D-10D457EAEE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30992" y="10520468"/>
            <a:ext cx="5554086" cy="4291795"/>
          </a:xfrm>
          <a:prstGeom prst="rect">
            <a:avLst/>
          </a:prstGeom>
        </p:spPr>
      </p:pic>
      <p:pic>
        <p:nvPicPr>
          <p:cNvPr id="10" name="Graphic 9">
            <a:extLst>
              <a:ext uri="{FF2B5EF4-FFF2-40B4-BE49-F238E27FC236}">
                <a16:creationId xmlns:a16="http://schemas.microsoft.com/office/drawing/2014/main" id="{8AA7E4AC-FEA5-4CA4-87D1-1C157879C7E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546522" y="11852161"/>
            <a:ext cx="3642015" cy="1133560"/>
          </a:xfrm>
          <a:prstGeom prst="rect">
            <a:avLst/>
          </a:prstGeom>
        </p:spPr>
      </p:pic>
    </p:spTree>
    <p:extLst>
      <p:ext uri="{BB962C8B-B14F-4D97-AF65-F5344CB8AC3E}">
        <p14:creationId xmlns:p14="http://schemas.microsoft.com/office/powerpoint/2010/main" val="3520838946"/>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591BA23-BECB-4616-A88A-A7F75A603D68}"/>
              </a:ext>
            </a:extLst>
          </p:cNvPr>
          <p:cNvSpPr/>
          <p:nvPr/>
        </p:nvSpPr>
        <p:spPr>
          <a:xfrm>
            <a:off x="278674" y="448491"/>
            <a:ext cx="23826652" cy="12819017"/>
          </a:xfrm>
          <a:prstGeom prst="rect">
            <a:avLst/>
          </a:prstGeom>
          <a:solidFill>
            <a:schemeClr val="bg1">
              <a:lumMod val="8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7" name="Rectangle 6">
            <a:extLst>
              <a:ext uri="{FF2B5EF4-FFF2-40B4-BE49-F238E27FC236}">
                <a16:creationId xmlns:a16="http://schemas.microsoft.com/office/drawing/2014/main" id="{1796A1C7-5FD2-49DA-855E-EA7C981900AF}"/>
              </a:ext>
            </a:extLst>
          </p:cNvPr>
          <p:cNvSpPr/>
          <p:nvPr/>
        </p:nvSpPr>
        <p:spPr>
          <a:xfrm>
            <a:off x="0" y="0"/>
            <a:ext cx="24384000" cy="13803086"/>
          </a:xfrm>
          <a:prstGeom prst="rect">
            <a:avLst/>
          </a:prstGeom>
          <a:noFill/>
          <a:ln w="57150" cap="flat">
            <a:solidFill>
              <a:srgbClr val="00206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26" name="System and Information Integrity"/>
          <p:cNvSpPr txBox="1">
            <a:spLocks noGrp="1"/>
          </p:cNvSpPr>
          <p:nvPr>
            <p:ph type="title"/>
          </p:nvPr>
        </p:nvSpPr>
        <p:spPr>
          <a:xfrm>
            <a:off x="1043046" y="1323627"/>
            <a:ext cx="21971001" cy="1433164"/>
          </a:xfrm>
          <a:prstGeom prst="rect">
            <a:avLst/>
          </a:prstGeom>
        </p:spPr>
        <p:txBody>
          <a:bodyPr/>
          <a:lstStyle/>
          <a:p>
            <a:pPr algn="ctr"/>
            <a:r>
              <a:rPr lang="en-US" dirty="0">
                <a:solidFill>
                  <a:srgbClr val="F05F2A"/>
                </a:solidFill>
                <a:latin typeface="Klavika Bd" panose="02000803050000020004" pitchFamily="50" charset="0"/>
              </a:rPr>
              <a:t>Q&amp;A</a:t>
            </a:r>
            <a:endParaRPr dirty="0">
              <a:solidFill>
                <a:srgbClr val="F05F2A"/>
              </a:solidFill>
              <a:latin typeface="Klavika Bd" panose="02000803050000020004" pitchFamily="50" charset="0"/>
            </a:endParaRPr>
          </a:p>
        </p:txBody>
      </p:sp>
      <p:sp>
        <p:nvSpPr>
          <p:cNvPr id="5" name="TextBox 4">
            <a:extLst>
              <a:ext uri="{FF2B5EF4-FFF2-40B4-BE49-F238E27FC236}">
                <a16:creationId xmlns:a16="http://schemas.microsoft.com/office/drawing/2014/main" id="{297C9838-D262-4BDE-9CF2-B137695C8DB4}"/>
              </a:ext>
            </a:extLst>
          </p:cNvPr>
          <p:cNvSpPr txBox="1"/>
          <p:nvPr/>
        </p:nvSpPr>
        <p:spPr>
          <a:xfrm>
            <a:off x="2703870" y="7671268"/>
            <a:ext cx="5582963" cy="430887"/>
          </a:xfrm>
          <a:prstGeom prst="rect">
            <a:avLst/>
          </a:prstGeom>
          <a:noFill/>
          <a:ln>
            <a:noFill/>
          </a:ln>
        </p:spPr>
        <p:txBody>
          <a:bodyPr wrap="square" rtlCol="0">
            <a:spAutoFit/>
          </a:bodyPr>
          <a:lstStyle/>
          <a:p>
            <a:r>
              <a:rPr lang="en-US" sz="2200" dirty="0">
                <a:latin typeface="Tahoma" panose="020B0604030504040204" pitchFamily="34" charset="0"/>
                <a:ea typeface="Tahoma" panose="020B0604030504040204" pitchFamily="34" charset="0"/>
                <a:cs typeface="Tahoma" panose="020B0604030504040204" pitchFamily="34" charset="0"/>
              </a:rPr>
              <a:t>thomas.graham@redspin.com</a:t>
            </a:r>
          </a:p>
        </p:txBody>
      </p:sp>
      <p:pic>
        <p:nvPicPr>
          <p:cNvPr id="8" name="Picture 7" descr="Arrow pointing right with a hyperlink to the PowerPoint team blog. Select the image to visit the PowerPoint team blog ">
            <a:hlinkClick r:id="rId2" tooltip="Select here to visit the PowerPoint team blog."/>
            <a:extLst>
              <a:ext uri="{FF2B5EF4-FFF2-40B4-BE49-F238E27FC236}">
                <a16:creationId xmlns:a16="http://schemas.microsoft.com/office/drawing/2014/main" id="{0C7C9ECA-2DBA-4724-B0B0-9792597EFD5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9503" y="7556863"/>
            <a:ext cx="748317" cy="748317"/>
          </a:xfrm>
          <a:prstGeom prst="rect">
            <a:avLst/>
          </a:prstGeom>
        </p:spPr>
      </p:pic>
      <p:sp>
        <p:nvSpPr>
          <p:cNvPr id="9" name="Content Placeholder 4">
            <a:extLst>
              <a:ext uri="{FF2B5EF4-FFF2-40B4-BE49-F238E27FC236}">
                <a16:creationId xmlns:a16="http://schemas.microsoft.com/office/drawing/2014/main" id="{F184A184-F8A3-4C19-B97E-9032F350257E}"/>
              </a:ext>
            </a:extLst>
          </p:cNvPr>
          <p:cNvSpPr txBox="1">
            <a:spLocks/>
          </p:cNvSpPr>
          <p:nvPr/>
        </p:nvSpPr>
        <p:spPr>
          <a:xfrm>
            <a:off x="2646517" y="4504124"/>
            <a:ext cx="5507510" cy="4888436"/>
          </a:xfrm>
          <a:prstGeom prst="rect">
            <a:avLst/>
          </a:prstGeom>
          <a:ln>
            <a:solidFill>
              <a:schemeClr val="tx1"/>
            </a:solidFill>
          </a:ln>
        </p:spPr>
        <p:txBody>
          <a:bodyPr vert="horz" lIns="182880" tIns="91440" rIns="182880" bIns="91440" rtlCol="0">
            <a:normAutofit/>
          </a:bodyPr>
          <a:lstStyle>
            <a:lvl1pPr marL="0" indent="0" algn="l" defTabSz="914400" rtl="0" eaLnBrk="1" latinLnBrk="0" hangingPunct="1">
              <a:lnSpc>
                <a:spcPct val="150000"/>
              </a:lnSpc>
              <a:spcBef>
                <a:spcPts val="1000"/>
              </a:spcBef>
              <a:spcAft>
                <a:spcPts val="1200"/>
              </a:spcAft>
              <a:buFontTx/>
              <a:buNone/>
              <a:defRPr lang="en-US" sz="1200" kern="1200" dirty="0">
                <a:solidFill>
                  <a:schemeClr val="tx1"/>
                </a:solidFill>
                <a:latin typeface="+mn-lt"/>
                <a:ea typeface="+mn-ea"/>
                <a:cs typeface="+mn-cs"/>
              </a:defRPr>
            </a:lvl1pPr>
            <a:lvl2pPr marL="2286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a:solidFill>
                  <a:schemeClr val="tx1"/>
                </a:solidFill>
                <a:latin typeface="+mn-lt"/>
                <a:ea typeface="+mn-ea"/>
                <a:cs typeface="+mn-cs"/>
              </a:defRPr>
            </a:lvl2pPr>
            <a:lvl3pPr marL="6858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a:solidFill>
                  <a:schemeClr val="tx1"/>
                </a:solidFill>
                <a:latin typeface="+mn-lt"/>
                <a:ea typeface="+mn-ea"/>
                <a:cs typeface="+mn-cs"/>
              </a:defRPr>
            </a:lvl3pPr>
            <a:lvl4pPr marL="11430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4pPr>
            <a:lvl5pPr marL="16002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5pPr>
            <a:lvl6pPr marL="20574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6pPr>
            <a:lvl7pPr marL="25146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7pPr>
            <a:lvl8pPr marL="29718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8pPr>
            <a:lvl9pPr marL="3429000" indent="-228600" algn="l" defTabSz="914400" rtl="0" eaLnBrk="1" latinLnBrk="0" hangingPunct="1">
              <a:lnSpc>
                <a:spcPct val="90000"/>
              </a:lnSpc>
              <a:spcBef>
                <a:spcPct val="30000"/>
              </a:spcBef>
              <a:buFont typeface="Arial" panose="020B0604020202020204" pitchFamily="34" charset="0"/>
              <a:buNone/>
              <a:defRPr sz="1200" kern="1200">
                <a:solidFill>
                  <a:schemeClr val="tx1"/>
                </a:solidFill>
                <a:latin typeface="+mn-lt"/>
                <a:ea typeface="+mn-ea"/>
                <a:cs typeface="+mn-cs"/>
              </a:defRPr>
            </a:lvl9pPr>
          </a:lstStyle>
          <a:p>
            <a:pPr algn="ctr">
              <a:lnSpc>
                <a:spcPts val="7200"/>
              </a:lnSpc>
              <a:spcAft>
                <a:spcPts val="0"/>
              </a:spcAft>
            </a:pPr>
            <a:endParaRPr lang="en-US" sz="4000" dirty="0">
              <a:latin typeface="Segoe UI Light" panose="020B0502040204020203" pitchFamily="34" charset="0"/>
              <a:cs typeface="Segoe UI Light" panose="020B0502040204020203" pitchFamily="34" charset="0"/>
            </a:endParaRPr>
          </a:p>
        </p:txBody>
      </p:sp>
      <p:pic>
        <p:nvPicPr>
          <p:cNvPr id="10" name="Picture 9" descr="Arrow pointing right with a hyperlink to the PowerPoint team blog. Select the image to visit the PowerPoint team blog ">
            <a:hlinkClick r:id="rId2" tooltip="Select here to visit the PowerPoint team blog."/>
            <a:extLst>
              <a:ext uri="{FF2B5EF4-FFF2-40B4-BE49-F238E27FC236}">
                <a16:creationId xmlns:a16="http://schemas.microsoft.com/office/drawing/2014/main" id="{BBF1CAEB-49BD-4236-860A-BADA289F127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2085" y="6689132"/>
            <a:ext cx="781492" cy="781492"/>
          </a:xfrm>
          <a:prstGeom prst="rect">
            <a:avLst/>
          </a:prstGeom>
        </p:spPr>
      </p:pic>
      <p:pic>
        <p:nvPicPr>
          <p:cNvPr id="11" name="Picture 10" descr="Arrow pointing right with a hyperlink to the PowerPoint team blog. Select the image to visit the PowerPoint team blog ">
            <a:hlinkClick r:id="rId2" tooltip="Select here to visit the PowerPoint team blog."/>
            <a:extLst>
              <a:ext uri="{FF2B5EF4-FFF2-40B4-BE49-F238E27FC236}">
                <a16:creationId xmlns:a16="http://schemas.microsoft.com/office/drawing/2014/main" id="{8940F525-C881-46E9-BE13-4CCFE54D8EB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50419" y="7561807"/>
            <a:ext cx="690125" cy="690125"/>
          </a:xfrm>
          <a:prstGeom prst="rect">
            <a:avLst/>
          </a:prstGeom>
        </p:spPr>
      </p:pic>
      <p:sp>
        <p:nvSpPr>
          <p:cNvPr id="12" name="Content Placeholder 4">
            <a:extLst>
              <a:ext uri="{FF2B5EF4-FFF2-40B4-BE49-F238E27FC236}">
                <a16:creationId xmlns:a16="http://schemas.microsoft.com/office/drawing/2014/main" id="{D0E631AA-88CF-416E-A0ED-7CCA7117FF87}"/>
              </a:ext>
            </a:extLst>
          </p:cNvPr>
          <p:cNvSpPr txBox="1">
            <a:spLocks/>
          </p:cNvSpPr>
          <p:nvPr/>
        </p:nvSpPr>
        <p:spPr>
          <a:xfrm>
            <a:off x="9967433" y="4566872"/>
            <a:ext cx="5507510" cy="4888436"/>
          </a:xfrm>
          <a:prstGeom prst="rect">
            <a:avLst/>
          </a:prstGeom>
          <a:ln>
            <a:solidFill>
              <a:schemeClr val="tx1"/>
            </a:solidFill>
          </a:ln>
        </p:spPr>
        <p:txBody>
          <a:bodyPr vert="horz" lIns="182880" tIns="91440" rIns="182880" bIns="91440" rtlCol="0">
            <a:normAutofit/>
          </a:bodyPr>
          <a:lstStyle>
            <a:lvl1pPr marL="0" indent="0" algn="l" defTabSz="914400" rtl="0" eaLnBrk="1" latinLnBrk="0" hangingPunct="1">
              <a:lnSpc>
                <a:spcPct val="150000"/>
              </a:lnSpc>
              <a:spcBef>
                <a:spcPts val="1000"/>
              </a:spcBef>
              <a:spcAft>
                <a:spcPts val="1200"/>
              </a:spcAft>
              <a:buFontTx/>
              <a:buNone/>
              <a:defRPr lang="en-US" sz="1200" kern="1200" dirty="0">
                <a:solidFill>
                  <a:schemeClr val="tx1"/>
                </a:solidFill>
                <a:latin typeface="+mn-lt"/>
                <a:ea typeface="+mn-ea"/>
                <a:cs typeface="+mn-cs"/>
              </a:defRPr>
            </a:lvl1pPr>
            <a:lvl2pPr marL="2286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a:solidFill>
                  <a:schemeClr val="tx1"/>
                </a:solidFill>
                <a:latin typeface="+mn-lt"/>
                <a:ea typeface="+mn-ea"/>
                <a:cs typeface="+mn-cs"/>
              </a:defRPr>
            </a:lvl2pPr>
            <a:lvl3pPr marL="6858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a:solidFill>
                  <a:schemeClr val="tx1"/>
                </a:solidFill>
                <a:latin typeface="+mn-lt"/>
                <a:ea typeface="+mn-ea"/>
                <a:cs typeface="+mn-cs"/>
              </a:defRPr>
            </a:lvl3pPr>
            <a:lvl4pPr marL="11430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4pPr>
            <a:lvl5pPr marL="16002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5pPr>
            <a:lvl6pPr marL="20574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6pPr>
            <a:lvl7pPr marL="25146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7pPr>
            <a:lvl8pPr marL="29718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8pPr>
            <a:lvl9pPr marL="3429000" indent="-228600" algn="l" defTabSz="914400" rtl="0" eaLnBrk="1" latinLnBrk="0" hangingPunct="1">
              <a:lnSpc>
                <a:spcPct val="90000"/>
              </a:lnSpc>
              <a:spcBef>
                <a:spcPct val="30000"/>
              </a:spcBef>
              <a:buFont typeface="Arial" panose="020B0604020202020204" pitchFamily="34" charset="0"/>
              <a:buNone/>
              <a:defRPr sz="1200" kern="1200">
                <a:solidFill>
                  <a:schemeClr val="tx1"/>
                </a:solidFill>
                <a:latin typeface="+mn-lt"/>
                <a:ea typeface="+mn-ea"/>
                <a:cs typeface="+mn-cs"/>
              </a:defRPr>
            </a:lvl9pPr>
          </a:lstStyle>
          <a:p>
            <a:pPr algn="ctr">
              <a:lnSpc>
                <a:spcPts val="7200"/>
              </a:lnSpc>
              <a:spcAft>
                <a:spcPts val="0"/>
              </a:spcAft>
            </a:pPr>
            <a:endParaRPr lang="en-US" sz="4000" dirty="0">
              <a:latin typeface="Segoe UI Light" panose="020B0502040204020203" pitchFamily="34" charset="0"/>
              <a:cs typeface="Segoe UI Light" panose="020B0502040204020203" pitchFamily="34" charset="0"/>
            </a:endParaRPr>
          </a:p>
        </p:txBody>
      </p:sp>
      <p:pic>
        <p:nvPicPr>
          <p:cNvPr id="13" name="Picture 12" descr="Arrow pointing right with a hyperlink to the PowerPoint team blog. Select the image to visit the PowerPoint team blog ">
            <a:hlinkClick r:id="rId2" tooltip="Select here to visit the PowerPoint team blog."/>
            <a:extLst>
              <a:ext uri="{FF2B5EF4-FFF2-40B4-BE49-F238E27FC236}">
                <a16:creationId xmlns:a16="http://schemas.microsoft.com/office/drawing/2014/main" id="{13861FE5-73B0-4D77-9DDB-C0E669B7557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43001" y="6763903"/>
            <a:ext cx="757844" cy="757844"/>
          </a:xfrm>
          <a:prstGeom prst="rect">
            <a:avLst/>
          </a:prstGeom>
        </p:spPr>
      </p:pic>
      <p:sp>
        <p:nvSpPr>
          <p:cNvPr id="14" name="TextBox 13">
            <a:extLst>
              <a:ext uri="{FF2B5EF4-FFF2-40B4-BE49-F238E27FC236}">
                <a16:creationId xmlns:a16="http://schemas.microsoft.com/office/drawing/2014/main" id="{827AE154-1793-44D5-812C-1BC13F785196}"/>
              </a:ext>
            </a:extLst>
          </p:cNvPr>
          <p:cNvSpPr txBox="1"/>
          <p:nvPr/>
        </p:nvSpPr>
        <p:spPr>
          <a:xfrm>
            <a:off x="16733064" y="7728711"/>
            <a:ext cx="6209498" cy="430887"/>
          </a:xfrm>
          <a:prstGeom prst="rect">
            <a:avLst/>
          </a:prstGeom>
          <a:noFill/>
          <a:ln>
            <a:noFill/>
          </a:ln>
        </p:spPr>
        <p:txBody>
          <a:bodyPr wrap="square" rtlCol="0">
            <a:spAutoFit/>
          </a:bodyPr>
          <a:lstStyle/>
          <a:p>
            <a:r>
              <a:rPr lang="en-US" sz="2200" dirty="0" err="1">
                <a:latin typeface="Tahoma" panose="020B0604030504040204" pitchFamily="34" charset="0"/>
                <a:ea typeface="Tahoma" panose="020B0604030504040204" pitchFamily="34" charset="0"/>
                <a:cs typeface="Tahoma" panose="020B0604030504040204" pitchFamily="34" charset="0"/>
              </a:rPr>
              <a:t>compliance@preveil.com</a:t>
            </a:r>
            <a:endParaRPr lang="en-US" sz="2200" dirty="0">
              <a:latin typeface="Tahoma" panose="020B0604030504040204" pitchFamily="34" charset="0"/>
              <a:ea typeface="Tahoma" panose="020B0604030504040204" pitchFamily="34" charset="0"/>
              <a:cs typeface="Tahoma" panose="020B0604030504040204" pitchFamily="34" charset="0"/>
            </a:endParaRPr>
          </a:p>
        </p:txBody>
      </p:sp>
      <p:pic>
        <p:nvPicPr>
          <p:cNvPr id="15" name="Picture 14" descr="Arrow pointing right with a hyperlink to the PowerPoint team blog. Select the image to visit the PowerPoint team blog ">
            <a:hlinkClick r:id="rId2" tooltip="Select here to visit the PowerPoint team blog."/>
            <a:extLst>
              <a:ext uri="{FF2B5EF4-FFF2-40B4-BE49-F238E27FC236}">
                <a16:creationId xmlns:a16="http://schemas.microsoft.com/office/drawing/2014/main" id="{E7D42BB9-CAE6-468E-B8EC-037521ACAB7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338529" y="7505513"/>
            <a:ext cx="857030" cy="857030"/>
          </a:xfrm>
          <a:prstGeom prst="rect">
            <a:avLst/>
          </a:prstGeom>
        </p:spPr>
      </p:pic>
      <p:sp>
        <p:nvSpPr>
          <p:cNvPr id="16" name="TextBox 15">
            <a:extLst>
              <a:ext uri="{FF2B5EF4-FFF2-40B4-BE49-F238E27FC236}">
                <a16:creationId xmlns:a16="http://schemas.microsoft.com/office/drawing/2014/main" id="{AD4A9FA0-BC1F-4224-BF88-86C125C30625}"/>
              </a:ext>
            </a:extLst>
          </p:cNvPr>
          <p:cNvSpPr txBox="1"/>
          <p:nvPr/>
        </p:nvSpPr>
        <p:spPr>
          <a:xfrm>
            <a:off x="15910053" y="6848420"/>
            <a:ext cx="6209498" cy="430887"/>
          </a:xfrm>
          <a:prstGeom prst="rect">
            <a:avLst/>
          </a:prstGeom>
          <a:noFill/>
          <a:ln>
            <a:noFill/>
          </a:ln>
        </p:spPr>
        <p:txBody>
          <a:bodyPr wrap="square" rtlCol="0">
            <a:spAutoFit/>
          </a:bodyPr>
          <a:lstStyle/>
          <a:p>
            <a:r>
              <a:rPr lang="en-US" sz="2200" dirty="0">
                <a:latin typeface="Tahoma" panose="020B0604030504040204" pitchFamily="34" charset="0"/>
                <a:ea typeface="Tahoma" panose="020B0604030504040204" pitchFamily="34" charset="0"/>
                <a:cs typeface="Tahoma" panose="020B0604030504040204" pitchFamily="34" charset="0"/>
              </a:rPr>
              <a:t>preveil.com</a:t>
            </a:r>
          </a:p>
        </p:txBody>
      </p:sp>
      <p:sp>
        <p:nvSpPr>
          <p:cNvPr id="17" name="Content Placeholder 4">
            <a:extLst>
              <a:ext uri="{FF2B5EF4-FFF2-40B4-BE49-F238E27FC236}">
                <a16:creationId xmlns:a16="http://schemas.microsoft.com/office/drawing/2014/main" id="{DE36FB52-0F60-4868-B95E-5AC9868B87A1}"/>
              </a:ext>
            </a:extLst>
          </p:cNvPr>
          <p:cNvSpPr txBox="1">
            <a:spLocks/>
          </p:cNvSpPr>
          <p:nvPr/>
        </p:nvSpPr>
        <p:spPr>
          <a:xfrm>
            <a:off x="17155543" y="4510578"/>
            <a:ext cx="5507510" cy="4888436"/>
          </a:xfrm>
          <a:prstGeom prst="rect">
            <a:avLst/>
          </a:prstGeom>
          <a:ln>
            <a:solidFill>
              <a:schemeClr val="tx1"/>
            </a:solidFill>
          </a:ln>
        </p:spPr>
        <p:txBody>
          <a:bodyPr vert="horz" lIns="182880" tIns="91440" rIns="182880" bIns="91440" rtlCol="0">
            <a:normAutofit/>
          </a:bodyPr>
          <a:lstStyle>
            <a:lvl1pPr marL="0" indent="0" algn="l" defTabSz="914400" rtl="0" eaLnBrk="1" latinLnBrk="0" hangingPunct="1">
              <a:lnSpc>
                <a:spcPct val="150000"/>
              </a:lnSpc>
              <a:spcBef>
                <a:spcPts val="1000"/>
              </a:spcBef>
              <a:spcAft>
                <a:spcPts val="1200"/>
              </a:spcAft>
              <a:buFontTx/>
              <a:buNone/>
              <a:defRPr lang="en-US" sz="1200" kern="1200" dirty="0">
                <a:solidFill>
                  <a:schemeClr val="tx1"/>
                </a:solidFill>
                <a:latin typeface="+mn-lt"/>
                <a:ea typeface="+mn-ea"/>
                <a:cs typeface="+mn-cs"/>
              </a:defRPr>
            </a:lvl1pPr>
            <a:lvl2pPr marL="2286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a:solidFill>
                  <a:schemeClr val="tx1"/>
                </a:solidFill>
                <a:latin typeface="+mn-lt"/>
                <a:ea typeface="+mn-ea"/>
                <a:cs typeface="+mn-cs"/>
              </a:defRPr>
            </a:lvl2pPr>
            <a:lvl3pPr marL="6858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a:solidFill>
                  <a:schemeClr val="tx1"/>
                </a:solidFill>
                <a:latin typeface="+mn-lt"/>
                <a:ea typeface="+mn-ea"/>
                <a:cs typeface="+mn-cs"/>
              </a:defRPr>
            </a:lvl3pPr>
            <a:lvl4pPr marL="11430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4pPr>
            <a:lvl5pPr marL="16002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5pPr>
            <a:lvl6pPr marL="20574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6pPr>
            <a:lvl7pPr marL="25146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7pPr>
            <a:lvl8pPr marL="29718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8pPr>
            <a:lvl9pPr marL="3429000" indent="-228600" algn="l" defTabSz="914400" rtl="0" eaLnBrk="1" latinLnBrk="0" hangingPunct="1">
              <a:lnSpc>
                <a:spcPct val="90000"/>
              </a:lnSpc>
              <a:spcBef>
                <a:spcPct val="30000"/>
              </a:spcBef>
              <a:buFont typeface="Arial" panose="020B0604020202020204" pitchFamily="34" charset="0"/>
              <a:buNone/>
              <a:defRPr sz="1200" kern="1200">
                <a:solidFill>
                  <a:schemeClr val="tx1"/>
                </a:solidFill>
                <a:latin typeface="+mn-lt"/>
                <a:ea typeface="+mn-ea"/>
                <a:cs typeface="+mn-cs"/>
              </a:defRPr>
            </a:lvl9pPr>
          </a:lstStyle>
          <a:p>
            <a:pPr algn="ctr">
              <a:lnSpc>
                <a:spcPts val="7200"/>
              </a:lnSpc>
              <a:spcAft>
                <a:spcPts val="0"/>
              </a:spcAft>
            </a:pPr>
            <a:endParaRPr lang="en-US" sz="4000" dirty="0">
              <a:latin typeface="Segoe UI Light" panose="020B0502040204020203" pitchFamily="34" charset="0"/>
              <a:cs typeface="Segoe UI Light" panose="020B0502040204020203" pitchFamily="34" charset="0"/>
            </a:endParaRPr>
          </a:p>
        </p:txBody>
      </p:sp>
      <p:pic>
        <p:nvPicPr>
          <p:cNvPr id="18" name="Picture 17" descr="Arrow pointing right with a hyperlink to the PowerPoint team blog. Select the image to visit the PowerPoint team blog ">
            <a:hlinkClick r:id="rId2" tooltip="Select here to visit the PowerPoint team blog."/>
            <a:extLst>
              <a:ext uri="{FF2B5EF4-FFF2-40B4-BE49-F238E27FC236}">
                <a16:creationId xmlns:a16="http://schemas.microsoft.com/office/drawing/2014/main" id="{246D8206-2275-41A5-BE07-DCD55BF0C28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331111" y="6679891"/>
            <a:ext cx="857030" cy="857030"/>
          </a:xfrm>
          <a:prstGeom prst="rect">
            <a:avLst/>
          </a:prstGeom>
        </p:spPr>
      </p:pic>
      <p:pic>
        <p:nvPicPr>
          <p:cNvPr id="19" name="Picture 18" descr="A picture containing food, drawing&#10;&#10;Description automatically generated">
            <a:extLst>
              <a:ext uri="{FF2B5EF4-FFF2-40B4-BE49-F238E27FC236}">
                <a16:creationId xmlns:a16="http://schemas.microsoft.com/office/drawing/2014/main" id="{D1F2FC52-886A-48EA-8371-82939287050D}"/>
              </a:ext>
            </a:extLst>
          </p:cNvPr>
          <p:cNvPicPr>
            <a:picLocks noChangeAspect="1"/>
          </p:cNvPicPr>
          <p:nvPr/>
        </p:nvPicPr>
        <p:blipFill>
          <a:blip r:embed="rId4"/>
          <a:stretch>
            <a:fillRect/>
          </a:stretch>
        </p:blipFill>
        <p:spPr>
          <a:xfrm>
            <a:off x="18099265" y="3962945"/>
            <a:ext cx="3381738" cy="2613162"/>
          </a:xfrm>
          <a:prstGeom prst="rect">
            <a:avLst/>
          </a:prstGeom>
        </p:spPr>
      </p:pic>
      <p:sp>
        <p:nvSpPr>
          <p:cNvPr id="20" name="TextBox 19">
            <a:extLst>
              <a:ext uri="{FF2B5EF4-FFF2-40B4-BE49-F238E27FC236}">
                <a16:creationId xmlns:a16="http://schemas.microsoft.com/office/drawing/2014/main" id="{BF161226-9B57-4444-9BD7-5C0EE85BC413}"/>
              </a:ext>
            </a:extLst>
          </p:cNvPr>
          <p:cNvSpPr txBox="1"/>
          <p:nvPr/>
        </p:nvSpPr>
        <p:spPr>
          <a:xfrm>
            <a:off x="10439031" y="7671267"/>
            <a:ext cx="4437406" cy="430887"/>
          </a:xfrm>
          <a:prstGeom prst="rect">
            <a:avLst/>
          </a:prstGeom>
          <a:noFill/>
          <a:ln>
            <a:noFill/>
          </a:ln>
        </p:spPr>
        <p:txBody>
          <a:bodyPr wrap="square" rtlCol="0">
            <a:spAutoFit/>
          </a:bodyPr>
          <a:lstStyle/>
          <a:p>
            <a:r>
              <a:rPr lang="en-US" sz="2200" dirty="0">
                <a:latin typeface="Tahoma" panose="020B0604030504040204" pitchFamily="34" charset="0"/>
                <a:ea typeface="Tahoma" panose="020B0604030504040204" pitchFamily="34" charset="0"/>
                <a:cs typeface="Tahoma" panose="020B0604030504040204" pitchFamily="34" charset="0"/>
              </a:rPr>
              <a:t>robert.teague@redspin.com</a:t>
            </a:r>
          </a:p>
        </p:txBody>
      </p:sp>
      <p:pic>
        <p:nvPicPr>
          <p:cNvPr id="21" name="Graphic 20">
            <a:extLst>
              <a:ext uri="{FF2B5EF4-FFF2-40B4-BE49-F238E27FC236}">
                <a16:creationId xmlns:a16="http://schemas.microsoft.com/office/drawing/2014/main" id="{39D1B4F9-FE3E-423A-84D5-856BEB1BE80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412141" y="4675971"/>
            <a:ext cx="3642015" cy="1133560"/>
          </a:xfrm>
          <a:prstGeom prst="rect">
            <a:avLst/>
          </a:prstGeom>
        </p:spPr>
      </p:pic>
      <p:pic>
        <p:nvPicPr>
          <p:cNvPr id="22" name="Graphic 21">
            <a:extLst>
              <a:ext uri="{FF2B5EF4-FFF2-40B4-BE49-F238E27FC236}">
                <a16:creationId xmlns:a16="http://schemas.microsoft.com/office/drawing/2014/main" id="{B4002C89-D7AF-4163-814C-2A87961A78B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733057" y="4675971"/>
            <a:ext cx="3642015" cy="1133560"/>
          </a:xfrm>
          <a:prstGeom prst="rect">
            <a:avLst/>
          </a:prstGeom>
        </p:spPr>
      </p:pic>
      <p:sp>
        <p:nvSpPr>
          <p:cNvPr id="23" name="TextBox 22">
            <a:extLst>
              <a:ext uri="{FF2B5EF4-FFF2-40B4-BE49-F238E27FC236}">
                <a16:creationId xmlns:a16="http://schemas.microsoft.com/office/drawing/2014/main" id="{BF22B0B7-05C8-4E33-AD23-F0D23B690282}"/>
              </a:ext>
            </a:extLst>
          </p:cNvPr>
          <p:cNvSpPr txBox="1"/>
          <p:nvPr/>
        </p:nvSpPr>
        <p:spPr>
          <a:xfrm>
            <a:off x="8662176" y="6935531"/>
            <a:ext cx="6209498" cy="430887"/>
          </a:xfrm>
          <a:prstGeom prst="rect">
            <a:avLst/>
          </a:prstGeom>
          <a:noFill/>
          <a:ln>
            <a:noFill/>
          </a:ln>
        </p:spPr>
        <p:txBody>
          <a:bodyPr wrap="square" rtlCol="0">
            <a:spAutoFit/>
          </a:bodyPr>
          <a:lstStyle/>
          <a:p>
            <a:r>
              <a:rPr lang="en-US" sz="2200" dirty="0">
                <a:latin typeface="Tahoma" panose="020B0604030504040204" pitchFamily="34" charset="0"/>
                <a:ea typeface="Tahoma" panose="020B0604030504040204" pitchFamily="34" charset="0"/>
                <a:cs typeface="Tahoma" panose="020B0604030504040204" pitchFamily="34" charset="0"/>
              </a:rPr>
              <a:t>Redspin.com</a:t>
            </a:r>
          </a:p>
        </p:txBody>
      </p:sp>
      <p:sp>
        <p:nvSpPr>
          <p:cNvPr id="24" name="TextBox 23">
            <a:extLst>
              <a:ext uri="{FF2B5EF4-FFF2-40B4-BE49-F238E27FC236}">
                <a16:creationId xmlns:a16="http://schemas.microsoft.com/office/drawing/2014/main" id="{B89B75D6-3D86-479B-BE96-4096ED4831F9}"/>
              </a:ext>
            </a:extLst>
          </p:cNvPr>
          <p:cNvSpPr txBox="1"/>
          <p:nvPr/>
        </p:nvSpPr>
        <p:spPr>
          <a:xfrm>
            <a:off x="1369953" y="6851349"/>
            <a:ext cx="6209498" cy="430887"/>
          </a:xfrm>
          <a:prstGeom prst="rect">
            <a:avLst/>
          </a:prstGeom>
          <a:noFill/>
          <a:ln>
            <a:noFill/>
          </a:ln>
        </p:spPr>
        <p:txBody>
          <a:bodyPr wrap="square" rtlCol="0">
            <a:spAutoFit/>
          </a:bodyPr>
          <a:lstStyle/>
          <a:p>
            <a:r>
              <a:rPr lang="en-US" sz="2200" dirty="0">
                <a:latin typeface="Tahoma" panose="020B0604030504040204" pitchFamily="34" charset="0"/>
                <a:ea typeface="Tahoma" panose="020B0604030504040204" pitchFamily="34" charset="0"/>
                <a:cs typeface="Tahoma" panose="020B0604030504040204" pitchFamily="34" charset="0"/>
              </a:rPr>
              <a:t>Redspin.com</a:t>
            </a:r>
          </a:p>
        </p:txBody>
      </p:sp>
      <p:sp>
        <p:nvSpPr>
          <p:cNvPr id="25" name="TextBox 24">
            <a:extLst>
              <a:ext uri="{FF2B5EF4-FFF2-40B4-BE49-F238E27FC236}">
                <a16:creationId xmlns:a16="http://schemas.microsoft.com/office/drawing/2014/main" id="{8F7AEB8A-D2AB-4FAC-B030-AA6FAC22E495}"/>
              </a:ext>
            </a:extLst>
          </p:cNvPr>
          <p:cNvSpPr txBox="1"/>
          <p:nvPr/>
        </p:nvSpPr>
        <p:spPr>
          <a:xfrm>
            <a:off x="2018305" y="6158098"/>
            <a:ext cx="6209498" cy="430887"/>
          </a:xfrm>
          <a:prstGeom prst="rect">
            <a:avLst/>
          </a:prstGeom>
          <a:noFill/>
          <a:ln>
            <a:noFill/>
          </a:ln>
        </p:spPr>
        <p:txBody>
          <a:bodyPr wrap="square" rtlCol="0">
            <a:spAutoFit/>
          </a:bodyPr>
          <a:lstStyle/>
          <a:p>
            <a:r>
              <a:rPr lang="en-US" sz="2200" dirty="0">
                <a:latin typeface="Tahoma" panose="020B0604030504040204" pitchFamily="34" charset="0"/>
                <a:ea typeface="Tahoma" panose="020B0604030504040204" pitchFamily="34" charset="0"/>
                <a:cs typeface="Tahoma" panose="020B0604030504040204" pitchFamily="34" charset="0"/>
              </a:rPr>
              <a:t>Thomas Graham</a:t>
            </a:r>
          </a:p>
        </p:txBody>
      </p:sp>
      <p:sp>
        <p:nvSpPr>
          <p:cNvPr id="26" name="TextBox 25">
            <a:extLst>
              <a:ext uri="{FF2B5EF4-FFF2-40B4-BE49-F238E27FC236}">
                <a16:creationId xmlns:a16="http://schemas.microsoft.com/office/drawing/2014/main" id="{E222B57A-BF13-4B13-A729-58BB948BACE8}"/>
              </a:ext>
            </a:extLst>
          </p:cNvPr>
          <p:cNvSpPr txBox="1"/>
          <p:nvPr/>
        </p:nvSpPr>
        <p:spPr>
          <a:xfrm>
            <a:off x="9575882" y="6200130"/>
            <a:ext cx="6209498" cy="430887"/>
          </a:xfrm>
          <a:prstGeom prst="rect">
            <a:avLst/>
          </a:prstGeom>
          <a:noFill/>
          <a:ln>
            <a:noFill/>
          </a:ln>
        </p:spPr>
        <p:txBody>
          <a:bodyPr wrap="square" rtlCol="0">
            <a:spAutoFit/>
          </a:bodyPr>
          <a:lstStyle/>
          <a:p>
            <a:r>
              <a:rPr lang="en-US" sz="2200" dirty="0">
                <a:latin typeface="Tahoma" panose="020B0604030504040204" pitchFamily="34" charset="0"/>
                <a:ea typeface="Tahoma" panose="020B0604030504040204" pitchFamily="34" charset="0"/>
                <a:cs typeface="Tahoma" panose="020B0604030504040204" pitchFamily="34" charset="0"/>
              </a:rPr>
              <a:t>Robert Teague</a:t>
            </a:r>
          </a:p>
        </p:txBody>
      </p:sp>
      <p:sp>
        <p:nvSpPr>
          <p:cNvPr id="27" name="TextBox 26">
            <a:extLst>
              <a:ext uri="{FF2B5EF4-FFF2-40B4-BE49-F238E27FC236}">
                <a16:creationId xmlns:a16="http://schemas.microsoft.com/office/drawing/2014/main" id="{E6351464-1B29-4C65-B248-D41D2E0474F2}"/>
              </a:ext>
            </a:extLst>
          </p:cNvPr>
          <p:cNvSpPr txBox="1"/>
          <p:nvPr/>
        </p:nvSpPr>
        <p:spPr>
          <a:xfrm>
            <a:off x="16339287" y="5981136"/>
            <a:ext cx="6209498" cy="430887"/>
          </a:xfrm>
          <a:prstGeom prst="rect">
            <a:avLst/>
          </a:prstGeom>
          <a:noFill/>
          <a:ln>
            <a:noFill/>
          </a:ln>
        </p:spPr>
        <p:txBody>
          <a:bodyPr wrap="square" rtlCol="0">
            <a:spAutoFit/>
          </a:bodyPr>
          <a:lstStyle/>
          <a:p>
            <a:r>
              <a:rPr lang="en-US" sz="2200" dirty="0">
                <a:latin typeface="Tahoma" panose="020B0604030504040204" pitchFamily="34" charset="0"/>
                <a:ea typeface="Tahoma" panose="020B0604030504040204" pitchFamily="34" charset="0"/>
                <a:cs typeface="Tahoma" panose="020B0604030504040204" pitchFamily="34" charset="0"/>
              </a:rPr>
              <a:t>Noel Vestal</a:t>
            </a:r>
          </a:p>
        </p:txBody>
      </p:sp>
    </p:spTree>
    <p:extLst>
      <p:ext uri="{BB962C8B-B14F-4D97-AF65-F5344CB8AC3E}">
        <p14:creationId xmlns:p14="http://schemas.microsoft.com/office/powerpoint/2010/main" val="2494727000"/>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FB90CC8-8840-46FC-A093-E1470B486219}"/>
              </a:ext>
            </a:extLst>
          </p:cNvPr>
          <p:cNvSpPr/>
          <p:nvPr/>
        </p:nvSpPr>
        <p:spPr>
          <a:xfrm>
            <a:off x="278674" y="492034"/>
            <a:ext cx="23826652" cy="12819017"/>
          </a:xfrm>
          <a:prstGeom prst="rect">
            <a:avLst/>
          </a:prstGeom>
          <a:solidFill>
            <a:schemeClr val="bg1">
              <a:lumMod val="8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52" name="Documentation Challenge Webinar"/>
          <p:cNvSpPr txBox="1">
            <a:spLocks noGrp="1"/>
          </p:cNvSpPr>
          <p:nvPr>
            <p:ph type="ctrTitle"/>
          </p:nvPr>
        </p:nvSpPr>
        <p:spPr>
          <a:xfrm>
            <a:off x="1206498" y="1341121"/>
            <a:ext cx="21971004" cy="2241889"/>
          </a:xfrm>
          <a:prstGeom prst="rect">
            <a:avLst/>
          </a:prstGeom>
        </p:spPr>
        <p:txBody>
          <a:bodyPr/>
          <a:lstStyle/>
          <a:p>
            <a:pPr algn="ctr"/>
            <a:r>
              <a:rPr lang="en-US" dirty="0">
                <a:latin typeface="Klavika Bd" panose="02000803050000020004" pitchFamily="50" charset="0"/>
              </a:rPr>
              <a:t>Agenda</a:t>
            </a:r>
            <a:endParaRPr dirty="0">
              <a:latin typeface="Klavika Bd" panose="02000803050000020004" pitchFamily="50" charset="0"/>
            </a:endParaRPr>
          </a:p>
        </p:txBody>
      </p:sp>
      <p:sp>
        <p:nvSpPr>
          <p:cNvPr id="9" name="Rectangle 8">
            <a:extLst>
              <a:ext uri="{FF2B5EF4-FFF2-40B4-BE49-F238E27FC236}">
                <a16:creationId xmlns:a16="http://schemas.microsoft.com/office/drawing/2014/main" id="{68AE527E-A232-4C27-B42C-783C974814A8}"/>
              </a:ext>
            </a:extLst>
          </p:cNvPr>
          <p:cNvSpPr/>
          <p:nvPr/>
        </p:nvSpPr>
        <p:spPr>
          <a:xfrm>
            <a:off x="0" y="0"/>
            <a:ext cx="24384000" cy="13803086"/>
          </a:xfrm>
          <a:prstGeom prst="rect">
            <a:avLst/>
          </a:prstGeom>
          <a:noFill/>
          <a:ln w="57150" cap="flat">
            <a:solidFill>
              <a:srgbClr val="00206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 name="TextBox 1">
            <a:extLst>
              <a:ext uri="{FF2B5EF4-FFF2-40B4-BE49-F238E27FC236}">
                <a16:creationId xmlns:a16="http://schemas.microsoft.com/office/drawing/2014/main" id="{F5C4E766-F873-4EFD-8E94-6B98E6F6FE8B}"/>
              </a:ext>
            </a:extLst>
          </p:cNvPr>
          <p:cNvSpPr txBox="1"/>
          <p:nvPr/>
        </p:nvSpPr>
        <p:spPr>
          <a:xfrm>
            <a:off x="5582194" y="3599690"/>
            <a:ext cx="12374880" cy="6873677"/>
          </a:xfrm>
          <a:prstGeom prst="rect">
            <a:avLst/>
          </a:prstGeom>
          <a:noFill/>
          <a:ln w="1905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342900" lvl="1" indent="-342900" algn="l">
              <a:lnSpc>
                <a:spcPct val="200000"/>
              </a:lnSpc>
              <a:buFont typeface="Arial" panose="020B0604020202020204" pitchFamily="34" charset="0"/>
              <a:buChar char="•"/>
            </a:pPr>
            <a:r>
              <a:rPr kumimoji="0" lang="en-US" sz="4400" b="0" i="0" u="none" strike="noStrike" cap="none" spc="0" normalizeH="0" baseline="0" dirty="0">
                <a:ln>
                  <a:noFill/>
                </a:ln>
                <a:solidFill>
                  <a:schemeClr val="bg2">
                    <a:lumMod val="10000"/>
                  </a:schemeClr>
                </a:solidFill>
                <a:effectLst/>
                <a:uFillTx/>
                <a:latin typeface="Tahoma" panose="020B0604030504040204" pitchFamily="34" charset="0"/>
                <a:ea typeface="Tahoma" panose="020B0604030504040204" pitchFamily="34" charset="0"/>
                <a:cs typeface="Tahoma" panose="020B0604030504040204" pitchFamily="34" charset="0"/>
                <a:sym typeface="Helvetica Neue"/>
              </a:rPr>
              <a:t>Who’s my audience for the SSP</a:t>
            </a:r>
          </a:p>
          <a:p>
            <a:pPr marL="342900" lvl="1" indent="-342900" algn="l">
              <a:lnSpc>
                <a:spcPct val="200000"/>
              </a:lnSpc>
              <a:buFont typeface="Arial" panose="020B0604020202020204" pitchFamily="34" charset="0"/>
              <a:buChar char="•"/>
            </a:pPr>
            <a:r>
              <a:rPr lang="en-US" sz="4400" dirty="0">
                <a:solidFill>
                  <a:schemeClr val="bg2">
                    <a:lumMod val="10000"/>
                  </a:schemeClr>
                </a:solidFill>
                <a:latin typeface="Tahoma" panose="020B0604030504040204" pitchFamily="34" charset="0"/>
                <a:ea typeface="Tahoma" panose="020B0604030504040204" pitchFamily="34" charset="0"/>
                <a:cs typeface="Tahoma" panose="020B0604030504040204" pitchFamily="34" charset="0"/>
              </a:rPr>
              <a:t>What needs to be in my SSP</a:t>
            </a:r>
          </a:p>
          <a:p>
            <a:pPr marL="342900" lvl="1" indent="-342900" algn="l">
              <a:lnSpc>
                <a:spcPct val="200000"/>
              </a:lnSpc>
              <a:buFont typeface="Arial" panose="020B0604020202020204" pitchFamily="34" charset="0"/>
              <a:buChar char="•"/>
            </a:pPr>
            <a:r>
              <a:rPr kumimoji="0" lang="en-US" sz="4400" b="0" i="0" u="none" strike="noStrike" cap="none" spc="0" normalizeH="0" baseline="0" dirty="0">
                <a:ln>
                  <a:noFill/>
                </a:ln>
                <a:solidFill>
                  <a:schemeClr val="bg2">
                    <a:lumMod val="10000"/>
                  </a:schemeClr>
                </a:solidFill>
                <a:effectLst/>
                <a:uFillTx/>
                <a:latin typeface="Tahoma" panose="020B0604030504040204" pitchFamily="34" charset="0"/>
                <a:ea typeface="Tahoma" panose="020B0604030504040204" pitchFamily="34" charset="0"/>
                <a:cs typeface="Tahoma" panose="020B0604030504040204" pitchFamily="34" charset="0"/>
                <a:sym typeface="Helvetica Neue"/>
              </a:rPr>
              <a:t>How to organize </a:t>
            </a:r>
            <a:r>
              <a:rPr lang="en-US" sz="4400" dirty="0">
                <a:solidFill>
                  <a:schemeClr val="bg2">
                    <a:lumMod val="10000"/>
                  </a:schemeClr>
                </a:solidFill>
                <a:latin typeface="Tahoma" panose="020B0604030504040204" pitchFamily="34" charset="0"/>
                <a:ea typeface="Tahoma" panose="020B0604030504040204" pitchFamily="34" charset="0"/>
                <a:cs typeface="Tahoma" panose="020B0604030504040204" pitchFamily="34" charset="0"/>
              </a:rPr>
              <a:t>your SSP?</a:t>
            </a:r>
          </a:p>
          <a:p>
            <a:pPr marL="342900" lvl="1" indent="-342900" algn="l">
              <a:lnSpc>
                <a:spcPct val="200000"/>
              </a:lnSpc>
              <a:buFont typeface="Arial" panose="020B0604020202020204" pitchFamily="34" charset="0"/>
              <a:buChar char="•"/>
            </a:pPr>
            <a:r>
              <a:rPr lang="en-US" sz="4400" dirty="0">
                <a:solidFill>
                  <a:schemeClr val="bg2">
                    <a:lumMod val="10000"/>
                  </a:schemeClr>
                </a:solidFill>
                <a:latin typeface="Tahoma" panose="020B0604030504040204" pitchFamily="34" charset="0"/>
                <a:ea typeface="Tahoma" panose="020B0604030504040204" pitchFamily="34" charset="0"/>
                <a:cs typeface="Tahoma" panose="020B0604030504040204" pitchFamily="34" charset="0"/>
              </a:rPr>
              <a:t>Key take aways</a:t>
            </a:r>
          </a:p>
          <a:p>
            <a:pPr marL="342900" lvl="1" indent="-342900" algn="l">
              <a:lnSpc>
                <a:spcPct val="200000"/>
              </a:lnSpc>
              <a:buFont typeface="Arial" panose="020B0604020202020204" pitchFamily="34" charset="0"/>
              <a:buChar char="•"/>
            </a:pPr>
            <a:r>
              <a:rPr lang="en-US" sz="4400" dirty="0">
                <a:solidFill>
                  <a:schemeClr val="bg2">
                    <a:lumMod val="10000"/>
                  </a:schemeClr>
                </a:solidFill>
                <a:latin typeface="Tahoma" panose="020B0604030504040204" pitchFamily="34" charset="0"/>
                <a:ea typeface="Tahoma" panose="020B0604030504040204" pitchFamily="34" charset="0"/>
                <a:cs typeface="Tahoma" panose="020B0604030504040204" pitchFamily="34" charset="0"/>
              </a:rPr>
              <a:t>Q &amp;A </a:t>
            </a:r>
            <a:r>
              <a:rPr lang="en-US" sz="3000" dirty="0">
                <a:solidFill>
                  <a:schemeClr val="bg2">
                    <a:lumMod val="10000"/>
                  </a:schemeClr>
                </a:solidFill>
                <a:latin typeface="Tahoma" panose="020B0604030504040204" pitchFamily="34" charset="0"/>
                <a:ea typeface="Tahoma" panose="020B0604030504040204" pitchFamily="34" charset="0"/>
                <a:cs typeface="Tahoma" panose="020B0604030504040204" pitchFamily="34" charset="0"/>
              </a:rPr>
              <a:t> </a:t>
            </a:r>
            <a:endParaRPr kumimoji="0" lang="en-US" sz="3000" b="0" i="0" u="none" strike="noStrike" cap="none" spc="0" normalizeH="0" baseline="0" dirty="0">
              <a:ln>
                <a:noFill/>
              </a:ln>
              <a:solidFill>
                <a:schemeClr val="bg2">
                  <a:lumMod val="10000"/>
                </a:schemeClr>
              </a:solidFill>
              <a:effectLst/>
              <a:uFillTx/>
              <a:latin typeface="Tahoma" panose="020B0604030504040204" pitchFamily="34" charset="0"/>
              <a:ea typeface="Tahoma" panose="020B0604030504040204" pitchFamily="34" charset="0"/>
              <a:cs typeface="Tahoma" panose="020B0604030504040204" pitchFamily="34" charset="0"/>
              <a:sym typeface="Helvetica Neue"/>
            </a:endParaRPr>
          </a:p>
        </p:txBody>
      </p:sp>
    </p:spTree>
    <p:extLst>
      <p:ext uri="{BB962C8B-B14F-4D97-AF65-F5344CB8AC3E}">
        <p14:creationId xmlns:p14="http://schemas.microsoft.com/office/powerpoint/2010/main" val="677902110"/>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FB90CC8-8840-46FC-A093-E1470B486219}"/>
              </a:ext>
            </a:extLst>
          </p:cNvPr>
          <p:cNvSpPr/>
          <p:nvPr/>
        </p:nvSpPr>
        <p:spPr>
          <a:xfrm>
            <a:off x="278674" y="492034"/>
            <a:ext cx="23826652" cy="12819017"/>
          </a:xfrm>
          <a:prstGeom prst="rect">
            <a:avLst/>
          </a:prstGeom>
          <a:solidFill>
            <a:schemeClr val="bg1">
              <a:lumMod val="8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52" name="Documentation Challenge Webinar"/>
          <p:cNvSpPr txBox="1">
            <a:spLocks noGrp="1"/>
          </p:cNvSpPr>
          <p:nvPr>
            <p:ph type="ctrTitle"/>
          </p:nvPr>
        </p:nvSpPr>
        <p:spPr>
          <a:xfrm>
            <a:off x="1206498" y="5915025"/>
            <a:ext cx="21971004" cy="1885950"/>
          </a:xfrm>
          <a:prstGeom prst="rect">
            <a:avLst/>
          </a:prstGeom>
        </p:spPr>
        <p:txBody>
          <a:bodyPr/>
          <a:lstStyle/>
          <a:p>
            <a:pPr algn="ctr"/>
            <a:r>
              <a:rPr lang="en-US" dirty="0">
                <a:latin typeface="Klavika Bd" panose="02000803050000020004" pitchFamily="50" charset="0"/>
              </a:rPr>
              <a:t>Who’s my audience?</a:t>
            </a:r>
            <a:endParaRPr i="1" dirty="0">
              <a:latin typeface="Klavika Bd" panose="02000803050000020004" pitchFamily="50" charset="0"/>
            </a:endParaRPr>
          </a:p>
        </p:txBody>
      </p:sp>
      <p:sp>
        <p:nvSpPr>
          <p:cNvPr id="9" name="Rectangle 8">
            <a:extLst>
              <a:ext uri="{FF2B5EF4-FFF2-40B4-BE49-F238E27FC236}">
                <a16:creationId xmlns:a16="http://schemas.microsoft.com/office/drawing/2014/main" id="{68AE527E-A232-4C27-B42C-783C974814A8}"/>
              </a:ext>
            </a:extLst>
          </p:cNvPr>
          <p:cNvSpPr/>
          <p:nvPr/>
        </p:nvSpPr>
        <p:spPr>
          <a:xfrm>
            <a:off x="0" y="0"/>
            <a:ext cx="24384000" cy="13803086"/>
          </a:xfrm>
          <a:prstGeom prst="rect">
            <a:avLst/>
          </a:prstGeom>
          <a:noFill/>
          <a:ln w="57150" cap="flat">
            <a:solidFill>
              <a:srgbClr val="00206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1317684993"/>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FB90CC8-8840-46FC-A093-E1470B486219}"/>
              </a:ext>
            </a:extLst>
          </p:cNvPr>
          <p:cNvSpPr/>
          <p:nvPr/>
        </p:nvSpPr>
        <p:spPr>
          <a:xfrm>
            <a:off x="278674" y="492034"/>
            <a:ext cx="23826652" cy="12819017"/>
          </a:xfrm>
          <a:prstGeom prst="rect">
            <a:avLst/>
          </a:prstGeom>
          <a:solidFill>
            <a:schemeClr val="bg1">
              <a:lumMod val="8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52" name="Documentation Challenge Webinar"/>
          <p:cNvSpPr txBox="1">
            <a:spLocks noGrp="1"/>
          </p:cNvSpPr>
          <p:nvPr>
            <p:ph type="ctrTitle"/>
          </p:nvPr>
        </p:nvSpPr>
        <p:spPr>
          <a:xfrm>
            <a:off x="1206498" y="1408044"/>
            <a:ext cx="21971004" cy="1666082"/>
          </a:xfrm>
          <a:prstGeom prst="rect">
            <a:avLst/>
          </a:prstGeom>
        </p:spPr>
        <p:txBody>
          <a:bodyPr/>
          <a:lstStyle/>
          <a:p>
            <a:pPr algn="ctr"/>
            <a:r>
              <a:rPr lang="en-US" dirty="0">
                <a:latin typeface="Klavika Bd" panose="02000803050000020004" pitchFamily="50" charset="0"/>
              </a:rPr>
              <a:t>SSP Definition</a:t>
            </a:r>
            <a:endParaRPr dirty="0">
              <a:latin typeface="Klavika Bd" panose="02000803050000020004" pitchFamily="50" charset="0"/>
            </a:endParaRPr>
          </a:p>
        </p:txBody>
      </p:sp>
      <p:sp>
        <p:nvSpPr>
          <p:cNvPr id="9" name="Rectangle 8">
            <a:extLst>
              <a:ext uri="{FF2B5EF4-FFF2-40B4-BE49-F238E27FC236}">
                <a16:creationId xmlns:a16="http://schemas.microsoft.com/office/drawing/2014/main" id="{68AE527E-A232-4C27-B42C-783C974814A8}"/>
              </a:ext>
            </a:extLst>
          </p:cNvPr>
          <p:cNvSpPr/>
          <p:nvPr/>
        </p:nvSpPr>
        <p:spPr>
          <a:xfrm>
            <a:off x="0" y="0"/>
            <a:ext cx="24384000" cy="13803086"/>
          </a:xfrm>
          <a:prstGeom prst="rect">
            <a:avLst/>
          </a:prstGeom>
          <a:noFill/>
          <a:ln w="57150" cap="flat">
            <a:solidFill>
              <a:srgbClr val="00206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5" name="TextBox 4">
            <a:extLst>
              <a:ext uri="{FF2B5EF4-FFF2-40B4-BE49-F238E27FC236}">
                <a16:creationId xmlns:a16="http://schemas.microsoft.com/office/drawing/2014/main" id="{2D8A2757-FFF6-4C9C-99C0-7B349D0D4E66}"/>
              </a:ext>
            </a:extLst>
          </p:cNvPr>
          <p:cNvSpPr txBox="1"/>
          <p:nvPr/>
        </p:nvSpPr>
        <p:spPr>
          <a:xfrm>
            <a:off x="1206498" y="4759077"/>
            <a:ext cx="21997851" cy="21339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lvl="2" indent="0" algn="l"/>
            <a:r>
              <a:rPr lang="en-US" sz="4400" dirty="0">
                <a:solidFill>
                  <a:schemeClr val="bg2">
                    <a:lumMod val="10000"/>
                  </a:schemeClr>
                </a:solidFill>
                <a:latin typeface="Tahoma" panose="020B0604030504040204" pitchFamily="34" charset="0"/>
                <a:ea typeface="Tahoma" panose="020B0604030504040204" pitchFamily="34" charset="0"/>
                <a:cs typeface="Tahoma" panose="020B0604030504040204" pitchFamily="34" charset="0"/>
              </a:rPr>
              <a:t>The </a:t>
            </a:r>
            <a:r>
              <a:rPr lang="en-US" sz="4400" b="1" dirty="0">
                <a:solidFill>
                  <a:schemeClr val="bg2">
                    <a:lumMod val="10000"/>
                  </a:schemeClr>
                </a:solidFill>
                <a:latin typeface="Tahoma" panose="020B0604030504040204" pitchFamily="34" charset="0"/>
                <a:ea typeface="Tahoma" panose="020B0604030504040204" pitchFamily="34" charset="0"/>
                <a:cs typeface="Tahoma" panose="020B0604030504040204" pitchFamily="34" charset="0"/>
              </a:rPr>
              <a:t>System Security Plan (SSP)</a:t>
            </a:r>
            <a:r>
              <a:rPr lang="en-US" sz="4400" dirty="0">
                <a:solidFill>
                  <a:schemeClr val="bg2">
                    <a:lumMod val="10000"/>
                  </a:schemeClr>
                </a:solidFill>
                <a:latin typeface="Tahoma" panose="020B0604030504040204" pitchFamily="34" charset="0"/>
                <a:ea typeface="Tahoma" panose="020B0604030504040204" pitchFamily="34" charset="0"/>
                <a:cs typeface="Tahoma" panose="020B0604030504040204" pitchFamily="34" charset="0"/>
              </a:rPr>
              <a:t> is the formal document that provides a high-level overview of the security requirements for an information system and describes the security controls in place, or plan to be in place, for meeting those requirements</a:t>
            </a:r>
            <a:endParaRPr kumimoji="0" lang="en-US" sz="4400" i="0" u="none" strike="noStrike" cap="none" spc="0" normalizeH="0" baseline="0" dirty="0">
              <a:ln>
                <a:noFill/>
              </a:ln>
              <a:solidFill>
                <a:schemeClr val="bg2">
                  <a:lumMod val="10000"/>
                </a:schemeClr>
              </a:solidFill>
              <a:effectLst/>
              <a:uFillTx/>
              <a:latin typeface="Tahoma" panose="020B0604030504040204" pitchFamily="34" charset="0"/>
              <a:ea typeface="Tahoma" panose="020B0604030504040204" pitchFamily="34" charset="0"/>
              <a:cs typeface="Tahoma" panose="020B0604030504040204" pitchFamily="34" charset="0"/>
              <a:sym typeface="Helvetica Neue"/>
            </a:endParaRPr>
          </a:p>
        </p:txBody>
      </p:sp>
      <p:pic>
        <p:nvPicPr>
          <p:cNvPr id="6" name="Picture 5">
            <a:extLst>
              <a:ext uri="{FF2B5EF4-FFF2-40B4-BE49-F238E27FC236}">
                <a16:creationId xmlns:a16="http://schemas.microsoft.com/office/drawing/2014/main" id="{D49D3B45-8801-4739-896D-0062B5FDDF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12101" y="9821531"/>
            <a:ext cx="5554086" cy="4291795"/>
          </a:xfrm>
          <a:prstGeom prst="rect">
            <a:avLst/>
          </a:prstGeom>
        </p:spPr>
      </p:pic>
      <p:pic>
        <p:nvPicPr>
          <p:cNvPr id="8" name="Graphic 7">
            <a:extLst>
              <a:ext uri="{FF2B5EF4-FFF2-40B4-BE49-F238E27FC236}">
                <a16:creationId xmlns:a16="http://schemas.microsoft.com/office/drawing/2014/main" id="{815DEE4A-0A83-42A5-B242-6C577487328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6927631" y="11153224"/>
            <a:ext cx="3642015" cy="1133560"/>
          </a:xfrm>
          <a:prstGeom prst="rect">
            <a:avLst/>
          </a:prstGeom>
        </p:spPr>
      </p:pic>
    </p:spTree>
    <p:extLst>
      <p:ext uri="{BB962C8B-B14F-4D97-AF65-F5344CB8AC3E}">
        <p14:creationId xmlns:p14="http://schemas.microsoft.com/office/powerpoint/2010/main" val="3359323086"/>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FB90CC8-8840-46FC-A093-E1470B486219}"/>
              </a:ext>
            </a:extLst>
          </p:cNvPr>
          <p:cNvSpPr/>
          <p:nvPr/>
        </p:nvSpPr>
        <p:spPr>
          <a:xfrm>
            <a:off x="278674" y="492034"/>
            <a:ext cx="23826652" cy="12819017"/>
          </a:xfrm>
          <a:prstGeom prst="rect">
            <a:avLst/>
          </a:prstGeom>
          <a:solidFill>
            <a:schemeClr val="bg1">
              <a:lumMod val="8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52" name="Documentation Challenge Webinar"/>
          <p:cNvSpPr txBox="1">
            <a:spLocks noGrp="1"/>
          </p:cNvSpPr>
          <p:nvPr>
            <p:ph type="ctrTitle"/>
          </p:nvPr>
        </p:nvSpPr>
        <p:spPr>
          <a:xfrm>
            <a:off x="1206498" y="4533900"/>
            <a:ext cx="21971004" cy="4648201"/>
          </a:xfrm>
          <a:prstGeom prst="rect">
            <a:avLst/>
          </a:prstGeom>
        </p:spPr>
        <p:txBody>
          <a:bodyPr/>
          <a:lstStyle/>
          <a:p>
            <a:pPr algn="ctr"/>
            <a:r>
              <a:rPr lang="en-US" dirty="0">
                <a:latin typeface="Klavika Bd" panose="02000803050000020004" pitchFamily="50" charset="0"/>
              </a:rPr>
              <a:t>What needs to be in my SSP?</a:t>
            </a:r>
            <a:br>
              <a:rPr lang="en-US" dirty="0">
                <a:latin typeface="Klavika Bd" panose="02000803050000020004" pitchFamily="50" charset="0"/>
              </a:rPr>
            </a:br>
            <a:br>
              <a:rPr lang="en-US" dirty="0">
                <a:latin typeface="Klavika Bd" panose="02000803050000020004" pitchFamily="50" charset="0"/>
              </a:rPr>
            </a:br>
            <a:endParaRPr i="1" dirty="0">
              <a:latin typeface="Klavika Bd" panose="02000803050000020004" pitchFamily="50" charset="0"/>
            </a:endParaRPr>
          </a:p>
        </p:txBody>
      </p:sp>
      <p:sp>
        <p:nvSpPr>
          <p:cNvPr id="9" name="Rectangle 8">
            <a:extLst>
              <a:ext uri="{FF2B5EF4-FFF2-40B4-BE49-F238E27FC236}">
                <a16:creationId xmlns:a16="http://schemas.microsoft.com/office/drawing/2014/main" id="{68AE527E-A232-4C27-B42C-783C974814A8}"/>
              </a:ext>
            </a:extLst>
          </p:cNvPr>
          <p:cNvSpPr/>
          <p:nvPr/>
        </p:nvSpPr>
        <p:spPr>
          <a:xfrm>
            <a:off x="0" y="0"/>
            <a:ext cx="24384000" cy="13803086"/>
          </a:xfrm>
          <a:prstGeom prst="rect">
            <a:avLst/>
          </a:prstGeom>
          <a:noFill/>
          <a:ln w="57150" cap="flat">
            <a:solidFill>
              <a:srgbClr val="00206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4283240532"/>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FB90CC8-8840-46FC-A093-E1470B486219}"/>
              </a:ext>
            </a:extLst>
          </p:cNvPr>
          <p:cNvSpPr/>
          <p:nvPr/>
        </p:nvSpPr>
        <p:spPr>
          <a:xfrm>
            <a:off x="278674" y="492034"/>
            <a:ext cx="23826652" cy="12819017"/>
          </a:xfrm>
          <a:prstGeom prst="rect">
            <a:avLst/>
          </a:prstGeom>
          <a:solidFill>
            <a:schemeClr val="bg1">
              <a:lumMod val="8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52" name="Documentation Challenge Webinar"/>
          <p:cNvSpPr txBox="1">
            <a:spLocks noGrp="1"/>
          </p:cNvSpPr>
          <p:nvPr>
            <p:ph type="ctrTitle"/>
          </p:nvPr>
        </p:nvSpPr>
        <p:spPr>
          <a:xfrm>
            <a:off x="1206498" y="1328057"/>
            <a:ext cx="21971004" cy="2763363"/>
          </a:xfrm>
          <a:prstGeom prst="rect">
            <a:avLst/>
          </a:prstGeom>
        </p:spPr>
        <p:txBody>
          <a:bodyPr>
            <a:normAutofit fontScale="90000"/>
          </a:bodyPr>
          <a:lstStyle/>
          <a:p>
            <a:pPr algn="ctr"/>
            <a:r>
              <a:rPr lang="en-US" dirty="0">
                <a:latin typeface="Klavika Bd" panose="02000803050000020004" pitchFamily="50" charset="0"/>
              </a:rPr>
              <a:t>NIST SSP Template</a:t>
            </a:r>
            <a:br>
              <a:rPr lang="en-US" dirty="0">
                <a:latin typeface="Klavika Bd" panose="02000803050000020004" pitchFamily="50" charset="0"/>
              </a:rPr>
            </a:br>
            <a:endParaRPr lang="en-US" i="1" dirty="0">
              <a:latin typeface="Klavika Bd" panose="02000803050000020004" pitchFamily="50" charset="0"/>
            </a:endParaRPr>
          </a:p>
        </p:txBody>
      </p:sp>
      <p:sp>
        <p:nvSpPr>
          <p:cNvPr id="9" name="Rectangle 8">
            <a:extLst>
              <a:ext uri="{FF2B5EF4-FFF2-40B4-BE49-F238E27FC236}">
                <a16:creationId xmlns:a16="http://schemas.microsoft.com/office/drawing/2014/main" id="{68AE527E-A232-4C27-B42C-783C974814A8}"/>
              </a:ext>
            </a:extLst>
          </p:cNvPr>
          <p:cNvSpPr/>
          <p:nvPr/>
        </p:nvSpPr>
        <p:spPr>
          <a:xfrm>
            <a:off x="0" y="0"/>
            <a:ext cx="24384000" cy="13803086"/>
          </a:xfrm>
          <a:prstGeom prst="rect">
            <a:avLst/>
          </a:prstGeom>
          <a:noFill/>
          <a:ln w="57150" cap="flat">
            <a:solidFill>
              <a:srgbClr val="00206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pic>
        <p:nvPicPr>
          <p:cNvPr id="5" name="Picture 4" descr="A picture containing text&#10;&#10;Description automatically generated">
            <a:extLst>
              <a:ext uri="{FF2B5EF4-FFF2-40B4-BE49-F238E27FC236}">
                <a16:creationId xmlns:a16="http://schemas.microsoft.com/office/drawing/2014/main" id="{A31C0BA5-748A-4291-978D-49B6D4914880}"/>
              </a:ext>
            </a:extLst>
          </p:cNvPr>
          <p:cNvPicPr>
            <a:picLocks noChangeAspect="1"/>
          </p:cNvPicPr>
          <p:nvPr/>
        </p:nvPicPr>
        <p:blipFill>
          <a:blip r:embed="rId2"/>
          <a:stretch>
            <a:fillRect/>
          </a:stretch>
        </p:blipFill>
        <p:spPr>
          <a:xfrm>
            <a:off x="12401627" y="3477545"/>
            <a:ext cx="10180514" cy="7675686"/>
          </a:xfrm>
          <a:prstGeom prst="rect">
            <a:avLst/>
          </a:prstGeom>
          <a:effectLst>
            <a:outerShdw blurRad="63500" dist="279400" dir="3720000" sx="102000" sy="102000" algn="ctr" rotWithShape="0">
              <a:prstClr val="black">
                <a:alpha val="56000"/>
              </a:prstClr>
            </a:outerShdw>
          </a:effectLst>
        </p:spPr>
      </p:pic>
      <p:sp>
        <p:nvSpPr>
          <p:cNvPr id="2" name="TextBox 1">
            <a:extLst>
              <a:ext uri="{FF2B5EF4-FFF2-40B4-BE49-F238E27FC236}">
                <a16:creationId xmlns:a16="http://schemas.microsoft.com/office/drawing/2014/main" id="{FDB2A788-D715-4393-9168-7224B22940E6}"/>
              </a:ext>
            </a:extLst>
          </p:cNvPr>
          <p:cNvSpPr txBox="1"/>
          <p:nvPr/>
        </p:nvSpPr>
        <p:spPr>
          <a:xfrm>
            <a:off x="1206498" y="5123352"/>
            <a:ext cx="8534400" cy="15799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8" rtl="0" fontAlgn="auto" latinLnBrk="0" hangingPunct="0">
              <a:lnSpc>
                <a:spcPct val="100000"/>
              </a:lnSpc>
              <a:spcBef>
                <a:spcPts val="0"/>
              </a:spcBef>
              <a:spcAft>
                <a:spcPts val="0"/>
              </a:spcAft>
              <a:buClrTx/>
              <a:buSzTx/>
              <a:buFontTx/>
              <a:buNone/>
              <a:tabLst/>
            </a:pPr>
            <a:r>
              <a:rPr lang="en-US" sz="3200" dirty="0">
                <a:solidFill>
                  <a:schemeClr val="bg2">
                    <a:lumMod val="10000"/>
                  </a:schemeClr>
                </a:solidFill>
                <a:latin typeface="Tahoma" panose="020B0604030504040204" pitchFamily="34" charset="0"/>
                <a:ea typeface="Tahoma" panose="020B0604030504040204" pitchFamily="34" charset="0"/>
                <a:cs typeface="Tahoma" panose="020B0604030504040204" pitchFamily="34" charset="0"/>
              </a:rPr>
              <a:t>The National Institute of Standards and Technology (NIST) provides an SSP template that an organization can use</a:t>
            </a:r>
            <a:endParaRPr kumimoji="0" lang="en-US" sz="3200" b="0" i="0" u="none" strike="noStrike" cap="none" spc="0" normalizeH="0" baseline="0" dirty="0">
              <a:ln>
                <a:noFill/>
              </a:ln>
              <a:solidFill>
                <a:schemeClr val="bg2">
                  <a:lumMod val="10000"/>
                </a:schemeClr>
              </a:solidFill>
              <a:effectLst/>
              <a:uFillTx/>
              <a:latin typeface="Tahoma" panose="020B0604030504040204" pitchFamily="34" charset="0"/>
              <a:ea typeface="Tahoma" panose="020B0604030504040204" pitchFamily="34" charset="0"/>
              <a:cs typeface="Tahoma" panose="020B0604030504040204" pitchFamily="34" charset="0"/>
              <a:sym typeface="Helvetica Neue"/>
            </a:endParaRPr>
          </a:p>
        </p:txBody>
      </p:sp>
      <p:sp>
        <p:nvSpPr>
          <p:cNvPr id="3" name="TextBox 2">
            <a:extLst>
              <a:ext uri="{FF2B5EF4-FFF2-40B4-BE49-F238E27FC236}">
                <a16:creationId xmlns:a16="http://schemas.microsoft.com/office/drawing/2014/main" id="{289E7908-13B9-41E8-A48A-D883FD6476F5}"/>
              </a:ext>
            </a:extLst>
          </p:cNvPr>
          <p:cNvSpPr txBox="1"/>
          <p:nvPr/>
        </p:nvSpPr>
        <p:spPr>
          <a:xfrm>
            <a:off x="1206498" y="9552789"/>
            <a:ext cx="8447315" cy="841256"/>
          </a:xfrm>
          <a:prstGeom prst="rect">
            <a:avLst/>
          </a:prstGeom>
          <a:solidFill>
            <a:schemeClr val="bg1">
              <a:lumMod val="95000"/>
            </a:schemeClr>
          </a:solidFill>
          <a:ln w="12700" cap="flat">
            <a:solidFill>
              <a:schemeClr val="bg2">
                <a:lumMod val="10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r>
              <a:rPr kumimoji="0" lang="en-US" sz="2400" b="0" i="0" u="none" strike="noStrike" cap="none" spc="0" normalizeH="0" baseline="0" dirty="0">
                <a:ln>
                  <a:noFill/>
                </a:ln>
                <a:solidFill>
                  <a:schemeClr val="bg2">
                    <a:lumMod val="10000"/>
                  </a:schemeClr>
                </a:solidFill>
                <a:effectLst/>
                <a:uFillTx/>
                <a:latin typeface="+mn-lt"/>
                <a:ea typeface="+mn-ea"/>
                <a:cs typeface="+mn-cs"/>
                <a:sym typeface="Helvetica Neue"/>
              </a:rPr>
              <a:t>https://csrc.nist.gov/csrc/media/Publications/sp/800-171/rev-2/final/documents/CUI-SSP-Template-final.docx</a:t>
            </a:r>
          </a:p>
        </p:txBody>
      </p:sp>
      <p:pic>
        <p:nvPicPr>
          <p:cNvPr id="8" name="Picture 7">
            <a:extLst>
              <a:ext uri="{FF2B5EF4-FFF2-40B4-BE49-F238E27FC236}">
                <a16:creationId xmlns:a16="http://schemas.microsoft.com/office/drawing/2014/main" id="{B0A31D7E-036A-4911-8636-62903B498C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12101" y="10165559"/>
            <a:ext cx="5554086" cy="4291795"/>
          </a:xfrm>
          <a:prstGeom prst="rect">
            <a:avLst/>
          </a:prstGeom>
        </p:spPr>
      </p:pic>
      <p:pic>
        <p:nvPicPr>
          <p:cNvPr id="10" name="Graphic 9">
            <a:extLst>
              <a:ext uri="{FF2B5EF4-FFF2-40B4-BE49-F238E27FC236}">
                <a16:creationId xmlns:a16="http://schemas.microsoft.com/office/drawing/2014/main" id="{4D086636-5F3A-4BD8-A6C9-45BF0D00AF7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6927631" y="11497252"/>
            <a:ext cx="3642015" cy="1133560"/>
          </a:xfrm>
          <a:prstGeom prst="rect">
            <a:avLst/>
          </a:prstGeom>
        </p:spPr>
      </p:pic>
    </p:spTree>
    <p:extLst>
      <p:ext uri="{BB962C8B-B14F-4D97-AF65-F5344CB8AC3E}">
        <p14:creationId xmlns:p14="http://schemas.microsoft.com/office/powerpoint/2010/main" val="3001204135"/>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622CBA9-53FA-4DB6-BB8A-2DA27E37D344}"/>
              </a:ext>
            </a:extLst>
          </p:cNvPr>
          <p:cNvSpPr/>
          <p:nvPr/>
        </p:nvSpPr>
        <p:spPr>
          <a:xfrm>
            <a:off x="278674" y="492034"/>
            <a:ext cx="23826652" cy="12819017"/>
          </a:xfrm>
          <a:prstGeom prst="rect">
            <a:avLst/>
          </a:prstGeom>
          <a:solidFill>
            <a:schemeClr val="bg1">
              <a:lumMod val="8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55" name="Access Control"/>
          <p:cNvSpPr txBox="1">
            <a:spLocks noGrp="1"/>
          </p:cNvSpPr>
          <p:nvPr>
            <p:ph type="title"/>
          </p:nvPr>
        </p:nvSpPr>
        <p:spPr>
          <a:xfrm>
            <a:off x="278675" y="719662"/>
            <a:ext cx="23826652" cy="1433164"/>
          </a:xfrm>
          <a:prstGeom prst="rect">
            <a:avLst/>
          </a:prstGeom>
        </p:spPr>
        <p:txBody>
          <a:bodyPr/>
          <a:lstStyle/>
          <a:p>
            <a:pPr algn="ctr"/>
            <a:r>
              <a:rPr dirty="0">
                <a:solidFill>
                  <a:srgbClr val="F05F2A"/>
                </a:solidFill>
                <a:latin typeface="Klavika Bd" panose="02000803050000020004" pitchFamily="50" charset="0"/>
              </a:rPr>
              <a:t>Access Control</a:t>
            </a:r>
          </a:p>
        </p:txBody>
      </p:sp>
      <p:sp>
        <p:nvSpPr>
          <p:cNvPr id="156" name="Assigned Responsibilities"/>
          <p:cNvSpPr txBox="1">
            <a:spLocks noGrp="1"/>
          </p:cNvSpPr>
          <p:nvPr>
            <p:ph type="body" idx="21"/>
          </p:nvPr>
        </p:nvSpPr>
        <p:spPr>
          <a:xfrm>
            <a:off x="635254" y="2874556"/>
            <a:ext cx="21971001" cy="93478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ormAutofit fontScale="62500" lnSpcReduction="20000"/>
          </a:bodyPr>
          <a:lstStyle/>
          <a:p>
            <a:r>
              <a:rPr lang="en-US" dirty="0">
                <a:latin typeface="Tahoma" panose="020B0604030504040204" pitchFamily="34" charset="0"/>
                <a:ea typeface="Tahoma" panose="020B0604030504040204" pitchFamily="34" charset="0"/>
                <a:cs typeface="Tahoma" panose="020B0604030504040204" pitchFamily="34" charset="0"/>
              </a:rPr>
              <a:t>3.1.1 – Limit system access to authorized users, processes acting on behalf of authorized users, and devices (including other systems)</a:t>
            </a:r>
            <a:endParaRPr dirty="0">
              <a:latin typeface="Tahoma" panose="020B0604030504040204" pitchFamily="34" charset="0"/>
              <a:ea typeface="Tahoma" panose="020B0604030504040204" pitchFamily="34" charset="0"/>
              <a:cs typeface="Tahoma" panose="020B0604030504040204" pitchFamily="34" charset="0"/>
            </a:endParaRPr>
          </a:p>
        </p:txBody>
      </p:sp>
      <p:sp>
        <p:nvSpPr>
          <p:cNvPr id="2" name="Rectangle 1">
            <a:extLst>
              <a:ext uri="{FF2B5EF4-FFF2-40B4-BE49-F238E27FC236}">
                <a16:creationId xmlns:a16="http://schemas.microsoft.com/office/drawing/2014/main" id="{3E0BCDB3-7E5E-422B-9543-FAD747BF83CF}"/>
              </a:ext>
            </a:extLst>
          </p:cNvPr>
          <p:cNvSpPr/>
          <p:nvPr/>
        </p:nvSpPr>
        <p:spPr>
          <a:xfrm>
            <a:off x="0" y="0"/>
            <a:ext cx="24384000" cy="13803086"/>
          </a:xfrm>
          <a:prstGeom prst="rect">
            <a:avLst/>
          </a:prstGeom>
          <a:noFill/>
          <a:ln w="57150" cap="flat">
            <a:solidFill>
              <a:srgbClr val="00206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pic>
        <p:nvPicPr>
          <p:cNvPr id="12" name="Picture 11" descr="Text, letter&#10;&#10;Description automatically generated">
            <a:extLst>
              <a:ext uri="{FF2B5EF4-FFF2-40B4-BE49-F238E27FC236}">
                <a16:creationId xmlns:a16="http://schemas.microsoft.com/office/drawing/2014/main" id="{FA5326CD-9E83-4C2B-BE85-101204CDA221}"/>
              </a:ext>
            </a:extLst>
          </p:cNvPr>
          <p:cNvPicPr>
            <a:picLocks noChangeAspect="1"/>
          </p:cNvPicPr>
          <p:nvPr/>
        </p:nvPicPr>
        <p:blipFill rotWithShape="1">
          <a:blip r:embed="rId3"/>
          <a:srcRect t="56369" b="25325"/>
          <a:stretch/>
        </p:blipFill>
        <p:spPr>
          <a:xfrm>
            <a:off x="2212553" y="7947889"/>
            <a:ext cx="17841014" cy="2407591"/>
          </a:xfrm>
          <a:prstGeom prst="rect">
            <a:avLst/>
          </a:prstGeom>
          <a:effectLst>
            <a:outerShdw blurRad="63500" dist="279400" dir="3720000" sx="102000" sy="102000" rotWithShape="0">
              <a:prstClr val="black">
                <a:alpha val="56000"/>
              </a:prstClr>
            </a:outerShdw>
          </a:effectLst>
        </p:spPr>
      </p:pic>
      <p:pic>
        <p:nvPicPr>
          <p:cNvPr id="13" name="Picture 12" descr="Text, letter&#10;&#10;Description automatically generated">
            <a:extLst>
              <a:ext uri="{FF2B5EF4-FFF2-40B4-BE49-F238E27FC236}">
                <a16:creationId xmlns:a16="http://schemas.microsoft.com/office/drawing/2014/main" id="{E4053096-7C66-4020-B9E5-9043BD3CD117}"/>
              </a:ext>
            </a:extLst>
          </p:cNvPr>
          <p:cNvPicPr>
            <a:picLocks noChangeAspect="1"/>
          </p:cNvPicPr>
          <p:nvPr/>
        </p:nvPicPr>
        <p:blipFill rotWithShape="1">
          <a:blip r:embed="rId3"/>
          <a:srcRect t="10269" b="81694"/>
          <a:stretch/>
        </p:blipFill>
        <p:spPr>
          <a:xfrm>
            <a:off x="2212567" y="4995479"/>
            <a:ext cx="17840986" cy="1057098"/>
          </a:xfrm>
          <a:prstGeom prst="rect">
            <a:avLst/>
          </a:prstGeom>
          <a:effectLst>
            <a:outerShdw blurRad="63500" dist="279400" dir="3720000" sx="102000" sy="102000" rotWithShape="0">
              <a:prstClr val="black">
                <a:alpha val="56000"/>
              </a:prstClr>
            </a:outerShdw>
          </a:effectLst>
        </p:spPr>
      </p:pic>
      <p:pic>
        <p:nvPicPr>
          <p:cNvPr id="14" name="Picture 13">
            <a:extLst>
              <a:ext uri="{FF2B5EF4-FFF2-40B4-BE49-F238E27FC236}">
                <a16:creationId xmlns:a16="http://schemas.microsoft.com/office/drawing/2014/main" id="{7381D329-2299-46BF-B8E8-B3443E2ACC4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212101" y="9821531"/>
            <a:ext cx="5554086" cy="4291795"/>
          </a:xfrm>
          <a:prstGeom prst="rect">
            <a:avLst/>
          </a:prstGeom>
        </p:spPr>
      </p:pic>
      <p:pic>
        <p:nvPicPr>
          <p:cNvPr id="15" name="Graphic 14">
            <a:extLst>
              <a:ext uri="{FF2B5EF4-FFF2-40B4-BE49-F238E27FC236}">
                <a16:creationId xmlns:a16="http://schemas.microsoft.com/office/drawing/2014/main" id="{2979BE66-2FA3-4C58-84C7-151B1ACC8D3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6927631" y="11153224"/>
            <a:ext cx="3642015" cy="1133560"/>
          </a:xfrm>
          <a:prstGeom prst="rect">
            <a:avLst/>
          </a:prstGeom>
        </p:spPr>
      </p:pic>
      <p:sp>
        <p:nvSpPr>
          <p:cNvPr id="3" name="Rectangle 2">
            <a:extLst>
              <a:ext uri="{FF2B5EF4-FFF2-40B4-BE49-F238E27FC236}">
                <a16:creationId xmlns:a16="http://schemas.microsoft.com/office/drawing/2014/main" id="{54986F97-F447-41E7-BECD-52893D229AE5}"/>
              </a:ext>
            </a:extLst>
          </p:cNvPr>
          <p:cNvSpPr/>
          <p:nvPr/>
        </p:nvSpPr>
        <p:spPr>
          <a:xfrm>
            <a:off x="9590520" y="8053535"/>
            <a:ext cx="1733550" cy="542925"/>
          </a:xfrm>
          <a:prstGeom prst="rect">
            <a:avLst/>
          </a:prstGeom>
          <a:solidFill>
            <a:srgbClr val="FFFF00">
              <a:alpha val="39000"/>
            </a:srgb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6" name="Rectangle 15">
            <a:extLst>
              <a:ext uri="{FF2B5EF4-FFF2-40B4-BE49-F238E27FC236}">
                <a16:creationId xmlns:a16="http://schemas.microsoft.com/office/drawing/2014/main" id="{136E570E-18ED-464E-A034-EBA15831CABD}"/>
              </a:ext>
            </a:extLst>
          </p:cNvPr>
          <p:cNvSpPr/>
          <p:nvPr/>
        </p:nvSpPr>
        <p:spPr>
          <a:xfrm>
            <a:off x="12764077" y="8608759"/>
            <a:ext cx="3143250" cy="542925"/>
          </a:xfrm>
          <a:prstGeom prst="rect">
            <a:avLst/>
          </a:prstGeom>
          <a:solidFill>
            <a:srgbClr val="FFFF00">
              <a:alpha val="39000"/>
            </a:srgb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7" name="TextBox 16">
            <a:extLst>
              <a:ext uri="{FF2B5EF4-FFF2-40B4-BE49-F238E27FC236}">
                <a16:creationId xmlns:a16="http://schemas.microsoft.com/office/drawing/2014/main" id="{3BA82AC7-082F-44CE-B9D1-B9B3A788358C}"/>
              </a:ext>
            </a:extLst>
          </p:cNvPr>
          <p:cNvSpPr txBox="1"/>
          <p:nvPr/>
        </p:nvSpPr>
        <p:spPr>
          <a:xfrm rot="5400000">
            <a:off x="10453915" y="6610383"/>
            <a:ext cx="786460" cy="779701"/>
          </a:xfrm>
          <a:prstGeom prst="rect">
            <a:avLst/>
          </a:prstGeom>
          <a:solidFill>
            <a:schemeClr val="bg1"/>
          </a:solidFill>
          <a:ln w="12700" cap="flat">
            <a:noFill/>
            <a:miter lim="400000"/>
          </a:ln>
          <a:effectLst>
            <a:outerShdw blurRad="50800" dist="50800" dir="5400000" algn="ctr" rotWithShape="0">
              <a:schemeClr val="tx2">
                <a:lumMod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just" defTabSz="2438338" rtl="0" fontAlgn="auto" latinLnBrk="0" hangingPunct="0">
              <a:lnSpc>
                <a:spcPct val="100000"/>
              </a:lnSpc>
              <a:spcBef>
                <a:spcPts val="0"/>
              </a:spcBef>
              <a:spcAft>
                <a:spcPts val="0"/>
              </a:spcAft>
              <a:buClrTx/>
              <a:buSzTx/>
              <a:buFontTx/>
              <a:buNone/>
              <a:tabLst/>
            </a:pPr>
            <a:r>
              <a:rPr kumimoji="0" lang="en-US" sz="4400" b="1" i="0" u="none" strike="noStrike" cap="none" spc="0" normalizeH="0" baseline="0" dirty="0">
                <a:ln>
                  <a:noFill/>
                </a:ln>
                <a:solidFill>
                  <a:srgbClr val="5E5E5E"/>
                </a:solidFill>
                <a:effectLst/>
                <a:uFillTx/>
                <a:latin typeface="+mn-lt"/>
                <a:ea typeface="+mn-ea"/>
                <a:cs typeface="+mn-cs"/>
                <a:sym typeface="Helvetica Neue"/>
              </a:rPr>
              <a:t>…</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622CBA9-53FA-4DB6-BB8A-2DA27E37D344}"/>
              </a:ext>
            </a:extLst>
          </p:cNvPr>
          <p:cNvSpPr/>
          <p:nvPr/>
        </p:nvSpPr>
        <p:spPr>
          <a:xfrm>
            <a:off x="278673" y="448491"/>
            <a:ext cx="23826652" cy="12819017"/>
          </a:xfrm>
          <a:prstGeom prst="rect">
            <a:avLst/>
          </a:prstGeom>
          <a:solidFill>
            <a:schemeClr val="bg1">
              <a:lumMod val="8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55" name="Access Control"/>
          <p:cNvSpPr txBox="1">
            <a:spLocks noGrp="1"/>
          </p:cNvSpPr>
          <p:nvPr>
            <p:ph type="title"/>
          </p:nvPr>
        </p:nvSpPr>
        <p:spPr>
          <a:xfrm>
            <a:off x="278675" y="719662"/>
            <a:ext cx="23826652" cy="1433164"/>
          </a:xfrm>
          <a:prstGeom prst="rect">
            <a:avLst/>
          </a:prstGeom>
        </p:spPr>
        <p:txBody>
          <a:bodyPr/>
          <a:lstStyle/>
          <a:p>
            <a:pPr algn="ctr"/>
            <a:r>
              <a:rPr dirty="0">
                <a:solidFill>
                  <a:srgbClr val="F05F2A"/>
                </a:solidFill>
                <a:latin typeface="Klavika Bd" panose="02000803050000020004" pitchFamily="50" charset="0"/>
              </a:rPr>
              <a:t>Access Control</a:t>
            </a:r>
            <a:r>
              <a:rPr lang="en-US" dirty="0">
                <a:solidFill>
                  <a:srgbClr val="F05F2A"/>
                </a:solidFill>
                <a:latin typeface="Klavika Bd" panose="02000803050000020004" pitchFamily="50" charset="0"/>
              </a:rPr>
              <a:t> - Example</a:t>
            </a:r>
            <a:endParaRPr dirty="0">
              <a:solidFill>
                <a:srgbClr val="F05F2A"/>
              </a:solidFill>
              <a:latin typeface="Klavika Bd" panose="02000803050000020004" pitchFamily="50" charset="0"/>
            </a:endParaRPr>
          </a:p>
        </p:txBody>
      </p:sp>
      <p:sp>
        <p:nvSpPr>
          <p:cNvPr id="156" name="Assigned Responsibilities"/>
          <p:cNvSpPr txBox="1">
            <a:spLocks noGrp="1"/>
          </p:cNvSpPr>
          <p:nvPr>
            <p:ph type="body" idx="21"/>
          </p:nvPr>
        </p:nvSpPr>
        <p:spPr>
          <a:xfrm>
            <a:off x="635254" y="2874556"/>
            <a:ext cx="21971001" cy="934780"/>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r>
              <a:rPr lang="en-US" dirty="0">
                <a:latin typeface="Tahoma" panose="020B0604030504040204" pitchFamily="34" charset="0"/>
                <a:ea typeface="Tahoma" panose="020B0604030504040204" pitchFamily="34" charset="0"/>
                <a:cs typeface="Tahoma" panose="020B0604030504040204" pitchFamily="34" charset="0"/>
              </a:rPr>
              <a:t>Goal: Limit Information System Access</a:t>
            </a:r>
            <a:endParaRPr dirty="0">
              <a:latin typeface="Tahoma" panose="020B0604030504040204" pitchFamily="34" charset="0"/>
              <a:ea typeface="Tahoma" panose="020B0604030504040204" pitchFamily="34" charset="0"/>
              <a:cs typeface="Tahoma" panose="020B0604030504040204" pitchFamily="34" charset="0"/>
            </a:endParaRPr>
          </a:p>
        </p:txBody>
      </p:sp>
      <p:sp>
        <p:nvSpPr>
          <p:cNvPr id="2" name="Rectangle 1">
            <a:extLst>
              <a:ext uri="{FF2B5EF4-FFF2-40B4-BE49-F238E27FC236}">
                <a16:creationId xmlns:a16="http://schemas.microsoft.com/office/drawing/2014/main" id="{3E0BCDB3-7E5E-422B-9543-FAD747BF83CF}"/>
              </a:ext>
            </a:extLst>
          </p:cNvPr>
          <p:cNvSpPr/>
          <p:nvPr/>
        </p:nvSpPr>
        <p:spPr>
          <a:xfrm>
            <a:off x="0" y="0"/>
            <a:ext cx="24384000" cy="13803086"/>
          </a:xfrm>
          <a:prstGeom prst="rect">
            <a:avLst/>
          </a:prstGeom>
          <a:noFill/>
          <a:ln w="57150" cap="flat">
            <a:solidFill>
              <a:srgbClr val="00206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graphicFrame>
        <p:nvGraphicFramePr>
          <p:cNvPr id="12" name="Table 13">
            <a:extLst>
              <a:ext uri="{FF2B5EF4-FFF2-40B4-BE49-F238E27FC236}">
                <a16:creationId xmlns:a16="http://schemas.microsoft.com/office/drawing/2014/main" id="{3A6C3F4F-2A92-4833-A513-EBC171B78CDC}"/>
              </a:ext>
            </a:extLst>
          </p:cNvPr>
          <p:cNvGraphicFramePr>
            <a:graphicFrameLocks noGrp="1"/>
          </p:cNvGraphicFramePr>
          <p:nvPr>
            <p:extLst>
              <p:ext uri="{D42A27DB-BD31-4B8C-83A1-F6EECF244321}">
                <p14:modId xmlns:p14="http://schemas.microsoft.com/office/powerpoint/2010/main" val="651149934"/>
              </p:ext>
            </p:extLst>
          </p:nvPr>
        </p:nvGraphicFramePr>
        <p:xfrm>
          <a:off x="5148497" y="4531066"/>
          <a:ext cx="14087006" cy="6823607"/>
        </p:xfrm>
        <a:graphic>
          <a:graphicData uri="http://schemas.openxmlformats.org/drawingml/2006/table">
            <a:tbl>
              <a:tblPr firstRow="1" bandRow="1">
                <a:effectLst>
                  <a:outerShdw blurRad="63500" dist="279400" dir="3600000" sx="102000" sy="102000" algn="ctr" rotWithShape="0">
                    <a:schemeClr val="tx2">
                      <a:lumMod val="50000"/>
                      <a:alpha val="56000"/>
                    </a:schemeClr>
                  </a:outerShdw>
                </a:effectLst>
                <a:tableStyleId>{5C22544A-7EE6-4342-B048-85BDC9FD1C3A}</a:tableStyleId>
              </a:tblPr>
              <a:tblGrid>
                <a:gridCol w="2347834">
                  <a:extLst>
                    <a:ext uri="{9D8B030D-6E8A-4147-A177-3AD203B41FA5}">
                      <a16:colId xmlns:a16="http://schemas.microsoft.com/office/drawing/2014/main" val="296240998"/>
                    </a:ext>
                  </a:extLst>
                </a:gridCol>
                <a:gridCol w="2818870">
                  <a:extLst>
                    <a:ext uri="{9D8B030D-6E8A-4147-A177-3AD203B41FA5}">
                      <a16:colId xmlns:a16="http://schemas.microsoft.com/office/drawing/2014/main" val="3190047663"/>
                    </a:ext>
                  </a:extLst>
                </a:gridCol>
                <a:gridCol w="2258958">
                  <a:extLst>
                    <a:ext uri="{9D8B030D-6E8A-4147-A177-3AD203B41FA5}">
                      <a16:colId xmlns:a16="http://schemas.microsoft.com/office/drawing/2014/main" val="1599707095"/>
                    </a:ext>
                  </a:extLst>
                </a:gridCol>
                <a:gridCol w="1947333">
                  <a:extLst>
                    <a:ext uri="{9D8B030D-6E8A-4147-A177-3AD203B41FA5}">
                      <a16:colId xmlns:a16="http://schemas.microsoft.com/office/drawing/2014/main" val="254546449"/>
                    </a:ext>
                  </a:extLst>
                </a:gridCol>
                <a:gridCol w="2366177">
                  <a:extLst>
                    <a:ext uri="{9D8B030D-6E8A-4147-A177-3AD203B41FA5}">
                      <a16:colId xmlns:a16="http://schemas.microsoft.com/office/drawing/2014/main" val="778762099"/>
                    </a:ext>
                  </a:extLst>
                </a:gridCol>
                <a:gridCol w="2347834">
                  <a:extLst>
                    <a:ext uri="{9D8B030D-6E8A-4147-A177-3AD203B41FA5}">
                      <a16:colId xmlns:a16="http://schemas.microsoft.com/office/drawing/2014/main" val="4224928382"/>
                    </a:ext>
                  </a:extLst>
                </a:gridCol>
              </a:tblGrid>
              <a:tr h="1452067">
                <a:tc>
                  <a:txBody>
                    <a:bodyPr/>
                    <a:lstStyle/>
                    <a:p>
                      <a:r>
                        <a:rPr lang="en-US" sz="2400" dirty="0">
                          <a:solidFill>
                            <a:schemeClr val="bg2">
                              <a:lumMod val="10000"/>
                            </a:schemeClr>
                          </a:solidFill>
                        </a:rPr>
                        <a:t>Name</a:t>
                      </a:r>
                    </a:p>
                  </a:txBody>
                  <a:tcPr/>
                </a:tc>
                <a:tc>
                  <a:txBody>
                    <a:bodyPr/>
                    <a:lstStyle/>
                    <a:p>
                      <a:r>
                        <a:rPr lang="en-US" sz="2400" dirty="0">
                          <a:solidFill>
                            <a:schemeClr val="bg2">
                              <a:lumMod val="10000"/>
                            </a:schemeClr>
                          </a:solidFill>
                        </a:rPr>
                        <a:t>CUI Access</a:t>
                      </a:r>
                    </a:p>
                  </a:txBody>
                  <a:tcPr/>
                </a:tc>
                <a:tc>
                  <a:txBody>
                    <a:bodyPr/>
                    <a:lstStyle/>
                    <a:p>
                      <a:r>
                        <a:rPr lang="en-US" sz="2400" dirty="0">
                          <a:solidFill>
                            <a:schemeClr val="bg2">
                              <a:lumMod val="10000"/>
                            </a:schemeClr>
                          </a:solidFill>
                        </a:rPr>
                        <a:t>Endpoint</a:t>
                      </a:r>
                    </a:p>
                    <a:p>
                      <a:r>
                        <a:rPr lang="en-US" sz="2400" dirty="0">
                          <a:solidFill>
                            <a:schemeClr val="bg2">
                              <a:lumMod val="10000"/>
                            </a:schemeClr>
                          </a:solidFill>
                        </a:rPr>
                        <a:t>Info</a:t>
                      </a:r>
                    </a:p>
                  </a:txBody>
                  <a:tcPr/>
                </a:tc>
                <a:tc>
                  <a:txBody>
                    <a:bodyPr/>
                    <a:lstStyle/>
                    <a:p>
                      <a:r>
                        <a:rPr lang="en-US" sz="2400" dirty="0">
                          <a:solidFill>
                            <a:schemeClr val="bg2">
                              <a:lumMod val="10000"/>
                            </a:schemeClr>
                          </a:solidFill>
                        </a:rPr>
                        <a:t>OS</a:t>
                      </a:r>
                    </a:p>
                  </a:txBody>
                  <a:tcPr/>
                </a:tc>
                <a:tc>
                  <a:txBody>
                    <a:bodyPr/>
                    <a:lstStyle/>
                    <a:p>
                      <a:r>
                        <a:rPr lang="en-US" sz="2400" dirty="0">
                          <a:solidFill>
                            <a:schemeClr val="bg2">
                              <a:lumMod val="10000"/>
                            </a:schemeClr>
                          </a:solidFill>
                        </a:rPr>
                        <a:t>OS Version</a:t>
                      </a:r>
                    </a:p>
                  </a:txBody>
                  <a:tcPr/>
                </a:tc>
                <a:tc>
                  <a:txBody>
                    <a:bodyPr/>
                    <a:lstStyle/>
                    <a:p>
                      <a:r>
                        <a:rPr lang="en-US" sz="2400" dirty="0">
                          <a:solidFill>
                            <a:schemeClr val="bg2">
                              <a:lumMod val="10000"/>
                            </a:schemeClr>
                          </a:solidFill>
                        </a:rPr>
                        <a:t>PreVeil access</a:t>
                      </a:r>
                    </a:p>
                  </a:txBody>
                  <a:tcPr/>
                </a:tc>
                <a:extLst>
                  <a:ext uri="{0D108BD9-81ED-4DB2-BD59-A6C34878D82A}">
                    <a16:rowId xmlns:a16="http://schemas.microsoft.com/office/drawing/2014/main" val="649436133"/>
                  </a:ext>
                </a:extLst>
              </a:tr>
              <a:tr h="1212191">
                <a:tc>
                  <a:txBody>
                    <a:bodyPr/>
                    <a:lstStyle/>
                    <a:p>
                      <a:r>
                        <a:rPr lang="en-US" sz="2400" dirty="0">
                          <a:solidFill>
                            <a:schemeClr val="bg2">
                              <a:lumMod val="10000"/>
                            </a:schemeClr>
                          </a:solidFill>
                        </a:rPr>
                        <a:t>Alice</a:t>
                      </a:r>
                    </a:p>
                  </a:txBody>
                  <a:tcPr/>
                </a:tc>
                <a:tc>
                  <a:txBody>
                    <a:bodyPr/>
                    <a:lstStyle/>
                    <a:p>
                      <a:r>
                        <a:rPr lang="en-US" sz="2400" dirty="0">
                          <a:solidFill>
                            <a:schemeClr val="bg2">
                              <a:lumMod val="10000"/>
                            </a:schemeClr>
                          </a:solidFill>
                        </a:rPr>
                        <a:t>Y</a:t>
                      </a:r>
                    </a:p>
                  </a:txBody>
                  <a:tcPr/>
                </a:tc>
                <a:tc>
                  <a:txBody>
                    <a:bodyPr/>
                    <a:lstStyle/>
                    <a:p>
                      <a:r>
                        <a:rPr lang="en-US" sz="2400" dirty="0">
                          <a:solidFill>
                            <a:schemeClr val="bg2">
                              <a:lumMod val="10000"/>
                            </a:schemeClr>
                          </a:solidFill>
                        </a:rPr>
                        <a:t>ThinkPad</a:t>
                      </a:r>
                    </a:p>
                  </a:txBody>
                  <a:tcPr/>
                </a:tc>
                <a:tc>
                  <a:txBody>
                    <a:bodyPr/>
                    <a:lstStyle/>
                    <a:p>
                      <a:r>
                        <a:rPr lang="en-US" sz="2400" dirty="0">
                          <a:solidFill>
                            <a:schemeClr val="bg2">
                              <a:lumMod val="10000"/>
                            </a:schemeClr>
                          </a:solidFill>
                        </a:rPr>
                        <a:t>Windows 11</a:t>
                      </a:r>
                    </a:p>
                  </a:txBody>
                  <a:tcPr/>
                </a:tc>
                <a:tc>
                  <a:txBody>
                    <a:bodyPr/>
                    <a:lstStyle/>
                    <a:p>
                      <a:r>
                        <a:rPr lang="en-US" sz="2400" dirty="0">
                          <a:solidFill>
                            <a:schemeClr val="bg2">
                              <a:lumMod val="10000"/>
                            </a:schemeClr>
                          </a:solidFill>
                        </a:rPr>
                        <a:t>21H2</a:t>
                      </a:r>
                    </a:p>
                  </a:txBody>
                  <a:tcPr/>
                </a:tc>
                <a:tc>
                  <a:txBody>
                    <a:bodyPr/>
                    <a:lstStyle/>
                    <a:p>
                      <a:r>
                        <a:rPr lang="en-US" sz="2400" dirty="0">
                          <a:solidFill>
                            <a:schemeClr val="bg2">
                              <a:lumMod val="10000"/>
                            </a:schemeClr>
                          </a:solidFill>
                        </a:rPr>
                        <a:t>Y</a:t>
                      </a:r>
                    </a:p>
                  </a:txBody>
                  <a:tcPr/>
                </a:tc>
                <a:extLst>
                  <a:ext uri="{0D108BD9-81ED-4DB2-BD59-A6C34878D82A}">
                    <a16:rowId xmlns:a16="http://schemas.microsoft.com/office/drawing/2014/main" val="4254375356"/>
                  </a:ext>
                </a:extLst>
              </a:tr>
              <a:tr h="1212191">
                <a:tc>
                  <a:txBody>
                    <a:bodyPr/>
                    <a:lstStyle/>
                    <a:p>
                      <a:r>
                        <a:rPr lang="en-US" sz="2400" dirty="0">
                          <a:solidFill>
                            <a:schemeClr val="bg2">
                              <a:lumMod val="10000"/>
                            </a:schemeClr>
                          </a:solidFill>
                        </a:rPr>
                        <a:t>Bob</a:t>
                      </a:r>
                    </a:p>
                  </a:txBody>
                  <a:tcPr/>
                </a:tc>
                <a:tc>
                  <a:txBody>
                    <a:bodyPr/>
                    <a:lstStyle/>
                    <a:p>
                      <a:r>
                        <a:rPr lang="en-US" sz="2400" dirty="0">
                          <a:solidFill>
                            <a:schemeClr val="bg2">
                              <a:lumMod val="10000"/>
                            </a:schemeClr>
                          </a:solidFill>
                        </a:rPr>
                        <a:t>Y</a:t>
                      </a:r>
                    </a:p>
                  </a:txBody>
                  <a:tcPr/>
                </a:tc>
                <a:tc>
                  <a:txBody>
                    <a:bodyPr/>
                    <a:lstStyle/>
                    <a:p>
                      <a:r>
                        <a:rPr lang="en-US" sz="2400" dirty="0">
                          <a:solidFill>
                            <a:schemeClr val="bg2">
                              <a:lumMod val="10000"/>
                            </a:schemeClr>
                          </a:solidFill>
                        </a:rPr>
                        <a:t>ThinkPad</a:t>
                      </a:r>
                    </a:p>
                  </a:txBody>
                  <a:tcPr/>
                </a:tc>
                <a:tc>
                  <a:txBody>
                    <a:bodyPr/>
                    <a:lstStyle/>
                    <a:p>
                      <a:r>
                        <a:rPr lang="en-US" sz="2400" dirty="0">
                          <a:solidFill>
                            <a:schemeClr val="bg2">
                              <a:lumMod val="10000"/>
                            </a:schemeClr>
                          </a:solidFill>
                        </a:rPr>
                        <a:t>Windows 11</a:t>
                      </a:r>
                    </a:p>
                  </a:txBody>
                  <a:tcPr/>
                </a:tc>
                <a:tc>
                  <a:txBody>
                    <a:bodyPr/>
                    <a:lstStyle/>
                    <a:p>
                      <a:r>
                        <a:rPr lang="en-US" sz="2400" dirty="0">
                          <a:solidFill>
                            <a:schemeClr val="bg2">
                              <a:lumMod val="10000"/>
                            </a:schemeClr>
                          </a:solidFill>
                        </a:rPr>
                        <a:t>21H2</a:t>
                      </a:r>
                    </a:p>
                  </a:txBody>
                  <a:tcPr/>
                </a:tc>
                <a:tc>
                  <a:txBody>
                    <a:bodyPr/>
                    <a:lstStyle/>
                    <a:p>
                      <a:r>
                        <a:rPr lang="en-US" sz="2400" dirty="0">
                          <a:solidFill>
                            <a:schemeClr val="bg2">
                              <a:lumMod val="10000"/>
                            </a:schemeClr>
                          </a:solidFill>
                        </a:rPr>
                        <a:t>Y</a:t>
                      </a:r>
                    </a:p>
                  </a:txBody>
                  <a:tcPr/>
                </a:tc>
                <a:extLst>
                  <a:ext uri="{0D108BD9-81ED-4DB2-BD59-A6C34878D82A}">
                    <a16:rowId xmlns:a16="http://schemas.microsoft.com/office/drawing/2014/main" val="2985792968"/>
                  </a:ext>
                </a:extLst>
              </a:tr>
              <a:tr h="982386">
                <a:tc>
                  <a:txBody>
                    <a:bodyPr/>
                    <a:lstStyle/>
                    <a:p>
                      <a:r>
                        <a:rPr lang="en-US" sz="2400" dirty="0">
                          <a:solidFill>
                            <a:schemeClr val="bg2">
                              <a:lumMod val="10000"/>
                            </a:schemeClr>
                          </a:solidFill>
                        </a:rPr>
                        <a:t>Chris</a:t>
                      </a:r>
                    </a:p>
                  </a:txBody>
                  <a:tcPr/>
                </a:tc>
                <a:tc>
                  <a:txBody>
                    <a:bodyPr/>
                    <a:lstStyle/>
                    <a:p>
                      <a:r>
                        <a:rPr lang="en-US" sz="2400" dirty="0">
                          <a:solidFill>
                            <a:schemeClr val="bg2">
                              <a:lumMod val="10000"/>
                            </a:schemeClr>
                          </a:solidFill>
                        </a:rPr>
                        <a:t>N</a:t>
                      </a:r>
                    </a:p>
                  </a:txBody>
                  <a:tcPr/>
                </a:tc>
                <a:tc>
                  <a:txBody>
                    <a:bodyPr/>
                    <a:lstStyle/>
                    <a:p>
                      <a:r>
                        <a:rPr lang="en-US" sz="2400" dirty="0">
                          <a:solidFill>
                            <a:schemeClr val="bg2">
                              <a:lumMod val="10000"/>
                            </a:schemeClr>
                          </a:solidFill>
                        </a:rPr>
                        <a:t>Mac</a:t>
                      </a:r>
                    </a:p>
                  </a:txBody>
                  <a:tcPr/>
                </a:tc>
                <a:tc>
                  <a:txBody>
                    <a:bodyPr/>
                    <a:lstStyle/>
                    <a:p>
                      <a:r>
                        <a:rPr lang="en-US" sz="2400" dirty="0">
                          <a:solidFill>
                            <a:schemeClr val="bg2">
                              <a:lumMod val="10000"/>
                            </a:schemeClr>
                          </a:solidFill>
                        </a:rPr>
                        <a:t>Mac 12</a:t>
                      </a:r>
                    </a:p>
                  </a:txBody>
                  <a:tcPr/>
                </a:tc>
                <a:tc>
                  <a:txBody>
                    <a:bodyPr/>
                    <a:lstStyle/>
                    <a:p>
                      <a:r>
                        <a:rPr lang="en-US" sz="2400" dirty="0">
                          <a:solidFill>
                            <a:schemeClr val="bg2">
                              <a:lumMod val="10000"/>
                            </a:schemeClr>
                          </a:solidFill>
                        </a:rPr>
                        <a:t>12.2.1</a:t>
                      </a:r>
                    </a:p>
                  </a:txBody>
                  <a:tcPr/>
                </a:tc>
                <a:tc>
                  <a:txBody>
                    <a:bodyPr/>
                    <a:lstStyle/>
                    <a:p>
                      <a:r>
                        <a:rPr lang="en-US" sz="2400" dirty="0">
                          <a:solidFill>
                            <a:schemeClr val="bg2">
                              <a:lumMod val="10000"/>
                            </a:schemeClr>
                          </a:solidFill>
                        </a:rPr>
                        <a:t>N </a:t>
                      </a:r>
                    </a:p>
                  </a:txBody>
                  <a:tcPr/>
                </a:tc>
                <a:extLst>
                  <a:ext uri="{0D108BD9-81ED-4DB2-BD59-A6C34878D82A}">
                    <a16:rowId xmlns:a16="http://schemas.microsoft.com/office/drawing/2014/main" val="140174416"/>
                  </a:ext>
                </a:extLst>
              </a:tr>
              <a:tr h="982386">
                <a:tc>
                  <a:txBody>
                    <a:bodyPr/>
                    <a:lstStyle/>
                    <a:p>
                      <a:r>
                        <a:rPr lang="en-US" sz="2400" dirty="0">
                          <a:solidFill>
                            <a:schemeClr val="bg2">
                              <a:lumMod val="10000"/>
                            </a:schemeClr>
                          </a:solidFill>
                        </a:rPr>
                        <a:t>Doug</a:t>
                      </a:r>
                    </a:p>
                  </a:txBody>
                  <a:tcPr/>
                </a:tc>
                <a:tc>
                  <a:txBody>
                    <a:bodyPr/>
                    <a:lstStyle/>
                    <a:p>
                      <a:r>
                        <a:rPr lang="en-US" sz="2400" dirty="0">
                          <a:solidFill>
                            <a:schemeClr val="bg2">
                              <a:lumMod val="10000"/>
                            </a:schemeClr>
                          </a:solidFill>
                        </a:rPr>
                        <a:t>Y</a:t>
                      </a:r>
                    </a:p>
                  </a:txBody>
                  <a:tcPr/>
                </a:tc>
                <a:tc>
                  <a:txBody>
                    <a:bodyPr/>
                    <a:lstStyle/>
                    <a:p>
                      <a:r>
                        <a:rPr lang="en-US" sz="2400" dirty="0">
                          <a:solidFill>
                            <a:schemeClr val="bg2">
                              <a:lumMod val="10000"/>
                            </a:schemeClr>
                          </a:solidFill>
                        </a:rPr>
                        <a:t>Mac</a:t>
                      </a:r>
                    </a:p>
                  </a:txBody>
                  <a:tcPr/>
                </a:tc>
                <a:tc>
                  <a:txBody>
                    <a:bodyPr/>
                    <a:lstStyle/>
                    <a:p>
                      <a:r>
                        <a:rPr lang="en-US" sz="2400" dirty="0">
                          <a:solidFill>
                            <a:schemeClr val="bg2">
                              <a:lumMod val="10000"/>
                            </a:schemeClr>
                          </a:solidFill>
                        </a:rPr>
                        <a:t>Mac 12</a:t>
                      </a:r>
                    </a:p>
                  </a:txBody>
                  <a:tcPr/>
                </a:tc>
                <a:tc>
                  <a:txBody>
                    <a:bodyPr/>
                    <a:lstStyle/>
                    <a:p>
                      <a:r>
                        <a:rPr lang="en-US" sz="2400" dirty="0">
                          <a:solidFill>
                            <a:schemeClr val="bg2">
                              <a:lumMod val="10000"/>
                            </a:schemeClr>
                          </a:solidFill>
                        </a:rPr>
                        <a:t>12.2.1</a:t>
                      </a:r>
                    </a:p>
                  </a:txBody>
                  <a:tcPr/>
                </a:tc>
                <a:tc>
                  <a:txBody>
                    <a:bodyPr/>
                    <a:lstStyle/>
                    <a:p>
                      <a:r>
                        <a:rPr lang="en-US" sz="2400" dirty="0">
                          <a:solidFill>
                            <a:schemeClr val="bg2">
                              <a:lumMod val="10000"/>
                            </a:schemeClr>
                          </a:solidFill>
                        </a:rPr>
                        <a:t>Y</a:t>
                      </a:r>
                    </a:p>
                  </a:txBody>
                  <a:tcPr/>
                </a:tc>
                <a:extLst>
                  <a:ext uri="{0D108BD9-81ED-4DB2-BD59-A6C34878D82A}">
                    <a16:rowId xmlns:a16="http://schemas.microsoft.com/office/drawing/2014/main" val="914028599"/>
                  </a:ext>
                </a:extLst>
              </a:tr>
              <a:tr h="982386">
                <a:tc>
                  <a:txBody>
                    <a:bodyPr/>
                    <a:lstStyle/>
                    <a:p>
                      <a:r>
                        <a:rPr lang="en-US" sz="2400" dirty="0">
                          <a:solidFill>
                            <a:schemeClr val="bg2">
                              <a:lumMod val="10000"/>
                            </a:schemeClr>
                          </a:solidFill>
                        </a:rPr>
                        <a:t>Eve</a:t>
                      </a:r>
                    </a:p>
                  </a:txBody>
                  <a:tcPr/>
                </a:tc>
                <a:tc>
                  <a:txBody>
                    <a:bodyPr/>
                    <a:lstStyle/>
                    <a:p>
                      <a:r>
                        <a:rPr lang="en-US" sz="2400" dirty="0">
                          <a:solidFill>
                            <a:schemeClr val="bg2">
                              <a:lumMod val="10000"/>
                            </a:schemeClr>
                          </a:solidFill>
                        </a:rPr>
                        <a:t>N</a:t>
                      </a:r>
                    </a:p>
                  </a:txBody>
                  <a:tcPr/>
                </a:tc>
                <a:tc>
                  <a:txBody>
                    <a:bodyPr/>
                    <a:lstStyle/>
                    <a:p>
                      <a:r>
                        <a:rPr lang="en-US" sz="2400" dirty="0">
                          <a:solidFill>
                            <a:schemeClr val="bg2">
                              <a:lumMod val="10000"/>
                            </a:schemeClr>
                          </a:solidFill>
                        </a:rPr>
                        <a:t>Mac</a:t>
                      </a:r>
                    </a:p>
                  </a:txBody>
                  <a:tcPr/>
                </a:tc>
                <a:tc>
                  <a:txBody>
                    <a:bodyPr/>
                    <a:lstStyle/>
                    <a:p>
                      <a:r>
                        <a:rPr lang="en-US" sz="2400" dirty="0">
                          <a:solidFill>
                            <a:schemeClr val="bg2">
                              <a:lumMod val="10000"/>
                            </a:schemeClr>
                          </a:solidFill>
                        </a:rPr>
                        <a:t>Mac 12</a:t>
                      </a:r>
                    </a:p>
                  </a:txBody>
                  <a:tcPr/>
                </a:tc>
                <a:tc>
                  <a:txBody>
                    <a:bodyPr/>
                    <a:lstStyle/>
                    <a:p>
                      <a:r>
                        <a:rPr lang="en-US" sz="2400" dirty="0">
                          <a:solidFill>
                            <a:schemeClr val="bg2">
                              <a:lumMod val="10000"/>
                            </a:schemeClr>
                          </a:solidFill>
                        </a:rPr>
                        <a:t>12.2.1</a:t>
                      </a:r>
                    </a:p>
                  </a:txBody>
                  <a:tcPr/>
                </a:tc>
                <a:tc>
                  <a:txBody>
                    <a:bodyPr/>
                    <a:lstStyle/>
                    <a:p>
                      <a:r>
                        <a:rPr lang="en-US" sz="2400" dirty="0">
                          <a:solidFill>
                            <a:schemeClr val="bg2">
                              <a:lumMod val="10000"/>
                            </a:schemeClr>
                          </a:solidFill>
                        </a:rPr>
                        <a:t>N</a:t>
                      </a:r>
                    </a:p>
                  </a:txBody>
                  <a:tcPr/>
                </a:tc>
                <a:extLst>
                  <a:ext uri="{0D108BD9-81ED-4DB2-BD59-A6C34878D82A}">
                    <a16:rowId xmlns:a16="http://schemas.microsoft.com/office/drawing/2014/main" val="1242717610"/>
                  </a:ext>
                </a:extLst>
              </a:tr>
            </a:tbl>
          </a:graphicData>
        </a:graphic>
      </p:graphicFrame>
      <p:pic>
        <p:nvPicPr>
          <p:cNvPr id="8" name="Picture 7">
            <a:extLst>
              <a:ext uri="{FF2B5EF4-FFF2-40B4-BE49-F238E27FC236}">
                <a16:creationId xmlns:a16="http://schemas.microsoft.com/office/drawing/2014/main" id="{D05F48CC-048E-45DD-9BCB-6C2AB4ABF8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12101" y="10335881"/>
            <a:ext cx="5554086" cy="4291795"/>
          </a:xfrm>
          <a:prstGeom prst="rect">
            <a:avLst/>
          </a:prstGeom>
        </p:spPr>
      </p:pic>
      <p:pic>
        <p:nvPicPr>
          <p:cNvPr id="10" name="Graphic 9">
            <a:extLst>
              <a:ext uri="{FF2B5EF4-FFF2-40B4-BE49-F238E27FC236}">
                <a16:creationId xmlns:a16="http://schemas.microsoft.com/office/drawing/2014/main" id="{81947AAE-B93B-43FA-AB5E-B4C401EA9B3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6927631" y="11667574"/>
            <a:ext cx="3642015" cy="1133560"/>
          </a:xfrm>
          <a:prstGeom prst="rect">
            <a:avLst/>
          </a:prstGeom>
        </p:spPr>
      </p:pic>
    </p:spTree>
    <p:extLst>
      <p:ext uri="{BB962C8B-B14F-4D97-AF65-F5344CB8AC3E}">
        <p14:creationId xmlns:p14="http://schemas.microsoft.com/office/powerpoint/2010/main" val="814850114"/>
      </p:ext>
    </p:extLst>
  </p:cSld>
  <p:clrMapOvr>
    <a:masterClrMapping/>
  </p:clrMapOvr>
  <p:transition spd="med"/>
</p:sld>
</file>

<file path=ppt/theme/theme1.xml><?xml version="1.0" encoding="utf-8"?>
<a:theme xmlns:a="http://schemas.openxmlformats.org/drawingml/2006/main" name="21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c5bf1caa-37a8-44ad-90f1-f9a3bf07c945" xsi:nil="true"/>
    <lcf76f155ced4ddcb4097134ff3c332f xmlns="86da71b9-8061-458f-900c-96816f93b8ea">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53705D273DDA740A5E169F5F251FB48" ma:contentTypeVersion="13" ma:contentTypeDescription="Create a new document." ma:contentTypeScope="" ma:versionID="9a532ef1a33a4cbdd4240eba4383d34f">
  <xsd:schema xmlns:xsd="http://www.w3.org/2001/XMLSchema" xmlns:xs="http://www.w3.org/2001/XMLSchema" xmlns:p="http://schemas.microsoft.com/office/2006/metadata/properties" xmlns:ns2="86da71b9-8061-458f-900c-96816f93b8ea" xmlns:ns3="c5bf1caa-37a8-44ad-90f1-f9a3bf07c945" targetNamespace="http://schemas.microsoft.com/office/2006/metadata/properties" ma:root="true" ma:fieldsID="e86988da89f7a9150ea4ebae3b77a1fe" ns2:_="" ns3:_="">
    <xsd:import namespace="86da71b9-8061-458f-900c-96816f93b8ea"/>
    <xsd:import namespace="c5bf1caa-37a8-44ad-90f1-f9a3bf07c94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da71b9-8061-458f-900c-96816f93b8e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da161d31-3945-4fa9-8877-60808e52bc7d"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5bf1caa-37a8-44ad-90f1-f9a3bf07c945"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693c8f2b-14de-4127-b3b8-e53a50798b3b}" ma:internalName="TaxCatchAll" ma:showField="CatchAllData" ma:web="c5bf1caa-37a8-44ad-90f1-f9a3bf07c94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F2E3F99-0FFF-4BCC-80FC-82EBC79A4E8D}">
  <ds:schemaRefs>
    <ds:schemaRef ds:uri="http://schemas.microsoft.com/office/2006/metadata/properties"/>
    <ds:schemaRef ds:uri="http://schemas.microsoft.com/office/infopath/2007/PartnerControls"/>
    <ds:schemaRef ds:uri="c5bf1caa-37a8-44ad-90f1-f9a3bf07c945"/>
    <ds:schemaRef ds:uri="86da71b9-8061-458f-900c-96816f93b8ea"/>
  </ds:schemaRefs>
</ds:datastoreItem>
</file>

<file path=customXml/itemProps2.xml><?xml version="1.0" encoding="utf-8"?>
<ds:datastoreItem xmlns:ds="http://schemas.openxmlformats.org/officeDocument/2006/customXml" ds:itemID="{E09B193B-EF2D-4CC1-9005-234803DF69A1}">
  <ds:schemaRefs>
    <ds:schemaRef ds:uri="http://schemas.microsoft.com/sharepoint/v3/contenttype/forms"/>
  </ds:schemaRefs>
</ds:datastoreItem>
</file>

<file path=customXml/itemProps3.xml><?xml version="1.0" encoding="utf-8"?>
<ds:datastoreItem xmlns:ds="http://schemas.openxmlformats.org/officeDocument/2006/customXml" ds:itemID="{24E00D5B-DE6C-4121-B95D-F9CF74480B4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6da71b9-8061-458f-900c-96816f93b8ea"/>
    <ds:schemaRef ds:uri="c5bf1caa-37a8-44ad-90f1-f9a3bf07c94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1405</TotalTime>
  <Words>988</Words>
  <Application>Microsoft Office PowerPoint</Application>
  <PresentationFormat>Custom</PresentationFormat>
  <Paragraphs>253</Paragraphs>
  <Slides>23</Slides>
  <Notes>11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Arial</vt:lpstr>
      <vt:lpstr>Helvetica Neue</vt:lpstr>
      <vt:lpstr>Helvetica Neue Medium</vt:lpstr>
      <vt:lpstr>Klavika Bd</vt:lpstr>
      <vt:lpstr>Segoe UI Light</vt:lpstr>
      <vt:lpstr>Tahoma</vt:lpstr>
      <vt:lpstr>Times New Roman</vt:lpstr>
      <vt:lpstr>21_BasicWhite</vt:lpstr>
      <vt:lpstr>The SSP Challenge: How to Build a Plan that Will Pass an Assessment</vt:lpstr>
      <vt:lpstr>PowerPoint Presentation</vt:lpstr>
      <vt:lpstr>Agenda</vt:lpstr>
      <vt:lpstr>Who’s my audience?</vt:lpstr>
      <vt:lpstr>SSP Definition</vt:lpstr>
      <vt:lpstr>What needs to be in my SSP?  </vt:lpstr>
      <vt:lpstr>NIST SSP Template </vt:lpstr>
      <vt:lpstr>Access Control</vt:lpstr>
      <vt:lpstr>Access Control - Example</vt:lpstr>
      <vt:lpstr>Access Control - Example</vt:lpstr>
      <vt:lpstr>Awareness &amp; Training</vt:lpstr>
      <vt:lpstr>Awareness &amp; Training - Example</vt:lpstr>
      <vt:lpstr>Audit &amp; Accountability</vt:lpstr>
      <vt:lpstr>Audit &amp; Accountability - Example</vt:lpstr>
      <vt:lpstr>Incident Response</vt:lpstr>
      <vt:lpstr>Incident Response Example</vt:lpstr>
      <vt:lpstr>Personnel Security</vt:lpstr>
      <vt:lpstr>Personnel Security Example</vt:lpstr>
      <vt:lpstr>How to Organize Your SSP</vt:lpstr>
      <vt:lpstr>Responsibility Matrix is the best way to track organizational documentation via CMMC practice, descriptions, roles, artifacts, and artifact locations. Note: The roles listed below are examples. </vt:lpstr>
      <vt:lpstr>Key Take Aways</vt:lpstr>
      <vt:lpstr>    </vt:lpstr>
      <vt:lpstr>Q&amp;A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Documentation Challenge Webinar</dc:title>
  <dc:creator>Orlee Berlove</dc:creator>
  <cp:lastModifiedBy>Orlee Berlove</cp:lastModifiedBy>
  <cp:revision>70</cp:revision>
  <dcterms:modified xsi:type="dcterms:W3CDTF">2022-03-30T18:08:21Z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0x010100353705D273DDA740A5E169F5F251FB48</vt:lpwstr>
  </property>
</Properties>
</file>