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9" r:id="rId4"/>
    <p:sldId id="261" r:id="rId5"/>
    <p:sldId id="258" r:id="rId6"/>
    <p:sldId id="260" r:id="rId7"/>
    <p:sldId id="262" r:id="rId8"/>
    <p:sldId id="2621" r:id="rId9"/>
    <p:sldId id="2616" r:id="rId10"/>
    <p:sldId id="2619" r:id="rId11"/>
    <p:sldId id="382" r:id="rId12"/>
    <p:sldId id="2617" r:id="rId13"/>
    <p:sldId id="2620" r:id="rId14"/>
    <p:sldId id="2613" r:id="rId15"/>
    <p:sldId id="377" r:id="rId16"/>
    <p:sldId id="266" r:id="rId17"/>
    <p:sldId id="2618" r:id="rId18"/>
    <p:sldId id="2622" r:id="rId19"/>
    <p:sldId id="627" r:id="rId20"/>
    <p:sldId id="854" r:id="rId21"/>
    <p:sldId id="718" r:id="rId22"/>
    <p:sldId id="815" r:id="rId23"/>
    <p:sldId id="858" r:id="rId24"/>
    <p:sldId id="711" r:id="rId25"/>
    <p:sldId id="849" r:id="rId26"/>
    <p:sldId id="850" r:id="rId27"/>
    <p:sldId id="786" r:id="rId28"/>
    <p:sldId id="851" r:id="rId29"/>
    <p:sldId id="855" r:id="rId30"/>
    <p:sldId id="856" r:id="rId31"/>
    <p:sldId id="852" r:id="rId32"/>
    <p:sldId id="635" r:id="rId33"/>
    <p:sldId id="807" r:id="rId34"/>
    <p:sldId id="841" r:id="rId35"/>
    <p:sldId id="26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F2A"/>
    <a:srgbClr val="1F2D57"/>
    <a:srgbClr val="EF9F82"/>
    <a:srgbClr val="EAE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4660"/>
  </p:normalViewPr>
  <p:slideViewPr>
    <p:cSldViewPr snapToGrid="0" showGuides="1">
      <p:cViewPr varScale="1">
        <p:scale>
          <a:sx n="65" d="100"/>
          <a:sy n="65" d="100"/>
        </p:scale>
        <p:origin x="183"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A3450-ED82-4379-B01D-C1823C3D12CC}" type="datetimeFigureOut">
              <a:rPr lang="en-US" smtClean="0"/>
              <a:t>2/24/2021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24A50-5040-409B-885D-C8C111E27BF4}" type="slidenum">
              <a:rPr lang="en-US" smtClean="0"/>
              <a:t>‹#›</a:t>
            </a:fld>
            <a:endParaRPr lang="en-US"/>
          </a:p>
        </p:txBody>
      </p:sp>
    </p:spTree>
    <p:extLst>
      <p:ext uri="{BB962C8B-B14F-4D97-AF65-F5344CB8AC3E}">
        <p14:creationId xmlns:p14="http://schemas.microsoft.com/office/powerpoint/2010/main" val="2629495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7380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facets to SP 800-171 and CMMC requirements, but DoD’s central purpose, for both, is to protect the </a:t>
            </a:r>
            <a:r>
              <a:rPr lang="en-US" u="sng" dirty="0"/>
              <a:t>confidentiality</a:t>
            </a:r>
            <a:r>
              <a:rPr lang="en-US" u="none" dirty="0"/>
              <a:t> of Controlled Unclassified Information. DoD seeks to stop the exfiltration – theft – of CUI. Commercial enterprises of all kinds share the objective of protecting their valuable, sensitive information against threats to steal that information, deny its availability (ransomware) or corrupt its integrity. While it is proving difficult to make networks so secure that they cannot be breached, it is possible to make it very difficult, perhaps even impossible, for adversaries (of any kind) to realize value from intercepted communications or stolen data. The value of data can be protected with strong encryption in place, at rest and in transit, from end-to-end in communications, coupled with tight limits on the ability of any intermediary to gain unauthorized access. While not a complete solution – strong protection of information assets and workforce communications is attractive as a cost-effective means that is complementary to other system measures such as upgrading premises systems or move to secure cloud. </a:t>
            </a:r>
            <a:endParaRPr lang="en-US" dirty="0"/>
          </a:p>
        </p:txBody>
      </p:sp>
      <p:sp>
        <p:nvSpPr>
          <p:cNvPr id="4" name="Slide Number Placeholder 3"/>
          <p:cNvSpPr>
            <a:spLocks noGrp="1"/>
          </p:cNvSpPr>
          <p:nvPr>
            <p:ph type="sldNum" sz="quarter" idx="5"/>
          </p:nvPr>
        </p:nvSpPr>
        <p:spPr/>
        <p:txBody>
          <a:bodyPr/>
          <a:lstStyle/>
          <a:p>
            <a:pPr>
              <a:defRPr/>
            </a:pPr>
            <a:fld id="{08A100E1-41B6-422C-AF75-930D614B8157}" type="slidenum">
              <a:rPr lang="en-US" smtClean="0"/>
              <a:pPr>
                <a:defRPr/>
              </a:pPr>
              <a:t>17</a:t>
            </a:fld>
            <a:endParaRPr lang="en-US" dirty="0"/>
          </a:p>
        </p:txBody>
      </p:sp>
    </p:spTree>
    <p:extLst>
      <p:ext uri="{BB962C8B-B14F-4D97-AF65-F5344CB8AC3E}">
        <p14:creationId xmlns:p14="http://schemas.microsoft.com/office/powerpoint/2010/main" val="3801930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DoD has made improved network protection and information security a matter of compliance, meaning that companies may not be eligible for DoD work without satisfying the DFARS cyber requirements and then obtaining CMMC certification. There is enormous diversity within the defense industrial base – not to mention larger and different commercial  To achieve the maximum SPRS score under SP 800-171 will take time for many companies. More time will be needed for many companies to reach the more demanding and additional requirements of CMMC ML3 – and to be 100% compliant, as is to be required. The “ground truth” is that companies will take different courses to get to compliance, and to sustain security.  This doesn’t deny the importance of enterprise level system improvements.  But it does spotlight the benefit of near-term, low-cost, easy to deploy measures that provide “hard” protection to communications and data assets. Such measures, as PreVeil promotes itself as offering, broadly benefit all participants at every level of the DoD supply chain (DoD, primes, subs) as well as enterprises more generally who employ such measures as prudent business conduct. </a:t>
            </a:r>
          </a:p>
        </p:txBody>
      </p:sp>
      <p:sp>
        <p:nvSpPr>
          <p:cNvPr id="4" name="Slide Number Placeholder 3"/>
          <p:cNvSpPr>
            <a:spLocks noGrp="1"/>
          </p:cNvSpPr>
          <p:nvPr>
            <p:ph type="sldNum" sz="quarter" idx="5"/>
          </p:nvPr>
        </p:nvSpPr>
        <p:spPr/>
        <p:txBody>
          <a:bodyPr/>
          <a:lstStyle/>
          <a:p>
            <a:pPr>
              <a:defRPr/>
            </a:pPr>
            <a:fld id="{08A100E1-41B6-422C-AF75-930D614B8157}" type="slidenum">
              <a:rPr lang="en-US" smtClean="0"/>
              <a:pPr>
                <a:defRPr/>
              </a:pPr>
              <a:t>18</a:t>
            </a:fld>
            <a:endParaRPr lang="en-US" dirty="0"/>
          </a:p>
        </p:txBody>
      </p:sp>
    </p:spTree>
    <p:extLst>
      <p:ext uri="{BB962C8B-B14F-4D97-AF65-F5344CB8AC3E}">
        <p14:creationId xmlns:p14="http://schemas.microsoft.com/office/powerpoint/2010/main" val="537818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3843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C2AD23-0CD4-684C-8903-F4025EE222DD}" type="slidenum">
              <a:rPr lang="en-US" smtClean="0"/>
              <a:t>25</a:t>
            </a:fld>
            <a:endParaRPr lang="en-US"/>
          </a:p>
        </p:txBody>
      </p:sp>
    </p:spTree>
    <p:extLst>
      <p:ext uri="{BB962C8B-B14F-4D97-AF65-F5344CB8AC3E}">
        <p14:creationId xmlns:p14="http://schemas.microsoft.com/office/powerpoint/2010/main" val="3156069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C2AD23-0CD4-684C-8903-F4025EE222DD}" type="slidenum">
              <a:rPr lang="en-US" smtClean="0"/>
              <a:t>32</a:t>
            </a:fld>
            <a:endParaRPr lang="en-US"/>
          </a:p>
        </p:txBody>
      </p:sp>
    </p:spTree>
    <p:extLst>
      <p:ext uri="{BB962C8B-B14F-4D97-AF65-F5344CB8AC3E}">
        <p14:creationId xmlns:p14="http://schemas.microsoft.com/office/powerpoint/2010/main" val="3767749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 Uncompromised” (DU) has been acted upon by the Department of Defense. But its findings and conclusions and many of its recommendations apply equally to civilian agencies and to commercial organizations generally. Adversaries do not limit their attacks to the DIB, or to federal contractors, or to the A&amp;D sector – far from it. DoD is leading other federal agencies. But the problem it is trying to solve is everyone’s problem – and the measures taken to respond should apply across enterprises.  This is difficult, and expensive, and will take time. But the threat is real as are the present risks.</a:t>
            </a:r>
          </a:p>
        </p:txBody>
      </p:sp>
      <p:sp>
        <p:nvSpPr>
          <p:cNvPr id="4" name="Slide Number Placeholder 3"/>
          <p:cNvSpPr>
            <a:spLocks noGrp="1"/>
          </p:cNvSpPr>
          <p:nvPr>
            <p:ph type="sldNum" sz="quarter" idx="5"/>
          </p:nvPr>
        </p:nvSpPr>
        <p:spPr/>
        <p:txBody>
          <a:bodyPr/>
          <a:lstStyle/>
          <a:p>
            <a:fld id="{12E5DF14-E77E-4284-A65A-F248E93971A2}" type="slidenum">
              <a:rPr lang="en-US" smtClean="0"/>
              <a:t>9</a:t>
            </a:fld>
            <a:endParaRPr lang="en-US" dirty="0"/>
          </a:p>
        </p:txBody>
      </p:sp>
    </p:spTree>
    <p:extLst>
      <p:ext uri="{BB962C8B-B14F-4D97-AF65-F5344CB8AC3E}">
        <p14:creationId xmlns:p14="http://schemas.microsoft.com/office/powerpoint/2010/main" val="3117865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DoD’s new cyber regulations force our attention to the “cyber IT” attack vector.  The actual range of threats is diverse and more complex – including cyber/physical systems and OT, supply chain (Hardware, Software, Firmware, Infrastructure, Logistics Service Providers), and the “human factor.” In the real world, skillful adversaries mount blended operations across several or all of these vectors.  Our immediate concern is protection of INFO and INFOSYSTEMs, but organizations should be thinking ahead, especially to supply chain security as the urgency of those risks have been spotlighted by “SolarWinds”</a:t>
            </a:r>
          </a:p>
        </p:txBody>
      </p:sp>
      <p:sp>
        <p:nvSpPr>
          <p:cNvPr id="4" name="Slide Number Placeholder 3"/>
          <p:cNvSpPr>
            <a:spLocks noGrp="1"/>
          </p:cNvSpPr>
          <p:nvPr>
            <p:ph type="sldNum" sz="quarter" idx="5"/>
          </p:nvPr>
        </p:nvSpPr>
        <p:spPr/>
        <p:txBody>
          <a:bodyPr/>
          <a:lstStyle/>
          <a:p>
            <a:pPr>
              <a:defRPr/>
            </a:pPr>
            <a:fld id="{08A100E1-41B6-422C-AF75-930D614B8157}" type="slidenum">
              <a:rPr lang="en-US" smtClean="0"/>
              <a:pPr>
                <a:defRPr/>
              </a:pPr>
              <a:t>10</a:t>
            </a:fld>
            <a:endParaRPr lang="en-US" dirty="0"/>
          </a:p>
        </p:txBody>
      </p:sp>
    </p:spTree>
    <p:extLst>
      <p:ext uri="{BB962C8B-B14F-4D97-AF65-F5344CB8AC3E}">
        <p14:creationId xmlns:p14="http://schemas.microsoft.com/office/powerpoint/2010/main" val="3803415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is intended to remind everyone of just how many threat actors are present and just how many motivations may explain their attempts.  Few companies, regardless of business sector, or type of product or service, are immune from threat risk – or consequence.  Risk is sometimes expressed as a function of Threat, Vulnerabilities and Impact.  Present DoD regulations, including CMMC today, seek to prevent the impact of loss of confidentiality of CUI.  That is important for all organizations. But there are other objectives for prudent businesses to consider – all of which combine to affect enterprise value. </a:t>
            </a:r>
          </a:p>
        </p:txBody>
      </p:sp>
      <p:sp>
        <p:nvSpPr>
          <p:cNvPr id="4" name="Slide Number Placeholder 3"/>
          <p:cNvSpPr>
            <a:spLocks noGrp="1"/>
          </p:cNvSpPr>
          <p:nvPr>
            <p:ph type="sldNum" sz="quarter" idx="5"/>
          </p:nvPr>
        </p:nvSpPr>
        <p:spPr/>
        <p:txBody>
          <a:bodyPr/>
          <a:lstStyle/>
          <a:p>
            <a:pPr>
              <a:defRPr/>
            </a:pPr>
            <a:fld id="{08A100E1-41B6-422C-AF75-930D614B8157}" type="slidenum">
              <a:rPr lang="en-US" smtClean="0"/>
              <a:pPr>
                <a:defRPr/>
              </a:pPr>
              <a:t>11</a:t>
            </a:fld>
            <a:endParaRPr lang="en-US" dirty="0"/>
          </a:p>
        </p:txBody>
      </p:sp>
    </p:spTree>
    <p:extLst>
      <p:ext uri="{BB962C8B-B14F-4D97-AF65-F5344CB8AC3E}">
        <p14:creationId xmlns:p14="http://schemas.microsoft.com/office/powerpoint/2010/main" val="2869854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DoD is pressing some in the A&amp;D industry because it has taken the step of requiring INFOSEC by contract requirement and now by implementing the CMMC mechanism for assessment and certification.  As suggested before, however, every industry is at risk, though the objectives of attackers may differ and the consequences (impacts) of attacks may vary as well.  If anything, as we become more dependent upon connected instrumentalities (5G, IOT), we become more vulnerable as attack surfaces expand.  These lead to a key proposition of DU, that should be considered broadly: investing now in security, at the enterprise, program or project level, can produce a better outcome than producing insecure products or maintaining insecure systems.  Repairing the damage done is very expensive – if it can be done at all.   </a:t>
            </a:r>
          </a:p>
        </p:txBody>
      </p:sp>
      <p:sp>
        <p:nvSpPr>
          <p:cNvPr id="4" name="Slide Number Placeholder 3"/>
          <p:cNvSpPr>
            <a:spLocks noGrp="1"/>
          </p:cNvSpPr>
          <p:nvPr>
            <p:ph type="sldNum" sz="quarter" idx="5"/>
          </p:nvPr>
        </p:nvSpPr>
        <p:spPr/>
        <p:txBody>
          <a:bodyPr/>
          <a:lstStyle/>
          <a:p>
            <a:fld id="{12E5DF14-E77E-4284-A65A-F248E93971A2}" type="slidenum">
              <a:rPr lang="en-US" smtClean="0"/>
              <a:t>12</a:t>
            </a:fld>
            <a:endParaRPr lang="en-US" dirty="0"/>
          </a:p>
        </p:txBody>
      </p:sp>
    </p:spTree>
    <p:extLst>
      <p:ext uri="{BB962C8B-B14F-4D97-AF65-F5344CB8AC3E}">
        <p14:creationId xmlns:p14="http://schemas.microsoft.com/office/powerpoint/2010/main" val="9932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unfortunate truth of the 2018 DU Report is that many of the scenarios we predicted then have been proven true in the 2-1/2 years since.  SolarWinds is the most powerful, and troubling.  Analysts have worried about supply chain attacks through delivery of corrupted software for some time, and, indeed, SolarWinds was not the first such attack.  But the breadth, sophistication, persistence, and complexity of SW surprised many.  Worse, its consequences are not yet known fully, and the complete response may take years.  We know this – for the targeted companies, exfiltration of sensitive information (IP, proprietary data, CUI) was a key objective as was surveillance of internal or external communications.  This points to the importance, for enterprises of all kinds, of protecting what can be done with their sensitive information in the event of system compromise and exfiltration of such data.  And that suggests, at least to me, that adverse impacts can be mitigated through strong encryption, E2E, in transit and at rest, of key files and communications. </a:t>
            </a:r>
          </a:p>
        </p:txBody>
      </p:sp>
      <p:sp>
        <p:nvSpPr>
          <p:cNvPr id="4" name="Slide Number Placeholder 3"/>
          <p:cNvSpPr>
            <a:spLocks noGrp="1"/>
          </p:cNvSpPr>
          <p:nvPr>
            <p:ph type="sldNum" sz="quarter" idx="5"/>
          </p:nvPr>
        </p:nvSpPr>
        <p:spPr/>
        <p:txBody>
          <a:bodyPr/>
          <a:lstStyle/>
          <a:p>
            <a:pPr>
              <a:defRPr/>
            </a:pPr>
            <a:fld id="{08A100E1-41B6-422C-AF75-930D614B8157}" type="slidenum">
              <a:rPr lang="en-US" smtClean="0"/>
              <a:pPr>
                <a:defRPr/>
              </a:pPr>
              <a:t>13</a:t>
            </a:fld>
            <a:endParaRPr lang="en-US" dirty="0"/>
          </a:p>
        </p:txBody>
      </p:sp>
    </p:spTree>
    <p:extLst>
      <p:ext uri="{BB962C8B-B14F-4D97-AF65-F5344CB8AC3E}">
        <p14:creationId xmlns:p14="http://schemas.microsoft.com/office/powerpoint/2010/main" val="648759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987095D0-739C-411D-92A3-61D2D5E3FC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70E282AE-3237-47BA-9801-B9D7738F24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8916" name="Slide Number Placeholder 3">
            <a:extLst>
              <a:ext uri="{FF2B5EF4-FFF2-40B4-BE49-F238E27FC236}">
                <a16:creationId xmlns:a16="http://schemas.microsoft.com/office/drawing/2014/main" id="{D28F2B8A-92E4-43C8-87D0-1DBED2CA20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6829" indent="-298780">
              <a:defRPr>
                <a:solidFill>
                  <a:schemeClr val="tx1"/>
                </a:solidFill>
                <a:latin typeface="Calibri" panose="020F0502020204030204" pitchFamily="34" charset="0"/>
              </a:defRPr>
            </a:lvl2pPr>
            <a:lvl3pPr marL="1195121" indent="-239024">
              <a:defRPr>
                <a:solidFill>
                  <a:schemeClr val="tx1"/>
                </a:solidFill>
                <a:latin typeface="Calibri" panose="020F0502020204030204" pitchFamily="34" charset="0"/>
              </a:defRPr>
            </a:lvl3pPr>
            <a:lvl4pPr marL="1673169" indent="-239024">
              <a:defRPr>
                <a:solidFill>
                  <a:schemeClr val="tx1"/>
                </a:solidFill>
                <a:latin typeface="Calibri" panose="020F0502020204030204" pitchFamily="34" charset="0"/>
              </a:defRPr>
            </a:lvl4pPr>
            <a:lvl5pPr marL="2151217" indent="-239024">
              <a:defRPr>
                <a:solidFill>
                  <a:schemeClr val="tx1"/>
                </a:solidFill>
                <a:latin typeface="Calibri" panose="020F0502020204030204" pitchFamily="34" charset="0"/>
              </a:defRPr>
            </a:lvl5pPr>
            <a:lvl6pPr marL="2629266" indent="-239024" eaLnBrk="0" fontAlgn="base" hangingPunct="0">
              <a:spcBef>
                <a:spcPct val="0"/>
              </a:spcBef>
              <a:spcAft>
                <a:spcPct val="0"/>
              </a:spcAft>
              <a:defRPr>
                <a:solidFill>
                  <a:schemeClr val="tx1"/>
                </a:solidFill>
                <a:latin typeface="Calibri" panose="020F0502020204030204" pitchFamily="34" charset="0"/>
              </a:defRPr>
            </a:lvl6pPr>
            <a:lvl7pPr marL="3107314" indent="-239024" eaLnBrk="0" fontAlgn="base" hangingPunct="0">
              <a:spcBef>
                <a:spcPct val="0"/>
              </a:spcBef>
              <a:spcAft>
                <a:spcPct val="0"/>
              </a:spcAft>
              <a:defRPr>
                <a:solidFill>
                  <a:schemeClr val="tx1"/>
                </a:solidFill>
                <a:latin typeface="Calibri" panose="020F0502020204030204" pitchFamily="34" charset="0"/>
              </a:defRPr>
            </a:lvl7pPr>
            <a:lvl8pPr marL="3585362" indent="-239024" eaLnBrk="0" fontAlgn="base" hangingPunct="0">
              <a:spcBef>
                <a:spcPct val="0"/>
              </a:spcBef>
              <a:spcAft>
                <a:spcPct val="0"/>
              </a:spcAft>
              <a:defRPr>
                <a:solidFill>
                  <a:schemeClr val="tx1"/>
                </a:solidFill>
                <a:latin typeface="Calibri" panose="020F0502020204030204" pitchFamily="34" charset="0"/>
              </a:defRPr>
            </a:lvl8pPr>
            <a:lvl9pPr marL="4063411" indent="-239024" eaLnBrk="0" fontAlgn="base" hangingPunct="0">
              <a:spcBef>
                <a:spcPct val="0"/>
              </a:spcBef>
              <a:spcAft>
                <a:spcPct val="0"/>
              </a:spcAft>
              <a:defRPr>
                <a:solidFill>
                  <a:schemeClr val="tx1"/>
                </a:solidFill>
                <a:latin typeface="Calibri" panose="020F0502020204030204" pitchFamily="34" charset="0"/>
              </a:defRPr>
            </a:lvl9pPr>
          </a:lstStyle>
          <a:p>
            <a:fld id="{2C59064B-071C-475C-AF39-29C2EAE281BF}" type="slidenum">
              <a:rPr lang="en-US" altLang="en-US" smtClean="0"/>
              <a:pPr/>
              <a:t>14</a:t>
            </a:fld>
            <a:endParaRPr lang="en-US" altLang="en-US" dirty="0"/>
          </a:p>
        </p:txBody>
      </p:sp>
    </p:spTree>
    <p:extLst>
      <p:ext uri="{BB962C8B-B14F-4D97-AF65-F5344CB8AC3E}">
        <p14:creationId xmlns:p14="http://schemas.microsoft.com/office/powerpoint/2010/main" val="2854977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DoD’s Interim Rule, now effective for nearly 3 months, is really “2 rules in 1.”  First SP 800– 171, next, CMMC . DoD’s position is that industry should have met the 110 requirements of -171 already, since the DFARS -7012 clause has been in contracts for years.  Looking ahead, CMMC adds practices and processes on top of the -171 requirements, some of which are likely to be challenging for many companies, even those who already have strong security by present standards.  Security obligations are not limited to DoD.  There’s talk that CMMC will extend outside DoD and already GSA has indicated on several RFPs that bidders should anticipate being held to CMMC compliance.</a:t>
            </a:r>
          </a:p>
        </p:txBody>
      </p:sp>
      <p:sp>
        <p:nvSpPr>
          <p:cNvPr id="4" name="Slide Number Placeholder 3"/>
          <p:cNvSpPr>
            <a:spLocks noGrp="1"/>
          </p:cNvSpPr>
          <p:nvPr>
            <p:ph type="sldNum" sz="quarter" idx="5"/>
          </p:nvPr>
        </p:nvSpPr>
        <p:spPr/>
        <p:txBody>
          <a:bodyPr/>
          <a:lstStyle/>
          <a:p>
            <a:pPr>
              <a:defRPr/>
            </a:pPr>
            <a:fld id="{08A100E1-41B6-422C-AF75-930D614B8157}" type="slidenum">
              <a:rPr lang="en-US" smtClean="0"/>
              <a:pPr>
                <a:defRPr/>
              </a:pPr>
              <a:t>15</a:t>
            </a:fld>
            <a:endParaRPr lang="en-US" dirty="0"/>
          </a:p>
        </p:txBody>
      </p:sp>
    </p:spTree>
    <p:extLst>
      <p:ext uri="{BB962C8B-B14F-4D97-AF65-F5344CB8AC3E}">
        <p14:creationId xmlns:p14="http://schemas.microsoft.com/office/powerpoint/2010/main" val="4260304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 800-171 allocates 110 security requirements into 14 separate families.  Some call for hardware, some for software, some for policies, some for process. That is proving demanding for many defense suppliers, but the demands of CMMC add to the requirements, even for ML3, which is the approximate counterpart to SP 800-171.  Demands – financial, technical, and human resource increase for the higher maturity levels of CMMC.  Best in class companies, already at or beyond 171 and ML3.  But that is likely the small percentage. For others, it could take some time, even years, to get to a high score on 171 and readiness for CMMC L3.  It’s appropriate to think about the best approach at the system level, which may take some time to achieve, as well as discrete measures that can be taken sooner. A sound objective, for purposes of compliance, as well as protection fo enterprise value, are measures which are effective and have “high value” to protect critical assets and mitigate (or avoid) worst plausible harms of a system compromise. </a:t>
            </a:r>
          </a:p>
        </p:txBody>
      </p:sp>
      <p:sp>
        <p:nvSpPr>
          <p:cNvPr id="4" name="Slide Number Placeholder 3"/>
          <p:cNvSpPr>
            <a:spLocks noGrp="1"/>
          </p:cNvSpPr>
          <p:nvPr>
            <p:ph type="sldNum" sz="quarter" idx="5"/>
          </p:nvPr>
        </p:nvSpPr>
        <p:spPr/>
        <p:txBody>
          <a:bodyPr/>
          <a:lstStyle/>
          <a:p>
            <a:pPr>
              <a:defRPr/>
            </a:pPr>
            <a:fld id="{08A100E1-41B6-422C-AF75-930D614B8157}" type="slidenum">
              <a:rPr lang="en-US" smtClean="0"/>
              <a:pPr>
                <a:defRPr/>
              </a:pPr>
              <a:t>16</a:t>
            </a:fld>
            <a:endParaRPr lang="en-US" dirty="0"/>
          </a:p>
        </p:txBody>
      </p:sp>
    </p:spTree>
    <p:extLst>
      <p:ext uri="{BB962C8B-B14F-4D97-AF65-F5344CB8AC3E}">
        <p14:creationId xmlns:p14="http://schemas.microsoft.com/office/powerpoint/2010/main" val="741746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B35CC-1A4D-4C2C-85DD-6895A32141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7832E0-97D7-4657-A7A1-AF83A3115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A1771E-DA15-4D04-90F4-8292F7364387}"/>
              </a:ext>
            </a:extLst>
          </p:cNvPr>
          <p:cNvSpPr>
            <a:spLocks noGrp="1"/>
          </p:cNvSpPr>
          <p:nvPr>
            <p:ph type="dt" sz="half" idx="10"/>
          </p:nvPr>
        </p:nvSpPr>
        <p:spPr/>
        <p:txBody>
          <a:bodyPr/>
          <a:lstStyle/>
          <a:p>
            <a:fld id="{BAB34E54-2CAF-4ED2-832F-A43B6CCE94C2}" type="datetime1">
              <a:rPr lang="en-US" smtClean="0"/>
              <a:t>2/24/2021</a:t>
            </a:fld>
            <a:endParaRPr lang="en-US"/>
          </a:p>
        </p:txBody>
      </p:sp>
      <p:sp>
        <p:nvSpPr>
          <p:cNvPr id="5" name="Footer Placeholder 4">
            <a:extLst>
              <a:ext uri="{FF2B5EF4-FFF2-40B4-BE49-F238E27FC236}">
                <a16:creationId xmlns:a16="http://schemas.microsoft.com/office/drawing/2014/main" id="{8D66400D-DE3B-4FDB-9E07-D73D94A6D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E5A20-C61E-40D1-AD4E-6A06D49FD976}"/>
              </a:ext>
            </a:extLst>
          </p:cNvPr>
          <p:cNvSpPr>
            <a:spLocks noGrp="1"/>
          </p:cNvSpPr>
          <p:nvPr>
            <p:ph type="sldNum" sz="quarter" idx="12"/>
          </p:nvPr>
        </p:nvSpPr>
        <p:spPr/>
        <p:txBody>
          <a:bodyPr/>
          <a:lstStyle/>
          <a:p>
            <a:fld id="{89EC4AF7-D703-460F-9FD7-8BC6A50B034F}" type="slidenum">
              <a:rPr lang="en-US" smtClean="0"/>
              <a:t>‹#›</a:t>
            </a:fld>
            <a:endParaRPr lang="en-US"/>
          </a:p>
        </p:txBody>
      </p:sp>
    </p:spTree>
    <p:extLst>
      <p:ext uri="{BB962C8B-B14F-4D97-AF65-F5344CB8AC3E}">
        <p14:creationId xmlns:p14="http://schemas.microsoft.com/office/powerpoint/2010/main" val="2445632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060B4-EECF-4E5E-9008-56C8F48FF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8D955-7D92-4DD2-806A-36658BC324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746BBA-3CAD-477A-A27C-73A0BBB1B708}"/>
              </a:ext>
            </a:extLst>
          </p:cNvPr>
          <p:cNvSpPr>
            <a:spLocks noGrp="1"/>
          </p:cNvSpPr>
          <p:nvPr>
            <p:ph type="dt" sz="half" idx="10"/>
          </p:nvPr>
        </p:nvSpPr>
        <p:spPr/>
        <p:txBody>
          <a:bodyPr/>
          <a:lstStyle/>
          <a:p>
            <a:fld id="{476173A6-B8F5-4490-8308-95A0A912CEC1}" type="datetime1">
              <a:rPr lang="en-US" smtClean="0"/>
              <a:t>2/24/2021</a:t>
            </a:fld>
            <a:endParaRPr lang="en-US"/>
          </a:p>
        </p:txBody>
      </p:sp>
      <p:sp>
        <p:nvSpPr>
          <p:cNvPr id="5" name="Footer Placeholder 4">
            <a:extLst>
              <a:ext uri="{FF2B5EF4-FFF2-40B4-BE49-F238E27FC236}">
                <a16:creationId xmlns:a16="http://schemas.microsoft.com/office/drawing/2014/main" id="{8E441FF4-01C9-456D-B388-61C2084F3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175F0-73F2-4728-A0E2-EFFF32C291C1}"/>
              </a:ext>
            </a:extLst>
          </p:cNvPr>
          <p:cNvSpPr>
            <a:spLocks noGrp="1"/>
          </p:cNvSpPr>
          <p:nvPr>
            <p:ph type="sldNum" sz="quarter" idx="12"/>
          </p:nvPr>
        </p:nvSpPr>
        <p:spPr/>
        <p:txBody>
          <a:bodyPr/>
          <a:lstStyle/>
          <a:p>
            <a:fld id="{89EC4AF7-D703-460F-9FD7-8BC6A50B034F}" type="slidenum">
              <a:rPr lang="en-US" smtClean="0"/>
              <a:t>‹#›</a:t>
            </a:fld>
            <a:endParaRPr lang="en-US"/>
          </a:p>
        </p:txBody>
      </p:sp>
    </p:spTree>
    <p:extLst>
      <p:ext uri="{BB962C8B-B14F-4D97-AF65-F5344CB8AC3E}">
        <p14:creationId xmlns:p14="http://schemas.microsoft.com/office/powerpoint/2010/main" val="10557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AE9B8-B981-43E0-A4F5-D71221E6E8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80CA98-CFAA-4905-9CF9-321121EC92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0CEB7-3DE7-40A1-A851-5ABA45615598}"/>
              </a:ext>
            </a:extLst>
          </p:cNvPr>
          <p:cNvSpPr>
            <a:spLocks noGrp="1"/>
          </p:cNvSpPr>
          <p:nvPr>
            <p:ph type="dt" sz="half" idx="10"/>
          </p:nvPr>
        </p:nvSpPr>
        <p:spPr/>
        <p:txBody>
          <a:bodyPr/>
          <a:lstStyle/>
          <a:p>
            <a:fld id="{563FB236-AA87-40DF-8AFE-395DF502ED11}" type="datetime1">
              <a:rPr lang="en-US" smtClean="0"/>
              <a:t>2/24/2021</a:t>
            </a:fld>
            <a:endParaRPr lang="en-US"/>
          </a:p>
        </p:txBody>
      </p:sp>
      <p:sp>
        <p:nvSpPr>
          <p:cNvPr id="5" name="Footer Placeholder 4">
            <a:extLst>
              <a:ext uri="{FF2B5EF4-FFF2-40B4-BE49-F238E27FC236}">
                <a16:creationId xmlns:a16="http://schemas.microsoft.com/office/drawing/2014/main" id="{84B8045B-15A8-49C1-800C-7FD3E6891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1EF9C-99E9-4586-8AA1-996371667C7A}"/>
              </a:ext>
            </a:extLst>
          </p:cNvPr>
          <p:cNvSpPr>
            <a:spLocks noGrp="1"/>
          </p:cNvSpPr>
          <p:nvPr>
            <p:ph type="sldNum" sz="quarter" idx="12"/>
          </p:nvPr>
        </p:nvSpPr>
        <p:spPr/>
        <p:txBody>
          <a:bodyPr/>
          <a:lstStyle/>
          <a:p>
            <a:fld id="{89EC4AF7-D703-460F-9FD7-8BC6A50B034F}" type="slidenum">
              <a:rPr lang="en-US" smtClean="0"/>
              <a:t>‹#›</a:t>
            </a:fld>
            <a:endParaRPr lang="en-US"/>
          </a:p>
        </p:txBody>
      </p:sp>
    </p:spTree>
    <p:extLst>
      <p:ext uri="{BB962C8B-B14F-4D97-AF65-F5344CB8AC3E}">
        <p14:creationId xmlns:p14="http://schemas.microsoft.com/office/powerpoint/2010/main" val="2228750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88720"/>
            <a:ext cx="9144000" cy="914400"/>
          </a:xfrm>
        </p:spPr>
        <p:txBody>
          <a:bodyPr anchor="t" anchorCtr="0"/>
          <a:lstStyle>
            <a:lvl1pPr algn="l">
              <a:defRPr sz="5000">
                <a:solidFill>
                  <a:srgbClr val="F05F2A"/>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2103120"/>
            <a:ext cx="9144000" cy="640080"/>
          </a:xfrm>
        </p:spPr>
        <p:txBody>
          <a:bodyPr>
            <a:normAutofit/>
          </a:bodyPr>
          <a:lstStyle>
            <a:lvl1pPr marL="0" indent="0" algn="l">
              <a:buNone/>
              <a:defRPr sz="2500">
                <a:solidFill>
                  <a:srgbClr val="31384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p:cNvSpPr>
            <a:spLocks noGrp="1"/>
          </p:cNvSpPr>
          <p:nvPr>
            <p:ph type="body" sz="quarter" idx="13"/>
          </p:nvPr>
        </p:nvSpPr>
        <p:spPr>
          <a:xfrm>
            <a:off x="914400" y="5215414"/>
            <a:ext cx="4668838" cy="890588"/>
          </a:xfrm>
        </p:spPr>
        <p:txBody>
          <a:bodyPr>
            <a:normAutofit/>
          </a:bodyPr>
          <a:lstStyle>
            <a:lvl1pPr marL="0" indent="0">
              <a:buNone/>
              <a:defRPr sz="2000"/>
            </a:lvl1pPr>
          </a:lstStyle>
          <a:p>
            <a:pPr lvl="0"/>
            <a:r>
              <a:rPr lang="en-US" dirty="0"/>
              <a:t>Click to edit Master text styles</a:t>
            </a:r>
          </a:p>
        </p:txBody>
      </p:sp>
      <p:sp>
        <p:nvSpPr>
          <p:cNvPr id="7" name="Slide Number Placeholder 4"/>
          <p:cNvSpPr>
            <a:spLocks noGrp="1"/>
          </p:cNvSpPr>
          <p:nvPr>
            <p:ph type="sldNum" sz="quarter" idx="4"/>
          </p:nvPr>
        </p:nvSpPr>
        <p:spPr>
          <a:xfrm>
            <a:off x="914400" y="6244044"/>
            <a:ext cx="2844800" cy="365125"/>
          </a:xfrm>
          <a:prstGeom prst="rect">
            <a:avLst/>
          </a:prstGeom>
        </p:spPr>
        <p:txBody>
          <a:bodyPr vert="horz" lIns="91440" tIns="45720" rIns="91440" bIns="45720" rtlCol="0" anchor="ctr"/>
          <a:lstStyle>
            <a:lvl1pPr algn="l">
              <a:defRPr sz="1200" b="1">
                <a:solidFill>
                  <a:srgbClr val="7F7F7F"/>
                </a:solidFill>
                <a:latin typeface="Klavika Regular"/>
                <a:cs typeface="Klavika Regular"/>
              </a:defRPr>
            </a:lvl1pPr>
          </a:lstStyle>
          <a:p>
            <a:fld id="{013F49DA-D986-0240-A548-DE61F65ED08C}" type="slidenum">
              <a:rPr lang="en-US" smtClean="0"/>
              <a:pPr/>
              <a:t>‹#›</a:t>
            </a:fld>
            <a:endParaRPr lang="en-US"/>
          </a:p>
        </p:txBody>
      </p:sp>
      <p:sp>
        <p:nvSpPr>
          <p:cNvPr id="8" name="Footer Placeholder 5"/>
          <p:cNvSpPr>
            <a:spLocks noGrp="1"/>
          </p:cNvSpPr>
          <p:nvPr>
            <p:ph type="ftr" sz="quarter" idx="3"/>
          </p:nvPr>
        </p:nvSpPr>
        <p:spPr>
          <a:xfrm>
            <a:off x="4165600" y="6244044"/>
            <a:ext cx="3860800" cy="365125"/>
          </a:xfrm>
          <a:prstGeom prst="rect">
            <a:avLst/>
          </a:prstGeom>
        </p:spPr>
        <p:txBody>
          <a:bodyPr vert="horz" lIns="91440" tIns="45720" rIns="91440" bIns="45720" rtlCol="0" anchor="ctr"/>
          <a:lstStyle>
            <a:lvl1pPr algn="ctr">
              <a:defRPr sz="1200" b="1">
                <a:solidFill>
                  <a:schemeClr val="bg2">
                    <a:lumMod val="90000"/>
                  </a:schemeClr>
                </a:solidFill>
                <a:latin typeface="Klavika Regular"/>
                <a:cs typeface="Klavika Regular"/>
              </a:defRPr>
            </a:lvl1pPr>
          </a:lstStyle>
          <a:p>
            <a:endParaRPr lang="en-US" dirty="0"/>
          </a:p>
        </p:txBody>
      </p:sp>
    </p:spTree>
    <p:extLst>
      <p:ext uri="{BB962C8B-B14F-4D97-AF65-F5344CB8AC3E}">
        <p14:creationId xmlns:p14="http://schemas.microsoft.com/office/powerpoint/2010/main" val="4164828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aised 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320"/>
            <a:ext cx="10515600" cy="914400"/>
          </a:xfrm>
        </p:spPr>
        <p:txBody>
          <a:bodyPr/>
          <a:lstStyle/>
          <a:p>
            <a:r>
              <a:rPr lang="en-US" dirty="0"/>
              <a:t>Click to edit Master title style</a:t>
            </a:r>
          </a:p>
        </p:txBody>
      </p:sp>
      <p:sp>
        <p:nvSpPr>
          <p:cNvPr id="5" name="Slide Number Placeholder 4"/>
          <p:cNvSpPr>
            <a:spLocks noGrp="1"/>
          </p:cNvSpPr>
          <p:nvPr>
            <p:ph type="sldNum" sz="quarter" idx="4"/>
          </p:nvPr>
        </p:nvSpPr>
        <p:spPr>
          <a:xfrm>
            <a:off x="914400" y="6244044"/>
            <a:ext cx="2844800" cy="365125"/>
          </a:xfrm>
          <a:prstGeom prst="rect">
            <a:avLst/>
          </a:prstGeom>
        </p:spPr>
        <p:txBody>
          <a:bodyPr vert="horz" lIns="91440" tIns="45720" rIns="91440" bIns="45720" rtlCol="0" anchor="ctr"/>
          <a:lstStyle>
            <a:lvl1pPr algn="l">
              <a:defRPr sz="1200" b="1">
                <a:solidFill>
                  <a:srgbClr val="7F7F7F"/>
                </a:solidFill>
                <a:latin typeface="Klavika Regular"/>
                <a:cs typeface="Klavika Regular"/>
              </a:defRPr>
            </a:lvl1pPr>
          </a:lstStyle>
          <a:p>
            <a:fld id="{013F49DA-D986-0240-A548-DE61F65ED08C}" type="slidenum">
              <a:rPr lang="en-US" smtClean="0"/>
              <a:pPr/>
              <a:t>‹#›</a:t>
            </a:fld>
            <a:endParaRPr lang="en-US"/>
          </a:p>
        </p:txBody>
      </p:sp>
      <p:sp>
        <p:nvSpPr>
          <p:cNvPr id="6" name="Footer Placeholder 5"/>
          <p:cNvSpPr>
            <a:spLocks noGrp="1"/>
          </p:cNvSpPr>
          <p:nvPr>
            <p:ph type="ftr" sz="quarter" idx="3"/>
          </p:nvPr>
        </p:nvSpPr>
        <p:spPr>
          <a:xfrm>
            <a:off x="4165600" y="6244044"/>
            <a:ext cx="3860800" cy="365125"/>
          </a:xfrm>
          <a:prstGeom prst="rect">
            <a:avLst/>
          </a:prstGeom>
        </p:spPr>
        <p:txBody>
          <a:bodyPr vert="horz" lIns="91440" tIns="45720" rIns="91440" bIns="45720" rtlCol="0" anchor="ctr"/>
          <a:lstStyle>
            <a:lvl1pPr algn="ctr">
              <a:defRPr sz="1200" b="1">
                <a:solidFill>
                  <a:schemeClr val="bg2">
                    <a:lumMod val="90000"/>
                  </a:schemeClr>
                </a:solidFill>
                <a:latin typeface="Klavika Regular"/>
                <a:cs typeface="Klavika Regular"/>
              </a:defRPr>
            </a:lvl1pPr>
          </a:lstStyle>
          <a:p>
            <a:endParaRPr lang="en-US" dirty="0"/>
          </a:p>
        </p:txBody>
      </p:sp>
    </p:spTree>
    <p:extLst>
      <p:ext uri="{BB962C8B-B14F-4D97-AF65-F5344CB8AC3E}">
        <p14:creationId xmlns:p14="http://schemas.microsoft.com/office/powerpoint/2010/main" val="144765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2096-84F1-49FF-957C-35E79961FF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66643B-B945-46A2-B343-BC2C171708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96436-DB20-49E6-A5F3-382FF3B283AA}"/>
              </a:ext>
            </a:extLst>
          </p:cNvPr>
          <p:cNvSpPr>
            <a:spLocks noGrp="1"/>
          </p:cNvSpPr>
          <p:nvPr>
            <p:ph type="dt" sz="half" idx="10"/>
          </p:nvPr>
        </p:nvSpPr>
        <p:spPr/>
        <p:txBody>
          <a:bodyPr/>
          <a:lstStyle/>
          <a:p>
            <a:fld id="{E4EFB59E-9BEE-435E-A3D3-A91A5DC57AC0}" type="datetime1">
              <a:rPr lang="en-US" smtClean="0"/>
              <a:t>2/24/2021</a:t>
            </a:fld>
            <a:endParaRPr lang="en-US"/>
          </a:p>
        </p:txBody>
      </p:sp>
      <p:sp>
        <p:nvSpPr>
          <p:cNvPr id="5" name="Footer Placeholder 4">
            <a:extLst>
              <a:ext uri="{FF2B5EF4-FFF2-40B4-BE49-F238E27FC236}">
                <a16:creationId xmlns:a16="http://schemas.microsoft.com/office/drawing/2014/main" id="{DB0DF886-6F9C-4530-9D17-889FD99FE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217E1-80FB-472C-AEBA-D12F2F989DCA}"/>
              </a:ext>
            </a:extLst>
          </p:cNvPr>
          <p:cNvSpPr>
            <a:spLocks noGrp="1"/>
          </p:cNvSpPr>
          <p:nvPr>
            <p:ph type="sldNum" sz="quarter" idx="12"/>
          </p:nvPr>
        </p:nvSpPr>
        <p:spPr/>
        <p:txBody>
          <a:bodyPr/>
          <a:lstStyle/>
          <a:p>
            <a:fld id="{89EC4AF7-D703-460F-9FD7-8BC6A50B034F}" type="slidenum">
              <a:rPr lang="en-US" smtClean="0"/>
              <a:t>‹#›</a:t>
            </a:fld>
            <a:endParaRPr lang="en-US"/>
          </a:p>
        </p:txBody>
      </p:sp>
    </p:spTree>
    <p:extLst>
      <p:ext uri="{BB962C8B-B14F-4D97-AF65-F5344CB8AC3E}">
        <p14:creationId xmlns:p14="http://schemas.microsoft.com/office/powerpoint/2010/main" val="356685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1048-5D0C-4F78-89E0-6509DBF377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08937B-21B1-47C9-986D-4E53F75706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9F0BE2-BB0C-4439-BAE9-D6B8D474B373}"/>
              </a:ext>
            </a:extLst>
          </p:cNvPr>
          <p:cNvSpPr>
            <a:spLocks noGrp="1"/>
          </p:cNvSpPr>
          <p:nvPr>
            <p:ph type="dt" sz="half" idx="10"/>
          </p:nvPr>
        </p:nvSpPr>
        <p:spPr/>
        <p:txBody>
          <a:bodyPr/>
          <a:lstStyle/>
          <a:p>
            <a:fld id="{76F3E8F9-3D59-4E25-8E71-05315E7D62A0}" type="datetime1">
              <a:rPr lang="en-US" smtClean="0"/>
              <a:t>2/24/2021</a:t>
            </a:fld>
            <a:endParaRPr lang="en-US"/>
          </a:p>
        </p:txBody>
      </p:sp>
      <p:sp>
        <p:nvSpPr>
          <p:cNvPr id="5" name="Footer Placeholder 4">
            <a:extLst>
              <a:ext uri="{FF2B5EF4-FFF2-40B4-BE49-F238E27FC236}">
                <a16:creationId xmlns:a16="http://schemas.microsoft.com/office/drawing/2014/main" id="{BF680596-2869-4A89-B043-4DACEFB48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64DD6-0EB3-4FBC-8140-109E61DE42C0}"/>
              </a:ext>
            </a:extLst>
          </p:cNvPr>
          <p:cNvSpPr>
            <a:spLocks noGrp="1"/>
          </p:cNvSpPr>
          <p:nvPr>
            <p:ph type="sldNum" sz="quarter" idx="12"/>
          </p:nvPr>
        </p:nvSpPr>
        <p:spPr/>
        <p:txBody>
          <a:bodyPr/>
          <a:lstStyle/>
          <a:p>
            <a:fld id="{89EC4AF7-D703-460F-9FD7-8BC6A50B034F}" type="slidenum">
              <a:rPr lang="en-US" smtClean="0"/>
              <a:t>‹#›</a:t>
            </a:fld>
            <a:endParaRPr lang="en-US"/>
          </a:p>
        </p:txBody>
      </p:sp>
    </p:spTree>
    <p:extLst>
      <p:ext uri="{BB962C8B-B14F-4D97-AF65-F5344CB8AC3E}">
        <p14:creationId xmlns:p14="http://schemas.microsoft.com/office/powerpoint/2010/main" val="1616465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57BE-8823-4A48-834A-3BCDE67CC4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6F2BDA-6EEC-4856-9306-A98DD69F89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136C7-B4D3-4D9B-999F-CC93992B72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FEA0F-DD18-4747-BB65-8EA1AB7311CA}"/>
              </a:ext>
            </a:extLst>
          </p:cNvPr>
          <p:cNvSpPr>
            <a:spLocks noGrp="1"/>
          </p:cNvSpPr>
          <p:nvPr>
            <p:ph type="dt" sz="half" idx="10"/>
          </p:nvPr>
        </p:nvSpPr>
        <p:spPr/>
        <p:txBody>
          <a:bodyPr/>
          <a:lstStyle/>
          <a:p>
            <a:fld id="{70B170F7-BCA7-4535-8F75-B1CE83D7A119}" type="datetime1">
              <a:rPr lang="en-US" smtClean="0"/>
              <a:t>2/24/2021</a:t>
            </a:fld>
            <a:endParaRPr lang="en-US"/>
          </a:p>
        </p:txBody>
      </p:sp>
      <p:sp>
        <p:nvSpPr>
          <p:cNvPr id="6" name="Footer Placeholder 5">
            <a:extLst>
              <a:ext uri="{FF2B5EF4-FFF2-40B4-BE49-F238E27FC236}">
                <a16:creationId xmlns:a16="http://schemas.microsoft.com/office/drawing/2014/main" id="{D006F91E-371C-4935-92C3-0F1D9EB85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1F119A-A913-4D12-B94D-696891984A3E}"/>
              </a:ext>
            </a:extLst>
          </p:cNvPr>
          <p:cNvSpPr>
            <a:spLocks noGrp="1"/>
          </p:cNvSpPr>
          <p:nvPr>
            <p:ph type="sldNum" sz="quarter" idx="12"/>
          </p:nvPr>
        </p:nvSpPr>
        <p:spPr/>
        <p:txBody>
          <a:bodyPr/>
          <a:lstStyle/>
          <a:p>
            <a:fld id="{89EC4AF7-D703-460F-9FD7-8BC6A50B034F}" type="slidenum">
              <a:rPr lang="en-US" smtClean="0"/>
              <a:t>‹#›</a:t>
            </a:fld>
            <a:endParaRPr lang="en-US"/>
          </a:p>
        </p:txBody>
      </p:sp>
    </p:spTree>
    <p:extLst>
      <p:ext uri="{BB962C8B-B14F-4D97-AF65-F5344CB8AC3E}">
        <p14:creationId xmlns:p14="http://schemas.microsoft.com/office/powerpoint/2010/main" val="1235914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1FEB-CD09-4B23-86EC-CBD1085076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D15E81-2E0D-4A9C-AFE1-02B0202B2E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5CA6B0-928E-424D-91E7-376CD4E2B4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284867-0074-42D0-BDA7-B3D9053838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2BD3D3-1780-4203-81D4-099BC26F81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081A23-EA97-45D4-A384-5ED3EE597EBA}"/>
              </a:ext>
            </a:extLst>
          </p:cNvPr>
          <p:cNvSpPr>
            <a:spLocks noGrp="1"/>
          </p:cNvSpPr>
          <p:nvPr>
            <p:ph type="dt" sz="half" idx="10"/>
          </p:nvPr>
        </p:nvSpPr>
        <p:spPr/>
        <p:txBody>
          <a:bodyPr/>
          <a:lstStyle/>
          <a:p>
            <a:fld id="{83D18546-ADDF-4175-AE93-AE01D53F4AB3}" type="datetime1">
              <a:rPr lang="en-US" smtClean="0"/>
              <a:t>2/24/2021</a:t>
            </a:fld>
            <a:endParaRPr lang="en-US"/>
          </a:p>
        </p:txBody>
      </p:sp>
      <p:sp>
        <p:nvSpPr>
          <p:cNvPr id="8" name="Footer Placeholder 7">
            <a:extLst>
              <a:ext uri="{FF2B5EF4-FFF2-40B4-BE49-F238E27FC236}">
                <a16:creationId xmlns:a16="http://schemas.microsoft.com/office/drawing/2014/main" id="{8BAD499D-956A-4D02-AC1D-113696ADFD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DF9AF9-4DCD-4680-89BB-5FEE2FF14C2E}"/>
              </a:ext>
            </a:extLst>
          </p:cNvPr>
          <p:cNvSpPr>
            <a:spLocks noGrp="1"/>
          </p:cNvSpPr>
          <p:nvPr>
            <p:ph type="sldNum" sz="quarter" idx="12"/>
          </p:nvPr>
        </p:nvSpPr>
        <p:spPr/>
        <p:txBody>
          <a:bodyPr/>
          <a:lstStyle/>
          <a:p>
            <a:fld id="{89EC4AF7-D703-460F-9FD7-8BC6A50B034F}" type="slidenum">
              <a:rPr lang="en-US" smtClean="0"/>
              <a:t>‹#›</a:t>
            </a:fld>
            <a:endParaRPr lang="en-US"/>
          </a:p>
        </p:txBody>
      </p:sp>
    </p:spTree>
    <p:extLst>
      <p:ext uri="{BB962C8B-B14F-4D97-AF65-F5344CB8AC3E}">
        <p14:creationId xmlns:p14="http://schemas.microsoft.com/office/powerpoint/2010/main" val="1928764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708FB-2F63-42C1-8558-596DD8D7F4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96BD75-F841-4310-B1C8-EBA953F10FF4}"/>
              </a:ext>
            </a:extLst>
          </p:cNvPr>
          <p:cNvSpPr>
            <a:spLocks noGrp="1"/>
          </p:cNvSpPr>
          <p:nvPr>
            <p:ph type="dt" sz="half" idx="10"/>
          </p:nvPr>
        </p:nvSpPr>
        <p:spPr/>
        <p:txBody>
          <a:bodyPr/>
          <a:lstStyle/>
          <a:p>
            <a:fld id="{7C40DAFD-1E86-4983-B1FB-F48B5ECA7E20}" type="datetime1">
              <a:rPr lang="en-US" smtClean="0"/>
              <a:t>2/24/2021</a:t>
            </a:fld>
            <a:endParaRPr lang="en-US"/>
          </a:p>
        </p:txBody>
      </p:sp>
      <p:sp>
        <p:nvSpPr>
          <p:cNvPr id="4" name="Footer Placeholder 3">
            <a:extLst>
              <a:ext uri="{FF2B5EF4-FFF2-40B4-BE49-F238E27FC236}">
                <a16:creationId xmlns:a16="http://schemas.microsoft.com/office/drawing/2014/main" id="{6BF02BCB-FFA1-4554-8234-CFC10D6DD3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3FBE7F-9C29-4753-9E56-75E3EDD437F9}"/>
              </a:ext>
            </a:extLst>
          </p:cNvPr>
          <p:cNvSpPr>
            <a:spLocks noGrp="1"/>
          </p:cNvSpPr>
          <p:nvPr>
            <p:ph type="sldNum" sz="quarter" idx="12"/>
          </p:nvPr>
        </p:nvSpPr>
        <p:spPr/>
        <p:txBody>
          <a:bodyPr/>
          <a:lstStyle/>
          <a:p>
            <a:fld id="{89EC4AF7-D703-460F-9FD7-8BC6A50B034F}" type="slidenum">
              <a:rPr lang="en-US" smtClean="0"/>
              <a:t>‹#›</a:t>
            </a:fld>
            <a:endParaRPr lang="en-US"/>
          </a:p>
        </p:txBody>
      </p:sp>
    </p:spTree>
    <p:extLst>
      <p:ext uri="{BB962C8B-B14F-4D97-AF65-F5344CB8AC3E}">
        <p14:creationId xmlns:p14="http://schemas.microsoft.com/office/powerpoint/2010/main" val="2830515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C29954-10F6-499B-B96F-631EB899D1AD}"/>
              </a:ext>
            </a:extLst>
          </p:cNvPr>
          <p:cNvSpPr>
            <a:spLocks noGrp="1"/>
          </p:cNvSpPr>
          <p:nvPr>
            <p:ph type="dt" sz="half" idx="10"/>
          </p:nvPr>
        </p:nvSpPr>
        <p:spPr/>
        <p:txBody>
          <a:bodyPr/>
          <a:lstStyle/>
          <a:p>
            <a:fld id="{38C34D5D-0789-4052-A811-FD9CC792A708}" type="datetime1">
              <a:rPr lang="en-US" smtClean="0"/>
              <a:t>2/24/2021</a:t>
            </a:fld>
            <a:endParaRPr lang="en-US"/>
          </a:p>
        </p:txBody>
      </p:sp>
      <p:sp>
        <p:nvSpPr>
          <p:cNvPr id="3" name="Footer Placeholder 2">
            <a:extLst>
              <a:ext uri="{FF2B5EF4-FFF2-40B4-BE49-F238E27FC236}">
                <a16:creationId xmlns:a16="http://schemas.microsoft.com/office/drawing/2014/main" id="{549289D4-E42F-4C63-905A-4D39CCACAB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0DB2D5-CF1B-4F82-8DC8-BA2CFDD32B99}"/>
              </a:ext>
            </a:extLst>
          </p:cNvPr>
          <p:cNvSpPr>
            <a:spLocks noGrp="1"/>
          </p:cNvSpPr>
          <p:nvPr>
            <p:ph type="sldNum" sz="quarter" idx="12"/>
          </p:nvPr>
        </p:nvSpPr>
        <p:spPr/>
        <p:txBody>
          <a:bodyPr/>
          <a:lstStyle/>
          <a:p>
            <a:fld id="{89EC4AF7-D703-460F-9FD7-8BC6A50B034F}" type="slidenum">
              <a:rPr lang="en-US" smtClean="0"/>
              <a:t>‹#›</a:t>
            </a:fld>
            <a:endParaRPr lang="en-US"/>
          </a:p>
        </p:txBody>
      </p:sp>
    </p:spTree>
    <p:extLst>
      <p:ext uri="{BB962C8B-B14F-4D97-AF65-F5344CB8AC3E}">
        <p14:creationId xmlns:p14="http://schemas.microsoft.com/office/powerpoint/2010/main" val="74622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4D18-BACD-4168-A64A-4F921AC77A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7B947B-0713-47A6-BDB6-C5C45AC97B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AE7D3-9E8A-465C-A304-711AAC2CD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3B1A2F-1E21-4F74-B66C-1E5719E2D0E3}"/>
              </a:ext>
            </a:extLst>
          </p:cNvPr>
          <p:cNvSpPr>
            <a:spLocks noGrp="1"/>
          </p:cNvSpPr>
          <p:nvPr>
            <p:ph type="dt" sz="half" idx="10"/>
          </p:nvPr>
        </p:nvSpPr>
        <p:spPr/>
        <p:txBody>
          <a:bodyPr/>
          <a:lstStyle/>
          <a:p>
            <a:fld id="{97EC2643-CEB8-48B1-9334-C668162FA85B}" type="datetime1">
              <a:rPr lang="en-US" smtClean="0"/>
              <a:t>2/24/2021</a:t>
            </a:fld>
            <a:endParaRPr lang="en-US"/>
          </a:p>
        </p:txBody>
      </p:sp>
      <p:sp>
        <p:nvSpPr>
          <p:cNvPr id="6" name="Footer Placeholder 5">
            <a:extLst>
              <a:ext uri="{FF2B5EF4-FFF2-40B4-BE49-F238E27FC236}">
                <a16:creationId xmlns:a16="http://schemas.microsoft.com/office/drawing/2014/main" id="{AD368EA1-0ADB-4F5D-BF4D-8310A34107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9C7627-23CE-43C7-B94C-931BE62DFFDB}"/>
              </a:ext>
            </a:extLst>
          </p:cNvPr>
          <p:cNvSpPr>
            <a:spLocks noGrp="1"/>
          </p:cNvSpPr>
          <p:nvPr>
            <p:ph type="sldNum" sz="quarter" idx="12"/>
          </p:nvPr>
        </p:nvSpPr>
        <p:spPr/>
        <p:txBody>
          <a:bodyPr/>
          <a:lstStyle/>
          <a:p>
            <a:fld id="{89EC4AF7-D703-460F-9FD7-8BC6A50B034F}" type="slidenum">
              <a:rPr lang="en-US" smtClean="0"/>
              <a:t>‹#›</a:t>
            </a:fld>
            <a:endParaRPr lang="en-US"/>
          </a:p>
        </p:txBody>
      </p:sp>
    </p:spTree>
    <p:extLst>
      <p:ext uri="{BB962C8B-B14F-4D97-AF65-F5344CB8AC3E}">
        <p14:creationId xmlns:p14="http://schemas.microsoft.com/office/powerpoint/2010/main" val="1764247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E4A60-37DA-413A-9795-5D88081287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A6A06E-49C8-45F0-8877-9BE32D4FA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F58DCF-2B91-495D-8371-F858865CE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63516E-4728-40AA-B839-B96EC3ECBD4F}"/>
              </a:ext>
            </a:extLst>
          </p:cNvPr>
          <p:cNvSpPr>
            <a:spLocks noGrp="1"/>
          </p:cNvSpPr>
          <p:nvPr>
            <p:ph type="dt" sz="half" idx="10"/>
          </p:nvPr>
        </p:nvSpPr>
        <p:spPr/>
        <p:txBody>
          <a:bodyPr/>
          <a:lstStyle/>
          <a:p>
            <a:fld id="{4B5E60D3-4632-4E38-8ABA-8482AD1CD699}" type="datetime1">
              <a:rPr lang="en-US" smtClean="0"/>
              <a:t>2/24/2021</a:t>
            </a:fld>
            <a:endParaRPr lang="en-US"/>
          </a:p>
        </p:txBody>
      </p:sp>
      <p:sp>
        <p:nvSpPr>
          <p:cNvPr id="6" name="Footer Placeholder 5">
            <a:extLst>
              <a:ext uri="{FF2B5EF4-FFF2-40B4-BE49-F238E27FC236}">
                <a16:creationId xmlns:a16="http://schemas.microsoft.com/office/drawing/2014/main" id="{2BF983C1-A03B-44A5-A85D-4071BDC54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FF6EE1-A4AD-4D5B-BEBD-68B707054DC8}"/>
              </a:ext>
            </a:extLst>
          </p:cNvPr>
          <p:cNvSpPr>
            <a:spLocks noGrp="1"/>
          </p:cNvSpPr>
          <p:nvPr>
            <p:ph type="sldNum" sz="quarter" idx="12"/>
          </p:nvPr>
        </p:nvSpPr>
        <p:spPr/>
        <p:txBody>
          <a:bodyPr/>
          <a:lstStyle/>
          <a:p>
            <a:fld id="{89EC4AF7-D703-460F-9FD7-8BC6A50B034F}" type="slidenum">
              <a:rPr lang="en-US" smtClean="0"/>
              <a:t>‹#›</a:t>
            </a:fld>
            <a:endParaRPr lang="en-US"/>
          </a:p>
        </p:txBody>
      </p:sp>
    </p:spTree>
    <p:extLst>
      <p:ext uri="{BB962C8B-B14F-4D97-AF65-F5344CB8AC3E}">
        <p14:creationId xmlns:p14="http://schemas.microsoft.com/office/powerpoint/2010/main" val="32952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A69A45-3A59-4588-9CDA-4D8B9A4EDC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0D6529-4F5D-4ABC-AE5E-D76D8049E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2E859-1A50-4CD7-BC7A-F8EA3F4587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9BF1F-E04D-48C5-B3F8-EC0F9AEF5507}" type="datetime1">
              <a:rPr lang="en-US" smtClean="0"/>
              <a:t>2/24/2021</a:t>
            </a:fld>
            <a:endParaRPr lang="en-US"/>
          </a:p>
        </p:txBody>
      </p:sp>
      <p:sp>
        <p:nvSpPr>
          <p:cNvPr id="5" name="Footer Placeholder 4">
            <a:extLst>
              <a:ext uri="{FF2B5EF4-FFF2-40B4-BE49-F238E27FC236}">
                <a16:creationId xmlns:a16="http://schemas.microsoft.com/office/drawing/2014/main" id="{9473EB01-6620-4972-9543-62662E806C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A96524-0ADE-41D3-B1B0-B58963AEB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C4AF7-D703-460F-9FD7-8BC6A50B034F}" type="slidenum">
              <a:rPr lang="en-US" smtClean="0"/>
              <a:t>‹#›</a:t>
            </a:fld>
            <a:endParaRPr lang="en-US"/>
          </a:p>
        </p:txBody>
      </p:sp>
    </p:spTree>
    <p:extLst>
      <p:ext uri="{BB962C8B-B14F-4D97-AF65-F5344CB8AC3E}">
        <p14:creationId xmlns:p14="http://schemas.microsoft.com/office/powerpoint/2010/main" val="3266835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ccednet-rcdec.ca/en/node/13185" TargetMode="External"/><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mitre.org/publications/technical-papers/deliver-uncompromised-securing-critical-software-supply-chai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6.jpg"/><Relationship Id="rId7"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24.tiff"/></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pn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4.tiff"/></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mitre.org/sites/default/files/publications/pr-18-2417-deliver-uncompromised-MITRE-study-26AUG2019.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52288C-1E00-4496-A9EB-19A38ABE5D72}"/>
              </a:ext>
            </a:extLst>
          </p:cNvPr>
          <p:cNvSpPr/>
          <p:nvPr/>
        </p:nvSpPr>
        <p:spPr>
          <a:xfrm>
            <a:off x="269630" y="220785"/>
            <a:ext cx="11652739" cy="6416430"/>
          </a:xfrm>
          <a:prstGeom prst="rect">
            <a:avLst/>
          </a:prstGeom>
          <a:solidFill>
            <a:srgbClr val="1F2D57"/>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5EADE6-DCAA-411F-A25B-0985A3335E96}"/>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CDB6064-F23B-4443-B158-DC4E58C82428}"/>
              </a:ext>
            </a:extLst>
          </p:cNvPr>
          <p:cNvSpPr txBox="1"/>
          <p:nvPr/>
        </p:nvSpPr>
        <p:spPr>
          <a:xfrm>
            <a:off x="774290" y="1688690"/>
            <a:ext cx="10825316" cy="707886"/>
          </a:xfrm>
          <a:prstGeom prst="rect">
            <a:avLst/>
          </a:prstGeom>
          <a:noFill/>
        </p:spPr>
        <p:txBody>
          <a:bodyPr wrap="square" rtlCol="0">
            <a:spAutoFit/>
          </a:bodyPr>
          <a:lstStyle/>
          <a:p>
            <a:pPr algn="ctr"/>
            <a:r>
              <a:rPr lang="en-US" sz="4000" dirty="0">
                <a:solidFill>
                  <a:schemeClr val="bg1"/>
                </a:solidFill>
                <a:latin typeface="Klavika Bd" panose="02000803050000020004" pitchFamily="50" charset="0"/>
              </a:rPr>
              <a:t>Securing the Defense Supply Chain</a:t>
            </a:r>
          </a:p>
        </p:txBody>
      </p:sp>
      <p:pic>
        <p:nvPicPr>
          <p:cNvPr id="10" name="Picture 9">
            <a:extLst>
              <a:ext uri="{FF2B5EF4-FFF2-40B4-BE49-F238E27FC236}">
                <a16:creationId xmlns:a16="http://schemas.microsoft.com/office/drawing/2014/main" id="{D0843F04-5951-4D66-99FE-26D260E10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18" y="3562468"/>
            <a:ext cx="4212648" cy="636285"/>
          </a:xfrm>
          <a:prstGeom prst="rect">
            <a:avLst/>
          </a:prstGeom>
        </p:spPr>
      </p:pic>
      <p:pic>
        <p:nvPicPr>
          <p:cNvPr id="14" name="Picture 13">
            <a:extLst>
              <a:ext uri="{FF2B5EF4-FFF2-40B4-BE49-F238E27FC236}">
                <a16:creationId xmlns:a16="http://schemas.microsoft.com/office/drawing/2014/main" id="{CE43B3D0-E843-4AD1-A589-213799295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0880" y="3323218"/>
            <a:ext cx="1035512" cy="1035512"/>
          </a:xfrm>
          <a:prstGeom prst="rect">
            <a:avLst/>
          </a:prstGeom>
        </p:spPr>
      </p:pic>
      <p:pic>
        <p:nvPicPr>
          <p:cNvPr id="20" name="Picture 19">
            <a:extLst>
              <a:ext uri="{FF2B5EF4-FFF2-40B4-BE49-F238E27FC236}">
                <a16:creationId xmlns:a16="http://schemas.microsoft.com/office/drawing/2014/main" id="{26359344-6322-489B-9350-A545E2B22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418" y="2180504"/>
            <a:ext cx="4645604" cy="3589786"/>
          </a:xfrm>
          <a:prstGeom prst="rect">
            <a:avLst/>
          </a:prstGeom>
        </p:spPr>
      </p:pic>
      <p:sp>
        <p:nvSpPr>
          <p:cNvPr id="21" name="TextBox 20">
            <a:extLst>
              <a:ext uri="{FF2B5EF4-FFF2-40B4-BE49-F238E27FC236}">
                <a16:creationId xmlns:a16="http://schemas.microsoft.com/office/drawing/2014/main" id="{F26EFC7E-3B38-4374-B6A3-478F1CFD7378}"/>
              </a:ext>
            </a:extLst>
          </p:cNvPr>
          <p:cNvSpPr txBox="1"/>
          <p:nvPr/>
        </p:nvSpPr>
        <p:spPr>
          <a:xfrm>
            <a:off x="683342" y="5554218"/>
            <a:ext cx="10825316" cy="707886"/>
          </a:xfrm>
          <a:prstGeom prst="rect">
            <a:avLst/>
          </a:prstGeom>
          <a:noFill/>
        </p:spPr>
        <p:txBody>
          <a:bodyPr wrap="square" rtlCol="0">
            <a:spAutoFit/>
          </a:bodyPr>
          <a:lstStyle/>
          <a:p>
            <a:pPr algn="ctr"/>
            <a:r>
              <a:rPr lang="en-US" sz="4000" dirty="0">
                <a:solidFill>
                  <a:schemeClr val="bg1"/>
                </a:solidFill>
                <a:latin typeface="Klavika Bd" panose="02000803050000020004" pitchFamily="50" charset="0"/>
              </a:rPr>
              <a:t>February 23, 2021</a:t>
            </a:r>
          </a:p>
        </p:txBody>
      </p:sp>
      <p:pic>
        <p:nvPicPr>
          <p:cNvPr id="1026" name="Picture 2" descr="Coalfire Federal Among First C3PAOs Authorized to Perform CMMC Audits">
            <a:extLst>
              <a:ext uri="{FF2B5EF4-FFF2-40B4-BE49-F238E27FC236}">
                <a16:creationId xmlns:a16="http://schemas.microsoft.com/office/drawing/2014/main" id="{A4103003-E860-438D-B824-05EC2D89C92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6022" y="3562468"/>
            <a:ext cx="3111270" cy="65790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D1E12AA3-7543-416F-A516-74E4B6E3F84E}"/>
              </a:ext>
            </a:extLst>
          </p:cNvPr>
          <p:cNvCxnSpPr/>
          <p:nvPr/>
        </p:nvCxnSpPr>
        <p:spPr>
          <a:xfrm>
            <a:off x="3424538" y="5071462"/>
            <a:ext cx="55248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38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89ACD6-B61B-4A16-8C0F-268C6DF59FEB}"/>
              </a:ext>
            </a:extLst>
          </p:cNvPr>
          <p:cNvSpPr/>
          <p:nvPr/>
        </p:nvSpPr>
        <p:spPr>
          <a:xfrm>
            <a:off x="269630" y="145847"/>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DAA8AF-B8EA-4D6C-9EC8-8FDD13E4A9D9}"/>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DFD0A-ABE6-4AD7-81A9-0983F5347256}"/>
              </a:ext>
            </a:extLst>
          </p:cNvPr>
          <p:cNvSpPr>
            <a:spLocks noGrp="1"/>
          </p:cNvSpPr>
          <p:nvPr>
            <p:ph type="title"/>
          </p:nvPr>
        </p:nvSpPr>
        <p:spPr>
          <a:xfrm>
            <a:off x="838200" y="558800"/>
            <a:ext cx="10515600" cy="1001713"/>
          </a:xfrm>
        </p:spPr>
        <p:txBody>
          <a:bodyPr/>
          <a:lstStyle/>
          <a:p>
            <a:r>
              <a:rPr lang="en-US" dirty="0">
                <a:latin typeface="Klavika Bd" panose="02000803050000020004" pitchFamily="50" charset="0"/>
              </a:rPr>
              <a:t>Multiple Attack Vectors</a:t>
            </a:r>
          </a:p>
        </p:txBody>
      </p:sp>
      <p:sp>
        <p:nvSpPr>
          <p:cNvPr id="5" name="Content Placeholder 2">
            <a:extLst>
              <a:ext uri="{FF2B5EF4-FFF2-40B4-BE49-F238E27FC236}">
                <a16:creationId xmlns:a16="http://schemas.microsoft.com/office/drawing/2014/main" id="{96E571F9-D434-4776-B25D-4373DFCABF38}"/>
              </a:ext>
            </a:extLst>
          </p:cNvPr>
          <p:cNvSpPr>
            <a:spLocks noGrp="1"/>
          </p:cNvSpPr>
          <p:nvPr>
            <p:ph idx="1"/>
          </p:nvPr>
        </p:nvSpPr>
        <p:spPr>
          <a:xfrm>
            <a:off x="5476988" y="1423176"/>
            <a:ext cx="6152126" cy="5081386"/>
          </a:xfrm>
        </p:spPr>
        <p:style>
          <a:lnRef idx="1">
            <a:schemeClr val="accent3"/>
          </a:lnRef>
          <a:fillRef idx="2">
            <a:schemeClr val="accent3"/>
          </a:fillRef>
          <a:effectRef idx="1">
            <a:schemeClr val="accent3"/>
          </a:effectRef>
          <a:fontRef idx="minor">
            <a:schemeClr val="dk1"/>
          </a:fontRef>
        </p:style>
        <p:txBody>
          <a:bodyPr tIns="91440">
            <a:normAutofit fontScale="85000" lnSpcReduction="20000"/>
          </a:bodyPr>
          <a:lstStyle/>
          <a:p>
            <a:pPr marL="0" indent="0">
              <a:lnSpc>
                <a:spcPct val="110000"/>
              </a:lnSpc>
              <a:buNone/>
            </a:pPr>
            <a:r>
              <a:rPr lang="en-US" dirty="0"/>
              <a:t>“</a:t>
            </a:r>
            <a:r>
              <a:rPr lang="en-US" dirty="0">
                <a:solidFill>
                  <a:srgbClr val="FF0000"/>
                </a:solidFill>
              </a:rPr>
              <a:t>Our supply chains are exposed to multiple threat vectors</a:t>
            </a:r>
            <a:r>
              <a:rPr lang="en-US" dirty="0"/>
              <a:t>. Supply chains are one of the four primary </a:t>
            </a:r>
            <a:r>
              <a:rPr lang="en-US" dirty="0">
                <a:latin typeface="Tahoma" panose="020B0604030504040204" pitchFamily="34" charset="0"/>
                <a:ea typeface="Tahoma" panose="020B0604030504040204" pitchFamily="34" charset="0"/>
                <a:cs typeface="Tahoma" panose="020B0604030504040204" pitchFamily="34" charset="0"/>
              </a:rPr>
              <a:t>elements</a:t>
            </a:r>
            <a:r>
              <a:rPr lang="en-US" dirty="0"/>
              <a:t> of an adversarial attack via blended operations. Attacks may be mounted against the entire supply chain life cycle from conception to retirement. The supply chain is vulnerable to adversary insertion of counterfeit parts that pass ordinary inspection but fail operationally. Largely through cyber-physical threats, </a:t>
            </a:r>
            <a:r>
              <a:rPr lang="en-US" dirty="0">
                <a:solidFill>
                  <a:srgbClr val="FF0000"/>
                </a:solidFill>
              </a:rPr>
              <a:t>adversaries may introduce malware or exploit latent vulnerabilities in firmware or software</a:t>
            </a:r>
            <a:r>
              <a:rPr lang="en-US" dirty="0"/>
              <a:t> to produce adverse, unintended, and unexpected physical effects on connected or controlled systems. Supply chains as a service present another critical exploitation vector.” </a:t>
            </a:r>
          </a:p>
        </p:txBody>
      </p:sp>
      <p:pic>
        <p:nvPicPr>
          <p:cNvPr id="6" name="Picture 2" descr="Image result for image cyber threat">
            <a:extLst>
              <a:ext uri="{FF2B5EF4-FFF2-40B4-BE49-F238E27FC236}">
                <a16:creationId xmlns:a16="http://schemas.microsoft.com/office/drawing/2014/main" id="{C224E0EB-E133-450E-A788-51FC4FAF2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44" y="1720057"/>
            <a:ext cx="19224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2BAE605-51D1-4123-9341-5183A6B17B79}"/>
              </a:ext>
            </a:extLst>
          </p:cNvPr>
          <p:cNvSpPr txBox="1">
            <a:spLocks noChangeArrowheads="1"/>
          </p:cNvSpPr>
          <p:nvPr/>
        </p:nvSpPr>
        <p:spPr bwMode="auto">
          <a:xfrm>
            <a:off x="1116468" y="1410495"/>
            <a:ext cx="110966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US" altLang="en-US" sz="1350" b="1" dirty="0"/>
              <a:t>CYBER-IT</a:t>
            </a:r>
          </a:p>
        </p:txBody>
      </p:sp>
      <p:sp>
        <p:nvSpPr>
          <p:cNvPr id="8" name="TextBox 7">
            <a:extLst>
              <a:ext uri="{FF2B5EF4-FFF2-40B4-BE49-F238E27FC236}">
                <a16:creationId xmlns:a16="http://schemas.microsoft.com/office/drawing/2014/main" id="{D5D9AFDD-A8F0-4F20-BC30-2BAD6695FC25}"/>
              </a:ext>
            </a:extLst>
          </p:cNvPr>
          <p:cNvSpPr txBox="1">
            <a:spLocks noChangeArrowheads="1"/>
          </p:cNvSpPr>
          <p:nvPr/>
        </p:nvSpPr>
        <p:spPr bwMode="auto">
          <a:xfrm>
            <a:off x="254911" y="3992243"/>
            <a:ext cx="219551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US" altLang="en-US" sz="1350" b="1" dirty="0"/>
              <a:t>CYBER/PHYSICAL- OT</a:t>
            </a:r>
          </a:p>
        </p:txBody>
      </p:sp>
      <p:pic>
        <p:nvPicPr>
          <p:cNvPr id="9" name="Picture 2">
            <a:extLst>
              <a:ext uri="{FF2B5EF4-FFF2-40B4-BE49-F238E27FC236}">
                <a16:creationId xmlns:a16="http://schemas.microsoft.com/office/drawing/2014/main" id="{6AED56DD-910E-49D9-A37F-2B0189625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74" y="4365305"/>
            <a:ext cx="110490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http://www.wired.com/wp-content/uploads/2014/11/Ahmadinejad-at-Natanz-660x443.jpg">
            <a:extLst>
              <a:ext uri="{FF2B5EF4-FFF2-40B4-BE49-F238E27FC236}">
                <a16:creationId xmlns:a16="http://schemas.microsoft.com/office/drawing/2014/main" id="{EAAB0E0D-BA62-4A8A-9A3C-12BCF69CD3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574" y="5218840"/>
            <a:ext cx="15684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a:extLst>
              <a:ext uri="{FF2B5EF4-FFF2-40B4-BE49-F238E27FC236}">
                <a16:creationId xmlns:a16="http://schemas.microsoft.com/office/drawing/2014/main" id="{68CBFD06-50B8-4C7C-9DE4-8AF417E296FC}"/>
              </a:ext>
            </a:extLst>
          </p:cNvPr>
          <p:cNvSpPr txBox="1">
            <a:spLocks noChangeArrowheads="1"/>
          </p:cNvSpPr>
          <p:nvPr/>
        </p:nvSpPr>
        <p:spPr bwMode="auto">
          <a:xfrm>
            <a:off x="3148297" y="1420020"/>
            <a:ext cx="17145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US" altLang="en-US" sz="1350" b="1" dirty="0"/>
              <a:t>SUPPLY CHAIN</a:t>
            </a:r>
          </a:p>
        </p:txBody>
      </p:sp>
      <p:pic>
        <p:nvPicPr>
          <p:cNvPr id="12" name="Picture 2">
            <a:extLst>
              <a:ext uri="{FF2B5EF4-FFF2-40B4-BE49-F238E27FC236}">
                <a16:creationId xmlns:a16="http://schemas.microsoft.com/office/drawing/2014/main" id="{96D5A736-8326-4431-B748-9E1B887526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0421" y="1814842"/>
            <a:ext cx="1429215" cy="14292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F23C3E4-88D7-4944-A7E2-A89D214B2FCC}"/>
              </a:ext>
            </a:extLst>
          </p:cNvPr>
          <p:cNvSpPr txBox="1">
            <a:spLocks noChangeArrowheads="1"/>
          </p:cNvSpPr>
          <p:nvPr/>
        </p:nvSpPr>
        <p:spPr bwMode="auto">
          <a:xfrm>
            <a:off x="2807157" y="3338842"/>
            <a:ext cx="2195513"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US" altLang="en-US" sz="1350" dirty="0"/>
              <a:t>HARDWARE</a:t>
            </a:r>
            <a:br>
              <a:rPr lang="en-US" altLang="en-US" sz="1350" dirty="0"/>
            </a:br>
            <a:r>
              <a:rPr lang="en-US" altLang="en-US" sz="1350" dirty="0"/>
              <a:t>SOFTWARE</a:t>
            </a:r>
          </a:p>
          <a:p>
            <a:pPr algn="ctr" eaLnBrk="1" fontAlgn="auto" hangingPunct="1">
              <a:spcBef>
                <a:spcPts val="0"/>
              </a:spcBef>
              <a:spcAft>
                <a:spcPts val="0"/>
              </a:spcAft>
              <a:defRPr/>
            </a:pPr>
            <a:r>
              <a:rPr lang="en-US" altLang="en-US" sz="1350" dirty="0"/>
              <a:t>INFRASTRUCTURE</a:t>
            </a:r>
          </a:p>
          <a:p>
            <a:pPr algn="ctr" eaLnBrk="1" fontAlgn="auto" hangingPunct="1">
              <a:spcBef>
                <a:spcPts val="0"/>
              </a:spcBef>
              <a:spcAft>
                <a:spcPts val="0"/>
              </a:spcAft>
              <a:defRPr/>
            </a:pPr>
            <a:r>
              <a:rPr lang="en-US" altLang="en-US" sz="1350" dirty="0"/>
              <a:t>LOGISTICS</a:t>
            </a:r>
            <a:br>
              <a:rPr lang="en-US" altLang="en-US" sz="1350" dirty="0"/>
            </a:br>
            <a:r>
              <a:rPr lang="en-US" altLang="en-US" sz="1350" dirty="0"/>
              <a:t>SERVICE PROVIDERS</a:t>
            </a:r>
          </a:p>
        </p:txBody>
      </p:sp>
      <p:pic>
        <p:nvPicPr>
          <p:cNvPr id="14" name="Picture 13" descr="A picture containing toy, table, photo, small&#10;&#10;Description automatically generated">
            <a:extLst>
              <a:ext uri="{FF2B5EF4-FFF2-40B4-BE49-F238E27FC236}">
                <a16:creationId xmlns:a16="http://schemas.microsoft.com/office/drawing/2014/main" id="{ABFB0DA8-9DFD-44FB-BC41-A9AAA88FA1C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044683" y="5178921"/>
            <a:ext cx="1745883" cy="1174766"/>
          </a:xfrm>
          <a:prstGeom prst="rect">
            <a:avLst/>
          </a:prstGeom>
        </p:spPr>
      </p:pic>
      <p:sp>
        <p:nvSpPr>
          <p:cNvPr id="15" name="TextBox 14">
            <a:extLst>
              <a:ext uri="{FF2B5EF4-FFF2-40B4-BE49-F238E27FC236}">
                <a16:creationId xmlns:a16="http://schemas.microsoft.com/office/drawing/2014/main" id="{2200E219-34E4-40F4-9BBB-4816398B3373}"/>
              </a:ext>
            </a:extLst>
          </p:cNvPr>
          <p:cNvSpPr txBox="1"/>
          <p:nvPr/>
        </p:nvSpPr>
        <p:spPr>
          <a:xfrm>
            <a:off x="748574" y="3291952"/>
            <a:ext cx="1701850" cy="307777"/>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eaLnBrk="1" fontAlgn="auto" hangingPunct="1">
              <a:spcBef>
                <a:spcPts val="0"/>
              </a:spcBef>
              <a:spcAft>
                <a:spcPts val="0"/>
              </a:spcAft>
              <a:defRPr/>
            </a:pPr>
            <a:r>
              <a:rPr lang="en-US" sz="1400" b="1" i="1" dirty="0"/>
              <a:t>CMMC - NOW</a:t>
            </a:r>
          </a:p>
        </p:txBody>
      </p:sp>
      <p:cxnSp>
        <p:nvCxnSpPr>
          <p:cNvPr id="18" name="Straight Connector 17">
            <a:extLst>
              <a:ext uri="{FF2B5EF4-FFF2-40B4-BE49-F238E27FC236}">
                <a16:creationId xmlns:a16="http://schemas.microsoft.com/office/drawing/2014/main" id="{940D0C9F-D0DB-48AF-90E5-4126CDB996F7}"/>
              </a:ext>
            </a:extLst>
          </p:cNvPr>
          <p:cNvCxnSpPr>
            <a:cxnSpLocks/>
          </p:cNvCxnSpPr>
          <p:nvPr/>
        </p:nvCxnSpPr>
        <p:spPr>
          <a:xfrm flipV="1">
            <a:off x="551953" y="1369625"/>
            <a:ext cx="11055028" cy="197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915B5BD-7EB4-4E06-A26C-D3292C4B7333}"/>
              </a:ext>
            </a:extLst>
          </p:cNvPr>
          <p:cNvPicPr>
            <a:picLocks noChangeAspect="1"/>
          </p:cNvPicPr>
          <p:nvPr/>
        </p:nvPicPr>
        <p:blipFill>
          <a:blip r:embed="rId9"/>
          <a:stretch>
            <a:fillRect/>
          </a:stretch>
        </p:blipFill>
        <p:spPr>
          <a:xfrm>
            <a:off x="254911" y="6562277"/>
            <a:ext cx="2114550" cy="238125"/>
          </a:xfrm>
          <a:prstGeom prst="rect">
            <a:avLst/>
          </a:prstGeom>
        </p:spPr>
      </p:pic>
    </p:spTree>
    <p:extLst>
      <p:ext uri="{BB962C8B-B14F-4D97-AF65-F5344CB8AC3E}">
        <p14:creationId xmlns:p14="http://schemas.microsoft.com/office/powerpoint/2010/main" val="4153816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4282AEC-F136-4B1B-85EE-67EF17BC3A2D}"/>
              </a:ext>
            </a:extLst>
          </p:cNvPr>
          <p:cNvSpPr/>
          <p:nvPr/>
        </p:nvSpPr>
        <p:spPr>
          <a:xfrm>
            <a:off x="269630" y="145847"/>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13B890-AB77-4511-964F-DEE1334E7998}"/>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5828B5-9E29-4B75-9F23-3CC835AFA1DA}"/>
              </a:ext>
            </a:extLst>
          </p:cNvPr>
          <p:cNvSpPr>
            <a:spLocks noGrp="1"/>
          </p:cNvSpPr>
          <p:nvPr>
            <p:ph type="title"/>
          </p:nvPr>
        </p:nvSpPr>
        <p:spPr>
          <a:xfrm>
            <a:off x="762000" y="608899"/>
            <a:ext cx="10515600" cy="1001096"/>
          </a:xfrm>
        </p:spPr>
        <p:txBody>
          <a:bodyPr/>
          <a:lstStyle/>
          <a:p>
            <a:r>
              <a:rPr lang="en-US" dirty="0">
                <a:latin typeface="Klavika Bd" panose="02000803050000020004" pitchFamily="50" charset="0"/>
              </a:rPr>
              <a:t>Cyber and Supply Chain Threats </a:t>
            </a:r>
          </a:p>
        </p:txBody>
      </p:sp>
      <p:sp>
        <p:nvSpPr>
          <p:cNvPr id="5" name="Content Placeholder 4">
            <a:extLst>
              <a:ext uri="{FF2B5EF4-FFF2-40B4-BE49-F238E27FC236}">
                <a16:creationId xmlns:a16="http://schemas.microsoft.com/office/drawing/2014/main" id="{FCC20D0A-7210-41BA-90FA-F1492A5E9244}"/>
              </a:ext>
            </a:extLst>
          </p:cNvPr>
          <p:cNvSpPr>
            <a:spLocks noGrp="1"/>
          </p:cNvSpPr>
          <p:nvPr>
            <p:ph sz="half" idx="1"/>
          </p:nvPr>
        </p:nvSpPr>
        <p:spPr>
          <a:xfrm>
            <a:off x="652549" y="1538344"/>
            <a:ext cx="5367251" cy="4862456"/>
          </a:xfrm>
        </p:spPr>
        <p:txBody>
          <a:bodyPr>
            <a:normAutofit fontScale="92500" lnSpcReduction="10000"/>
          </a:bodyPr>
          <a:lstStyle/>
          <a:p>
            <a:pPr>
              <a:spcBef>
                <a:spcPts val="400"/>
              </a:spcBef>
            </a:pPr>
            <a:r>
              <a:rPr lang="en-US" altLang="en-US" sz="2400" dirty="0">
                <a:latin typeface="Tahoma" panose="020B0604030504040204" pitchFamily="34" charset="0"/>
                <a:ea typeface="Tahoma" panose="020B0604030504040204" pitchFamily="34" charset="0"/>
                <a:cs typeface="Tahoma" panose="020B0604030504040204" pitchFamily="34" charset="0"/>
              </a:rPr>
              <a:t>Who? (Threat: Actors)</a:t>
            </a:r>
          </a:p>
          <a:p>
            <a:pPr lvl="1">
              <a:spcBef>
                <a:spcPts val="400"/>
              </a:spcBef>
            </a:pPr>
            <a:r>
              <a:rPr lang="en-US" altLang="en-US" sz="2000" dirty="0">
                <a:latin typeface="Tahoma" panose="020B0604030504040204" pitchFamily="34" charset="0"/>
                <a:ea typeface="Tahoma" panose="020B0604030504040204" pitchFamily="34" charset="0"/>
                <a:cs typeface="Tahoma" panose="020B0604030504040204" pitchFamily="34" charset="0"/>
              </a:rPr>
              <a:t>Nation states and state-sponsored</a:t>
            </a:r>
          </a:p>
          <a:p>
            <a:pPr lvl="1">
              <a:spcBef>
                <a:spcPts val="400"/>
              </a:spcBef>
            </a:pPr>
            <a:r>
              <a:rPr lang="en-US" altLang="en-US" sz="2000" dirty="0">
                <a:latin typeface="Tahoma" panose="020B0604030504040204" pitchFamily="34" charset="0"/>
                <a:ea typeface="Tahoma" panose="020B0604030504040204" pitchFamily="34" charset="0"/>
                <a:cs typeface="Tahoma" panose="020B0604030504040204" pitchFamily="34" charset="0"/>
              </a:rPr>
              <a:t>Commercial Rivals</a:t>
            </a:r>
          </a:p>
          <a:p>
            <a:pPr lvl="1">
              <a:spcBef>
                <a:spcPts val="400"/>
              </a:spcBef>
            </a:pPr>
            <a:r>
              <a:rPr lang="en-US" altLang="en-US" sz="2000" dirty="0">
                <a:latin typeface="Tahoma" panose="020B0604030504040204" pitchFamily="34" charset="0"/>
                <a:ea typeface="Tahoma" panose="020B0604030504040204" pitchFamily="34" charset="0"/>
                <a:cs typeface="Tahoma" panose="020B0604030504040204" pitchFamily="34" charset="0"/>
              </a:rPr>
              <a:t>Hackers &amp; Criminal organizations</a:t>
            </a:r>
          </a:p>
          <a:p>
            <a:pPr lvl="1">
              <a:spcBef>
                <a:spcPts val="400"/>
              </a:spcBef>
            </a:pPr>
            <a:r>
              <a:rPr lang="en-US" altLang="en-US" sz="2000" dirty="0">
                <a:latin typeface="Tahoma" panose="020B0604030504040204" pitchFamily="34" charset="0"/>
                <a:ea typeface="Tahoma" panose="020B0604030504040204" pitchFamily="34" charset="0"/>
                <a:cs typeface="Tahoma" panose="020B0604030504040204" pitchFamily="34" charset="0"/>
              </a:rPr>
              <a:t>Disloyal and Disgruntled Employees</a:t>
            </a:r>
          </a:p>
          <a:p>
            <a:pPr lvl="1">
              <a:spcBef>
                <a:spcPts val="400"/>
              </a:spcBef>
            </a:pPr>
            <a:r>
              <a:rPr lang="en-US" altLang="en-US" sz="2000" dirty="0">
                <a:latin typeface="Tahoma" panose="020B0604030504040204" pitchFamily="34" charset="0"/>
                <a:ea typeface="Tahoma" panose="020B0604030504040204" pitchFamily="34" charset="0"/>
                <a:cs typeface="Tahoma" panose="020B0604030504040204" pitchFamily="34" charset="0"/>
              </a:rPr>
              <a:t>Poorly Trained Workers</a:t>
            </a:r>
          </a:p>
          <a:p>
            <a:pPr>
              <a:spcBef>
                <a:spcPts val="400"/>
              </a:spcBef>
            </a:pPr>
            <a:r>
              <a:rPr lang="en-US" altLang="en-US" sz="2400" dirty="0">
                <a:latin typeface="Tahoma" panose="020B0604030504040204" pitchFamily="34" charset="0"/>
                <a:ea typeface="Tahoma" panose="020B0604030504040204" pitchFamily="34" charset="0"/>
                <a:cs typeface="Tahoma" panose="020B0604030504040204" pitchFamily="34" charset="0"/>
              </a:rPr>
              <a:t>Why? (Threat: Motive)</a:t>
            </a:r>
          </a:p>
          <a:p>
            <a:pPr lvl="1">
              <a:spcBef>
                <a:spcPts val="400"/>
              </a:spcBef>
            </a:pPr>
            <a:r>
              <a:rPr lang="en-US" altLang="en-US" sz="2000" dirty="0">
                <a:latin typeface="Tahoma" panose="020B0604030504040204" pitchFamily="34" charset="0"/>
                <a:ea typeface="Tahoma" panose="020B0604030504040204" pitchFamily="34" charset="0"/>
                <a:cs typeface="Tahoma" panose="020B0604030504040204" pitchFamily="34" charset="0"/>
              </a:rPr>
              <a:t>Political motives</a:t>
            </a:r>
          </a:p>
          <a:p>
            <a:pPr lvl="1">
              <a:spcBef>
                <a:spcPts val="400"/>
              </a:spcBef>
            </a:pPr>
            <a:r>
              <a:rPr lang="en-US" altLang="en-US" sz="2000" dirty="0">
                <a:latin typeface="Tahoma" panose="020B0604030504040204" pitchFamily="34" charset="0"/>
                <a:ea typeface="Tahoma" panose="020B0604030504040204" pitchFamily="34" charset="0"/>
                <a:cs typeface="Tahoma" panose="020B0604030504040204" pitchFamily="34" charset="0"/>
              </a:rPr>
              <a:t>Surveillance &amp; Espionage</a:t>
            </a:r>
          </a:p>
          <a:p>
            <a:pPr lvl="1">
              <a:spcBef>
                <a:spcPts val="400"/>
              </a:spcBef>
            </a:pPr>
            <a:r>
              <a:rPr lang="en-US" altLang="en-US" sz="2000" dirty="0">
                <a:latin typeface="Tahoma" panose="020B0604030504040204" pitchFamily="34" charset="0"/>
                <a:ea typeface="Tahoma" panose="020B0604030504040204" pitchFamily="34" charset="0"/>
                <a:cs typeface="Tahoma" panose="020B0604030504040204" pitchFamily="34" charset="0"/>
              </a:rPr>
              <a:t>Denial of information &amp; technical advantage</a:t>
            </a:r>
          </a:p>
          <a:p>
            <a:pPr lvl="1">
              <a:spcBef>
                <a:spcPts val="400"/>
              </a:spcBef>
            </a:pPr>
            <a:r>
              <a:rPr lang="en-US" altLang="en-US" sz="2000" dirty="0">
                <a:latin typeface="Tahoma" panose="020B0604030504040204" pitchFamily="34" charset="0"/>
                <a:ea typeface="Tahoma" panose="020B0604030504040204" pitchFamily="34" charset="0"/>
                <a:cs typeface="Tahoma" panose="020B0604030504040204" pitchFamily="34" charset="0"/>
              </a:rPr>
              <a:t>Extraction of commercial technology</a:t>
            </a:r>
          </a:p>
          <a:p>
            <a:pPr lvl="1">
              <a:spcBef>
                <a:spcPts val="400"/>
              </a:spcBef>
            </a:pPr>
            <a:r>
              <a:rPr lang="en-US" altLang="en-US" sz="2000" dirty="0">
                <a:latin typeface="Tahoma" panose="020B0604030504040204" pitchFamily="34" charset="0"/>
                <a:ea typeface="Tahoma" panose="020B0604030504040204" pitchFamily="34" charset="0"/>
                <a:cs typeface="Tahoma" panose="020B0604030504040204" pitchFamily="34" charset="0"/>
              </a:rPr>
              <a:t>Impair/disrupt/subvert operations</a:t>
            </a:r>
          </a:p>
          <a:p>
            <a:pPr lvl="1">
              <a:spcBef>
                <a:spcPts val="400"/>
              </a:spcBef>
            </a:pPr>
            <a:r>
              <a:rPr lang="en-US" altLang="en-US" sz="2000" dirty="0">
                <a:latin typeface="Tahoma" panose="020B0604030504040204" pitchFamily="34" charset="0"/>
                <a:ea typeface="Tahoma" panose="020B0604030504040204" pitchFamily="34" charset="0"/>
                <a:cs typeface="Tahoma" panose="020B0604030504040204" pitchFamily="34" charset="0"/>
              </a:rPr>
              <a:t>Inflict financial injury</a:t>
            </a:r>
          </a:p>
          <a:p>
            <a:pPr lvl="1">
              <a:spcBef>
                <a:spcPts val="400"/>
              </a:spcBef>
            </a:pPr>
            <a:r>
              <a:rPr lang="en-US" altLang="en-US" sz="2000" dirty="0">
                <a:latin typeface="Tahoma" panose="020B0604030504040204" pitchFamily="34" charset="0"/>
                <a:ea typeface="Tahoma" panose="020B0604030504040204" pitchFamily="34" charset="0"/>
                <a:cs typeface="Tahoma" panose="020B0604030504040204" pitchFamily="34" charset="0"/>
              </a:rPr>
              <a:t>Extortion, intimidation</a:t>
            </a:r>
          </a:p>
          <a:p>
            <a:pPr lvl="1">
              <a:spcBef>
                <a:spcPts val="400"/>
              </a:spcBef>
            </a:pPr>
            <a:r>
              <a:rPr lang="en-US" altLang="en-US" sz="2000" dirty="0">
                <a:latin typeface="Tahoma" panose="020B0604030504040204" pitchFamily="34" charset="0"/>
                <a:ea typeface="Tahoma" panose="020B0604030504040204" pitchFamily="34" charset="0"/>
                <a:cs typeface="Tahoma" panose="020B0604030504040204" pitchFamily="34" charset="0"/>
              </a:rPr>
              <a:t>Damage mission confidence, effectiveness</a:t>
            </a:r>
            <a:endParaRPr lang="en-US" altLang="en-US" sz="14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a:extLst>
              <a:ext uri="{FF2B5EF4-FFF2-40B4-BE49-F238E27FC236}">
                <a16:creationId xmlns:a16="http://schemas.microsoft.com/office/drawing/2014/main" id="{2ED88640-AA9C-4027-BE4F-2D63FECAD5CE}"/>
              </a:ext>
            </a:extLst>
          </p:cNvPr>
          <p:cNvSpPr>
            <a:spLocks noGrp="1"/>
          </p:cNvSpPr>
          <p:nvPr>
            <p:ph sz="half" idx="2"/>
          </p:nvPr>
        </p:nvSpPr>
        <p:spPr>
          <a:xfrm>
            <a:off x="6357851" y="1538344"/>
            <a:ext cx="5181600" cy="4899526"/>
          </a:xfrm>
        </p:spPr>
        <p:txBody>
          <a:bodyPr>
            <a:normAutofit fontScale="92500" lnSpcReduction="10000"/>
          </a:bodyPr>
          <a:lstStyle/>
          <a:p>
            <a:pPr>
              <a:spcBef>
                <a:spcPts val="500"/>
              </a:spcBef>
            </a:pPr>
            <a:r>
              <a:rPr lang="en-US" altLang="en-US" sz="2400" dirty="0">
                <a:latin typeface="Tahoma" panose="020B0604030504040204" pitchFamily="34" charset="0"/>
                <a:ea typeface="Tahoma" panose="020B0604030504040204" pitchFamily="34" charset="0"/>
                <a:cs typeface="Tahoma" panose="020B0604030504040204" pitchFamily="34" charset="0"/>
              </a:rPr>
              <a:t>Interests threatened? (Risk: Impact)</a:t>
            </a:r>
          </a:p>
          <a:p>
            <a:pPr lvl="1">
              <a:spcBef>
                <a:spcPts val="500"/>
              </a:spcBef>
            </a:pPr>
            <a:r>
              <a:rPr lang="en-US" altLang="en-US" sz="2000" u="sng" dirty="0">
                <a:solidFill>
                  <a:schemeClr val="tx1"/>
                </a:solidFill>
                <a:latin typeface="Tahoma" panose="020B0604030504040204" pitchFamily="34" charset="0"/>
                <a:ea typeface="Tahoma" panose="020B0604030504040204" pitchFamily="34" charset="0"/>
                <a:cs typeface="Tahoma" panose="020B0604030504040204" pitchFamily="34" charset="0"/>
              </a:rPr>
              <a:t>Confidentiality</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 via unauthorized exfiltration of technical information and other protected data +</a:t>
            </a:r>
          </a:p>
          <a:p>
            <a:pPr lvl="1">
              <a:spcBef>
                <a:spcPts val="500"/>
              </a:spcBef>
            </a:pPr>
            <a:r>
              <a:rPr lang="en-US" altLang="en-US" sz="2000" u="sng"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Integrity</a:t>
            </a:r>
            <a:r>
              <a:rPr lang="en-US" altLang="en-US" sz="20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should an attack corrupt data or system integrity +</a:t>
            </a:r>
          </a:p>
          <a:p>
            <a:pPr lvl="1">
              <a:spcBef>
                <a:spcPts val="500"/>
              </a:spcBef>
            </a:pPr>
            <a:r>
              <a:rPr lang="en-US" altLang="en-US" sz="2000" u="sng"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Availability</a:t>
            </a:r>
            <a:r>
              <a:rPr lang="en-US" altLang="en-US" sz="20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of information or information systems may be denied or disrupted &amp;</a:t>
            </a:r>
          </a:p>
          <a:p>
            <a:pPr lvl="1">
              <a:spcBef>
                <a:spcPts val="500"/>
              </a:spcBef>
            </a:pPr>
            <a:r>
              <a:rPr lang="en-US" altLang="en-US" sz="2000" u="sng"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Functionality</a:t>
            </a:r>
            <a:r>
              <a:rPr lang="en-US" altLang="en-US" sz="20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 of devices &amp; industrial control systems (infrastructure, manufacturing, logistics) +</a:t>
            </a:r>
            <a:endParaRPr lang="en-US" altLang="en-US" sz="2000" u="sng"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endParaRPr>
          </a:p>
          <a:p>
            <a:pPr lvl="1">
              <a:spcBef>
                <a:spcPts val="500"/>
              </a:spcBef>
            </a:pPr>
            <a:r>
              <a:rPr lang="en-US" altLang="en-US" sz="2000" u="sng"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Safety</a:t>
            </a:r>
            <a:r>
              <a:rPr lang="en-US" altLang="en-US" sz="20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 the IoT connects systems originally designed to act autonomously</a:t>
            </a:r>
          </a:p>
          <a:p>
            <a:pPr lvl="1">
              <a:spcBef>
                <a:spcPts val="500"/>
              </a:spcBef>
            </a:pPr>
            <a:r>
              <a:rPr lang="en-US" altLang="en-US" sz="2000" dirty="0">
                <a:latin typeface="Tahoma" panose="020B0604030504040204" pitchFamily="34" charset="0"/>
                <a:ea typeface="Tahoma" panose="020B0604030504040204" pitchFamily="34" charset="0"/>
                <a:cs typeface="Tahoma" panose="020B0604030504040204" pitchFamily="34" charset="0"/>
              </a:rPr>
              <a:t>Enterprise Value</a:t>
            </a:r>
            <a:endParaRPr lang="en-US" altLang="en-US" sz="2000" u="sng"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Rounded Corners 6">
            <a:extLst>
              <a:ext uri="{FF2B5EF4-FFF2-40B4-BE49-F238E27FC236}">
                <a16:creationId xmlns:a16="http://schemas.microsoft.com/office/drawing/2014/main" id="{142921E8-0C3F-4B06-B035-1762A2CD4CA3}"/>
              </a:ext>
            </a:extLst>
          </p:cNvPr>
          <p:cNvSpPr/>
          <p:nvPr/>
        </p:nvSpPr>
        <p:spPr>
          <a:xfrm>
            <a:off x="6737120" y="3656778"/>
            <a:ext cx="4708477" cy="2035574"/>
          </a:xfrm>
          <a:prstGeom prst="roundRect">
            <a:avLst/>
          </a:prstGeom>
          <a:noFill/>
          <a:ln>
            <a:solidFill>
              <a:srgbClr val="AA0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8ED051E-C8EE-4831-8687-896CADB4B884}"/>
              </a:ext>
            </a:extLst>
          </p:cNvPr>
          <p:cNvSpPr txBox="1"/>
          <p:nvPr/>
        </p:nvSpPr>
        <p:spPr>
          <a:xfrm>
            <a:off x="5716423" y="2706841"/>
            <a:ext cx="1130456" cy="923330"/>
          </a:xfrm>
          <a:prstGeom prst="rect">
            <a:avLst/>
          </a:prstGeom>
          <a:noFill/>
        </p:spPr>
        <p:txBody>
          <a:bodyPr wrap="square" rtlCol="0">
            <a:spAutoFit/>
          </a:bodyPr>
          <a:lstStyle/>
          <a:p>
            <a:pPr algn="ctr"/>
            <a:br>
              <a:rPr lang="en-US" dirty="0"/>
            </a:br>
            <a:r>
              <a:rPr lang="en-US" b="1" dirty="0">
                <a:solidFill>
                  <a:srgbClr val="FF0000"/>
                </a:solidFill>
              </a:rPr>
              <a:t>FISMA</a:t>
            </a:r>
            <a:br>
              <a:rPr lang="en-US" b="1" dirty="0">
                <a:solidFill>
                  <a:srgbClr val="FF0000"/>
                </a:solidFill>
              </a:rPr>
            </a:br>
            <a:endParaRPr lang="en-US" b="1" dirty="0">
              <a:solidFill>
                <a:srgbClr val="FF0000"/>
              </a:solidFill>
            </a:endParaRPr>
          </a:p>
        </p:txBody>
      </p:sp>
      <p:cxnSp>
        <p:nvCxnSpPr>
          <p:cNvPr id="9" name="Straight Connector 8">
            <a:extLst>
              <a:ext uri="{FF2B5EF4-FFF2-40B4-BE49-F238E27FC236}">
                <a16:creationId xmlns:a16="http://schemas.microsoft.com/office/drawing/2014/main" id="{E26948C4-9E34-4E1B-B381-87647A885104}"/>
              </a:ext>
            </a:extLst>
          </p:cNvPr>
          <p:cNvCxnSpPr>
            <a:cxnSpLocks/>
          </p:cNvCxnSpPr>
          <p:nvPr/>
        </p:nvCxnSpPr>
        <p:spPr>
          <a:xfrm>
            <a:off x="6661514" y="2118283"/>
            <a:ext cx="0" cy="137795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Explosion: 8 Points 7">
            <a:extLst>
              <a:ext uri="{FF2B5EF4-FFF2-40B4-BE49-F238E27FC236}">
                <a16:creationId xmlns:a16="http://schemas.microsoft.com/office/drawing/2014/main" id="{526BDCD1-8AE0-4D66-98B2-3F46249384B5}"/>
              </a:ext>
            </a:extLst>
          </p:cNvPr>
          <p:cNvSpPr/>
          <p:nvPr/>
        </p:nvSpPr>
        <p:spPr>
          <a:xfrm>
            <a:off x="10992018" y="3656778"/>
            <a:ext cx="1246909" cy="122612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t>Privacy</a:t>
            </a:r>
          </a:p>
        </p:txBody>
      </p:sp>
      <p:sp>
        <p:nvSpPr>
          <p:cNvPr id="10" name="TextBox 9">
            <a:extLst>
              <a:ext uri="{FF2B5EF4-FFF2-40B4-BE49-F238E27FC236}">
                <a16:creationId xmlns:a16="http://schemas.microsoft.com/office/drawing/2014/main" id="{E77B05C3-BE02-42D1-9D51-FB07B5A27EFD}"/>
              </a:ext>
            </a:extLst>
          </p:cNvPr>
          <p:cNvSpPr txBox="1"/>
          <p:nvPr/>
        </p:nvSpPr>
        <p:spPr>
          <a:xfrm>
            <a:off x="5393224" y="1506055"/>
            <a:ext cx="1133475" cy="1384995"/>
          </a:xfrm>
          <a:prstGeom prst="rect">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400" dirty="0"/>
              <a:t>And:</a:t>
            </a:r>
            <a:br>
              <a:rPr lang="en-US" sz="1400" dirty="0"/>
            </a:br>
            <a:r>
              <a:rPr lang="en-US" sz="1400" dirty="0"/>
              <a:t>Climate Change |</a:t>
            </a:r>
            <a:br>
              <a:rPr lang="en-US" sz="1400" dirty="0"/>
            </a:br>
            <a:r>
              <a:rPr lang="en-US" sz="1400" dirty="0"/>
              <a:t>Natural Disaster |</a:t>
            </a:r>
            <a:br>
              <a:rPr lang="en-US" sz="1400" dirty="0"/>
            </a:br>
            <a:r>
              <a:rPr lang="en-US" sz="1400" dirty="0"/>
              <a:t>Pandemic</a:t>
            </a:r>
          </a:p>
        </p:txBody>
      </p:sp>
      <p:cxnSp>
        <p:nvCxnSpPr>
          <p:cNvPr id="14" name="Straight Connector 13">
            <a:extLst>
              <a:ext uri="{FF2B5EF4-FFF2-40B4-BE49-F238E27FC236}">
                <a16:creationId xmlns:a16="http://schemas.microsoft.com/office/drawing/2014/main" id="{718589B5-7D4F-4F08-8B35-D95D78D58F12}"/>
              </a:ext>
            </a:extLst>
          </p:cNvPr>
          <p:cNvCxnSpPr>
            <a:cxnSpLocks/>
          </p:cNvCxnSpPr>
          <p:nvPr/>
        </p:nvCxnSpPr>
        <p:spPr>
          <a:xfrm flipV="1">
            <a:off x="551953" y="1369625"/>
            <a:ext cx="11055028" cy="197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83AEB41-DC6A-4888-9761-E681D4A6F5A4}"/>
              </a:ext>
            </a:extLst>
          </p:cNvPr>
          <p:cNvPicPr>
            <a:picLocks noChangeAspect="1"/>
          </p:cNvPicPr>
          <p:nvPr/>
        </p:nvPicPr>
        <p:blipFill>
          <a:blip r:embed="rId3"/>
          <a:stretch>
            <a:fillRect/>
          </a:stretch>
        </p:blipFill>
        <p:spPr>
          <a:xfrm>
            <a:off x="269630" y="6571569"/>
            <a:ext cx="2114550" cy="238125"/>
          </a:xfrm>
          <a:prstGeom prst="rect">
            <a:avLst/>
          </a:prstGeom>
        </p:spPr>
      </p:pic>
    </p:spTree>
    <p:extLst>
      <p:ext uri="{BB962C8B-B14F-4D97-AF65-F5344CB8AC3E}">
        <p14:creationId xmlns:p14="http://schemas.microsoft.com/office/powerpoint/2010/main" val="3369740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83A6774F-EADB-42B4-A720-CE88E6A750F3}"/>
              </a:ext>
            </a:extLst>
          </p:cNvPr>
          <p:cNvSpPr/>
          <p:nvPr/>
        </p:nvSpPr>
        <p:spPr>
          <a:xfrm>
            <a:off x="269630" y="145847"/>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10FDB9F4-B36E-4B7C-AFA1-D3265239D0DC}"/>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5C232AD7-21E4-40D6-92CE-2ED4E6064A9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1780A99-682A-4664-8514-1A237067C4E9}"/>
              </a:ext>
            </a:extLst>
          </p:cNvPr>
          <p:cNvSpPr>
            <a:spLocks noGrp="1"/>
          </p:cNvSpPr>
          <p:nvPr>
            <p:ph type="title"/>
          </p:nvPr>
        </p:nvSpPr>
        <p:spPr>
          <a:xfrm>
            <a:off x="747835" y="644389"/>
            <a:ext cx="10515600" cy="1001713"/>
          </a:xfrm>
        </p:spPr>
        <p:txBody>
          <a:bodyPr/>
          <a:lstStyle/>
          <a:p>
            <a:r>
              <a:rPr lang="en-US" dirty="0">
                <a:latin typeface="Klavika Bd" panose="02000803050000020004" pitchFamily="50" charset="0"/>
              </a:rPr>
              <a:t>At Risk? Everything</a:t>
            </a:r>
          </a:p>
        </p:txBody>
      </p:sp>
      <p:sp>
        <p:nvSpPr>
          <p:cNvPr id="4" name="Content Placeholder 2">
            <a:extLst>
              <a:ext uri="{FF2B5EF4-FFF2-40B4-BE49-F238E27FC236}">
                <a16:creationId xmlns:a16="http://schemas.microsoft.com/office/drawing/2014/main" id="{8C7B3BFC-CD9D-4B59-ABB3-8F76545F6ABD}"/>
              </a:ext>
            </a:extLst>
          </p:cNvPr>
          <p:cNvSpPr>
            <a:spLocks noGrp="1"/>
          </p:cNvSpPr>
          <p:nvPr>
            <p:ph idx="1"/>
          </p:nvPr>
        </p:nvSpPr>
        <p:spPr>
          <a:xfrm>
            <a:off x="408972" y="1604624"/>
            <a:ext cx="5036841" cy="5331479"/>
          </a:xfrm>
        </p:spPr>
        <p:txBody>
          <a:bodyPr>
            <a:normAutofit/>
          </a:bodyPr>
          <a:lstStyle/>
          <a:p>
            <a:pPr marL="0" indent="0" algn="ctr">
              <a:spcBef>
                <a:spcPts val="300"/>
              </a:spcBef>
              <a:buNone/>
            </a:pPr>
            <a:r>
              <a:rPr lang="en-US" i="1" dirty="0">
                <a:solidFill>
                  <a:srgbClr val="FF0000"/>
                </a:solidFill>
                <a:latin typeface="Tahoma" panose="020B0604030504040204" pitchFamily="34" charset="0"/>
                <a:ea typeface="Tahoma" panose="020B0604030504040204" pitchFamily="34" charset="0"/>
                <a:cs typeface="Tahoma" panose="020B0604030504040204" pitchFamily="34" charset="0"/>
              </a:rPr>
              <a:t>Industry IP – Enterprise Value</a:t>
            </a:r>
          </a:p>
          <a:p>
            <a:pPr>
              <a:spcBef>
                <a:spcPts val="300"/>
              </a:spcBef>
            </a:pPr>
            <a:r>
              <a:rPr lang="en-US" dirty="0">
                <a:latin typeface="Tahoma" panose="020B0604030504040204" pitchFamily="34" charset="0"/>
                <a:ea typeface="Tahoma" panose="020B0604030504040204" pitchFamily="34" charset="0"/>
                <a:cs typeface="Tahoma" panose="020B0604030504040204" pitchFamily="34" charset="0"/>
              </a:rPr>
              <a:t>Defense</a:t>
            </a:r>
          </a:p>
          <a:p>
            <a:pPr>
              <a:spcBef>
                <a:spcPts val="300"/>
              </a:spcBef>
            </a:pPr>
            <a:r>
              <a:rPr lang="en-US" dirty="0">
                <a:latin typeface="Tahoma" panose="020B0604030504040204" pitchFamily="34" charset="0"/>
                <a:ea typeface="Tahoma" panose="020B0604030504040204" pitchFamily="34" charset="0"/>
                <a:cs typeface="Tahoma" panose="020B0604030504040204" pitchFamily="34" charset="0"/>
              </a:rPr>
              <a:t>Critical Infrastructure</a:t>
            </a:r>
          </a:p>
          <a:p>
            <a:pPr>
              <a:spcBef>
                <a:spcPts val="300"/>
              </a:spcBef>
            </a:pPr>
            <a:r>
              <a:rPr lang="en-US" dirty="0">
                <a:latin typeface="Tahoma" panose="020B0604030504040204" pitchFamily="34" charset="0"/>
                <a:ea typeface="Tahoma" panose="020B0604030504040204" pitchFamily="34" charset="0"/>
                <a:cs typeface="Tahoma" panose="020B0604030504040204" pitchFamily="34" charset="0"/>
              </a:rPr>
              <a:t>Public Functions &amp; Services </a:t>
            </a:r>
          </a:p>
          <a:p>
            <a:pPr>
              <a:spcBef>
                <a:spcPts val="300"/>
              </a:spcBef>
            </a:pPr>
            <a:r>
              <a:rPr lang="en-US" dirty="0">
                <a:latin typeface="Tahoma" panose="020B0604030504040204" pitchFamily="34" charset="0"/>
                <a:ea typeface="Tahoma" panose="020B0604030504040204" pitchFamily="34" charset="0"/>
                <a:cs typeface="Tahoma" panose="020B0604030504040204" pitchFamily="34" charset="0"/>
              </a:rPr>
              <a:t>ICT</a:t>
            </a:r>
          </a:p>
          <a:p>
            <a:pPr>
              <a:spcBef>
                <a:spcPts val="300"/>
              </a:spcBef>
            </a:pPr>
            <a:r>
              <a:rPr lang="en-US" dirty="0">
                <a:latin typeface="Tahoma" panose="020B0604030504040204" pitchFamily="34" charset="0"/>
                <a:ea typeface="Tahoma" panose="020B0604030504040204" pitchFamily="34" charset="0"/>
                <a:cs typeface="Tahoma" panose="020B0604030504040204" pitchFamily="34" charset="0"/>
              </a:rPr>
              <a:t>Manufacturing</a:t>
            </a:r>
          </a:p>
          <a:p>
            <a:pPr>
              <a:spcBef>
                <a:spcPts val="300"/>
              </a:spcBef>
            </a:pPr>
            <a:r>
              <a:rPr lang="en-US" dirty="0">
                <a:latin typeface="Tahoma" panose="020B0604030504040204" pitchFamily="34" charset="0"/>
                <a:ea typeface="Tahoma" panose="020B0604030504040204" pitchFamily="34" charset="0"/>
                <a:cs typeface="Tahoma" panose="020B0604030504040204" pitchFamily="34" charset="0"/>
              </a:rPr>
              <a:t>Social Media</a:t>
            </a:r>
          </a:p>
          <a:p>
            <a:pPr>
              <a:spcBef>
                <a:spcPts val="300"/>
              </a:spcBef>
            </a:pPr>
            <a:r>
              <a:rPr lang="en-US" dirty="0">
                <a:latin typeface="Tahoma" panose="020B0604030504040204" pitchFamily="34" charset="0"/>
                <a:ea typeface="Tahoma" panose="020B0604030504040204" pitchFamily="34" charset="0"/>
                <a:cs typeface="Tahoma" panose="020B0604030504040204" pitchFamily="34" charset="0"/>
              </a:rPr>
              <a:t>Health Care</a:t>
            </a:r>
          </a:p>
          <a:p>
            <a:pPr marL="0" indent="0">
              <a:spcBef>
                <a:spcPts val="300"/>
              </a:spcBef>
              <a:buNone/>
            </a:pPr>
            <a:r>
              <a:rPr lang="en-US" sz="2000" b="1" dirty="0">
                <a:latin typeface="Tahoma" panose="020B0604030504040204" pitchFamily="34" charset="0"/>
                <a:ea typeface="Tahoma" panose="020B0604030504040204" pitchFamily="34" charset="0"/>
                <a:cs typeface="Tahoma" panose="020B0604030504040204" pitchFamily="34" charset="0"/>
              </a:rPr>
              <a:t>5G and IOT Accelerates &amp; Aggravates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65" name="Rectangle 264">
            <a:extLst>
              <a:ext uri="{FF2B5EF4-FFF2-40B4-BE49-F238E27FC236}">
                <a16:creationId xmlns:a16="http://schemas.microsoft.com/office/drawing/2014/main" id="{B7C03004-B6DB-40CC-8E00-3800B0A68F1B}"/>
              </a:ext>
            </a:extLst>
          </p:cNvPr>
          <p:cNvSpPr/>
          <p:nvPr/>
        </p:nvSpPr>
        <p:spPr>
          <a:xfrm>
            <a:off x="5598115" y="978929"/>
            <a:ext cx="6459070" cy="56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6" name="Group 6">
            <a:extLst>
              <a:ext uri="{FF2B5EF4-FFF2-40B4-BE49-F238E27FC236}">
                <a16:creationId xmlns:a16="http://schemas.microsoft.com/office/drawing/2014/main" id="{85F82A50-6793-46E2-8F2C-6955D109DF37}"/>
              </a:ext>
            </a:extLst>
          </p:cNvPr>
          <p:cNvGrpSpPr>
            <a:grpSpLocks/>
          </p:cNvGrpSpPr>
          <p:nvPr/>
        </p:nvGrpSpPr>
        <p:grpSpPr bwMode="auto">
          <a:xfrm>
            <a:off x="5639725" y="1289787"/>
            <a:ext cx="6005512" cy="4164012"/>
            <a:chOff x="0" y="0"/>
            <a:chExt cx="7599" cy="6914"/>
          </a:xfrm>
        </p:grpSpPr>
        <p:sp>
          <p:nvSpPr>
            <p:cNvPr id="267" name="Freeform 3">
              <a:extLst>
                <a:ext uri="{FF2B5EF4-FFF2-40B4-BE49-F238E27FC236}">
                  <a16:creationId xmlns:a16="http://schemas.microsoft.com/office/drawing/2014/main" id="{1F50DD8D-91DE-4F09-8E18-BFFA67B48122}"/>
                </a:ext>
              </a:extLst>
            </p:cNvPr>
            <p:cNvSpPr>
              <a:spLocks/>
            </p:cNvSpPr>
            <p:nvPr/>
          </p:nvSpPr>
          <p:spPr bwMode="auto">
            <a:xfrm>
              <a:off x="591" y="538"/>
              <a:ext cx="6665" cy="3714"/>
            </a:xfrm>
            <a:custGeom>
              <a:avLst/>
              <a:gdLst>
                <a:gd name="T0" fmla="*/ 0 w 6665"/>
                <a:gd name="T1" fmla="*/ 0 h 3712"/>
                <a:gd name="T2" fmla="*/ 0 w 6665"/>
                <a:gd name="T3" fmla="*/ 3711 h 3712"/>
                <a:gd name="T4" fmla="*/ 6664 w 6665"/>
                <a:gd name="T5" fmla="*/ 3711 h 3712"/>
              </a:gdLst>
              <a:ahLst/>
              <a:cxnLst>
                <a:cxn ang="0">
                  <a:pos x="T0" y="T1"/>
                </a:cxn>
                <a:cxn ang="0">
                  <a:pos x="T2" y="T3"/>
                </a:cxn>
                <a:cxn ang="0">
                  <a:pos x="T4" y="T5"/>
                </a:cxn>
              </a:cxnLst>
              <a:rect l="0" t="0" r="r" b="b"/>
              <a:pathLst>
                <a:path w="6665" h="3712">
                  <a:moveTo>
                    <a:pt x="0" y="0"/>
                  </a:moveTo>
                  <a:lnTo>
                    <a:pt x="0" y="3711"/>
                  </a:lnTo>
                  <a:lnTo>
                    <a:pt x="6664" y="3711"/>
                  </a:lnTo>
                </a:path>
              </a:pathLst>
            </a:custGeom>
            <a:noFill/>
            <a:ln w="22682">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68" name="Freeform 4">
              <a:extLst>
                <a:ext uri="{FF2B5EF4-FFF2-40B4-BE49-F238E27FC236}">
                  <a16:creationId xmlns:a16="http://schemas.microsoft.com/office/drawing/2014/main" id="{786E4786-2061-4F33-90E1-FA17837182B0}"/>
                </a:ext>
              </a:extLst>
            </p:cNvPr>
            <p:cNvSpPr>
              <a:spLocks/>
            </p:cNvSpPr>
            <p:nvPr/>
          </p:nvSpPr>
          <p:spPr bwMode="auto">
            <a:xfrm>
              <a:off x="500" y="411"/>
              <a:ext cx="181" cy="156"/>
            </a:xfrm>
            <a:custGeom>
              <a:avLst/>
              <a:gdLst>
                <a:gd name="T0" fmla="*/ 89 w 179"/>
                <a:gd name="T1" fmla="*/ 0 h 155"/>
                <a:gd name="T2" fmla="*/ 0 w 179"/>
                <a:gd name="T3" fmla="*/ 154 h 155"/>
                <a:gd name="T4" fmla="*/ 178 w 179"/>
                <a:gd name="T5" fmla="*/ 154 h 155"/>
                <a:gd name="T6" fmla="*/ 89 w 179"/>
                <a:gd name="T7" fmla="*/ 0 h 155"/>
              </a:gdLst>
              <a:ahLst/>
              <a:cxnLst>
                <a:cxn ang="0">
                  <a:pos x="T0" y="T1"/>
                </a:cxn>
                <a:cxn ang="0">
                  <a:pos x="T2" y="T3"/>
                </a:cxn>
                <a:cxn ang="0">
                  <a:pos x="T4" y="T5"/>
                </a:cxn>
                <a:cxn ang="0">
                  <a:pos x="T6" y="T7"/>
                </a:cxn>
              </a:cxnLst>
              <a:rect l="0" t="0" r="r" b="b"/>
              <a:pathLst>
                <a:path w="179" h="155">
                  <a:moveTo>
                    <a:pt x="89" y="0"/>
                  </a:moveTo>
                  <a:lnTo>
                    <a:pt x="0" y="154"/>
                  </a:lnTo>
                  <a:lnTo>
                    <a:pt x="178" y="154"/>
                  </a:lnTo>
                  <a:lnTo>
                    <a:pt x="89" y="0"/>
                  </a:lnTo>
                  <a:close/>
                </a:path>
              </a:pathLst>
            </a:custGeom>
            <a:solidFill>
              <a:srgbClr val="5F636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69" name="Freeform 5">
              <a:extLst>
                <a:ext uri="{FF2B5EF4-FFF2-40B4-BE49-F238E27FC236}">
                  <a16:creationId xmlns:a16="http://schemas.microsoft.com/office/drawing/2014/main" id="{22FE2314-8144-4A3F-8FAA-2AF92AAB321A}"/>
                </a:ext>
              </a:extLst>
            </p:cNvPr>
            <p:cNvSpPr>
              <a:spLocks/>
            </p:cNvSpPr>
            <p:nvPr/>
          </p:nvSpPr>
          <p:spPr bwMode="auto">
            <a:xfrm>
              <a:off x="7229" y="4162"/>
              <a:ext cx="155" cy="177"/>
            </a:xfrm>
            <a:custGeom>
              <a:avLst/>
              <a:gdLst>
                <a:gd name="T0" fmla="*/ 0 w 155"/>
                <a:gd name="T1" fmla="*/ 0 h 179"/>
                <a:gd name="T2" fmla="*/ 0 w 155"/>
                <a:gd name="T3" fmla="*/ 178 h 179"/>
                <a:gd name="T4" fmla="*/ 154 w 155"/>
                <a:gd name="T5" fmla="*/ 89 h 179"/>
                <a:gd name="T6" fmla="*/ 0 w 155"/>
                <a:gd name="T7" fmla="*/ 0 h 179"/>
              </a:gdLst>
              <a:ahLst/>
              <a:cxnLst>
                <a:cxn ang="0">
                  <a:pos x="T0" y="T1"/>
                </a:cxn>
                <a:cxn ang="0">
                  <a:pos x="T2" y="T3"/>
                </a:cxn>
                <a:cxn ang="0">
                  <a:pos x="T4" y="T5"/>
                </a:cxn>
                <a:cxn ang="0">
                  <a:pos x="T6" y="T7"/>
                </a:cxn>
              </a:cxnLst>
              <a:rect l="0" t="0" r="r" b="b"/>
              <a:pathLst>
                <a:path w="155" h="179">
                  <a:moveTo>
                    <a:pt x="0" y="0"/>
                  </a:moveTo>
                  <a:lnTo>
                    <a:pt x="0" y="178"/>
                  </a:lnTo>
                  <a:lnTo>
                    <a:pt x="154" y="89"/>
                  </a:lnTo>
                  <a:lnTo>
                    <a:pt x="0" y="0"/>
                  </a:lnTo>
                  <a:close/>
                </a:path>
              </a:pathLst>
            </a:custGeom>
            <a:solidFill>
              <a:srgbClr val="5F636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70" name="Freeform 6">
              <a:extLst>
                <a:ext uri="{FF2B5EF4-FFF2-40B4-BE49-F238E27FC236}">
                  <a16:creationId xmlns:a16="http://schemas.microsoft.com/office/drawing/2014/main" id="{660D5FFD-34EB-4C8F-BF32-72B88AD77D53}"/>
                </a:ext>
              </a:extLst>
            </p:cNvPr>
            <p:cNvSpPr>
              <a:spLocks/>
            </p:cNvSpPr>
            <p:nvPr/>
          </p:nvSpPr>
          <p:spPr bwMode="auto">
            <a:xfrm>
              <a:off x="1037" y="1832"/>
              <a:ext cx="20" cy="34"/>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71" name="Freeform 7">
              <a:extLst>
                <a:ext uri="{FF2B5EF4-FFF2-40B4-BE49-F238E27FC236}">
                  <a16:creationId xmlns:a16="http://schemas.microsoft.com/office/drawing/2014/main" id="{B69CE123-D43F-4CF2-9263-2A02DA2F58FA}"/>
                </a:ext>
              </a:extLst>
            </p:cNvPr>
            <p:cNvSpPr>
              <a:spLocks/>
            </p:cNvSpPr>
            <p:nvPr/>
          </p:nvSpPr>
          <p:spPr bwMode="auto">
            <a:xfrm>
              <a:off x="1037" y="1935"/>
              <a:ext cx="20" cy="2190"/>
            </a:xfrm>
            <a:custGeom>
              <a:avLst/>
              <a:gdLst>
                <a:gd name="T0" fmla="*/ 0 w 20"/>
                <a:gd name="T1" fmla="*/ 0 h 2188"/>
                <a:gd name="T2" fmla="*/ 0 w 20"/>
                <a:gd name="T3" fmla="*/ 2187 h 2188"/>
              </a:gdLst>
              <a:ahLst/>
              <a:cxnLst>
                <a:cxn ang="0">
                  <a:pos x="T0" y="T1"/>
                </a:cxn>
                <a:cxn ang="0">
                  <a:pos x="T2" y="T3"/>
                </a:cxn>
              </a:cxnLst>
              <a:rect l="0" t="0" r="r" b="b"/>
              <a:pathLst>
                <a:path w="20" h="2188">
                  <a:moveTo>
                    <a:pt x="0" y="0"/>
                  </a:moveTo>
                  <a:lnTo>
                    <a:pt x="0" y="2187"/>
                  </a:lnTo>
                </a:path>
              </a:pathLst>
            </a:custGeom>
            <a:noFill/>
            <a:ln w="5511">
              <a:solidFill>
                <a:srgbClr val="5F636A"/>
              </a:solidFill>
              <a:prstDash val="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72" name="Freeform 8">
              <a:extLst>
                <a:ext uri="{FF2B5EF4-FFF2-40B4-BE49-F238E27FC236}">
                  <a16:creationId xmlns:a16="http://schemas.microsoft.com/office/drawing/2014/main" id="{84137153-9B66-4516-9734-D6A71479C62A}"/>
                </a:ext>
              </a:extLst>
            </p:cNvPr>
            <p:cNvSpPr>
              <a:spLocks/>
            </p:cNvSpPr>
            <p:nvPr/>
          </p:nvSpPr>
          <p:spPr bwMode="auto">
            <a:xfrm>
              <a:off x="1037" y="4157"/>
              <a:ext cx="20" cy="37"/>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73" name="Freeform 9">
              <a:extLst>
                <a:ext uri="{FF2B5EF4-FFF2-40B4-BE49-F238E27FC236}">
                  <a16:creationId xmlns:a16="http://schemas.microsoft.com/office/drawing/2014/main" id="{F035442A-C592-485E-ABAA-0D4802E373EC}"/>
                </a:ext>
              </a:extLst>
            </p:cNvPr>
            <p:cNvSpPr>
              <a:spLocks/>
            </p:cNvSpPr>
            <p:nvPr/>
          </p:nvSpPr>
          <p:spPr bwMode="auto">
            <a:xfrm>
              <a:off x="2290" y="1856"/>
              <a:ext cx="20" cy="34"/>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74" name="Freeform 10">
              <a:extLst>
                <a:ext uri="{FF2B5EF4-FFF2-40B4-BE49-F238E27FC236}">
                  <a16:creationId xmlns:a16="http://schemas.microsoft.com/office/drawing/2014/main" id="{C55698D6-8B9C-483E-BF17-02056C556A72}"/>
                </a:ext>
              </a:extLst>
            </p:cNvPr>
            <p:cNvSpPr>
              <a:spLocks/>
            </p:cNvSpPr>
            <p:nvPr/>
          </p:nvSpPr>
          <p:spPr bwMode="auto">
            <a:xfrm>
              <a:off x="2290" y="1958"/>
              <a:ext cx="20" cy="2167"/>
            </a:xfrm>
            <a:custGeom>
              <a:avLst/>
              <a:gdLst>
                <a:gd name="T0" fmla="*/ 0 w 20"/>
                <a:gd name="T1" fmla="*/ 0 h 2165"/>
                <a:gd name="T2" fmla="*/ 0 w 20"/>
                <a:gd name="T3" fmla="*/ 2164 h 2165"/>
              </a:gdLst>
              <a:ahLst/>
              <a:cxnLst>
                <a:cxn ang="0">
                  <a:pos x="T0" y="T1"/>
                </a:cxn>
                <a:cxn ang="0">
                  <a:pos x="T2" y="T3"/>
                </a:cxn>
              </a:cxnLst>
              <a:rect l="0" t="0" r="r" b="b"/>
              <a:pathLst>
                <a:path w="20" h="2165">
                  <a:moveTo>
                    <a:pt x="0" y="0"/>
                  </a:moveTo>
                  <a:lnTo>
                    <a:pt x="0" y="2164"/>
                  </a:lnTo>
                </a:path>
              </a:pathLst>
            </a:custGeom>
            <a:noFill/>
            <a:ln w="5511">
              <a:solidFill>
                <a:srgbClr val="5F636A"/>
              </a:solidFill>
              <a:prstDash val="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75" name="Freeform 11">
              <a:extLst>
                <a:ext uri="{FF2B5EF4-FFF2-40B4-BE49-F238E27FC236}">
                  <a16:creationId xmlns:a16="http://schemas.microsoft.com/office/drawing/2014/main" id="{5F3DC9E8-28BB-48F0-BAFC-A9364D5B50A4}"/>
                </a:ext>
              </a:extLst>
            </p:cNvPr>
            <p:cNvSpPr>
              <a:spLocks/>
            </p:cNvSpPr>
            <p:nvPr/>
          </p:nvSpPr>
          <p:spPr bwMode="auto">
            <a:xfrm>
              <a:off x="2290" y="4157"/>
              <a:ext cx="20" cy="37"/>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76" name="Freeform 12">
              <a:extLst>
                <a:ext uri="{FF2B5EF4-FFF2-40B4-BE49-F238E27FC236}">
                  <a16:creationId xmlns:a16="http://schemas.microsoft.com/office/drawing/2014/main" id="{A6D0FCDA-1EA4-47B4-823F-83E3646AFA0C}"/>
                </a:ext>
              </a:extLst>
            </p:cNvPr>
            <p:cNvSpPr>
              <a:spLocks/>
            </p:cNvSpPr>
            <p:nvPr/>
          </p:nvSpPr>
          <p:spPr bwMode="auto">
            <a:xfrm>
              <a:off x="2658" y="2003"/>
              <a:ext cx="20" cy="34"/>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77" name="Freeform 13">
              <a:extLst>
                <a:ext uri="{FF2B5EF4-FFF2-40B4-BE49-F238E27FC236}">
                  <a16:creationId xmlns:a16="http://schemas.microsoft.com/office/drawing/2014/main" id="{0379EB4A-4E45-4CAA-852D-8AB46871CD9D}"/>
                </a:ext>
              </a:extLst>
            </p:cNvPr>
            <p:cNvSpPr>
              <a:spLocks/>
            </p:cNvSpPr>
            <p:nvPr/>
          </p:nvSpPr>
          <p:spPr bwMode="auto">
            <a:xfrm>
              <a:off x="2658" y="2106"/>
              <a:ext cx="20" cy="2019"/>
            </a:xfrm>
            <a:custGeom>
              <a:avLst/>
              <a:gdLst>
                <a:gd name="T0" fmla="*/ 0 w 20"/>
                <a:gd name="T1" fmla="*/ 0 h 2018"/>
                <a:gd name="T2" fmla="*/ 0 w 20"/>
                <a:gd name="T3" fmla="*/ 2017 h 2018"/>
              </a:gdLst>
              <a:ahLst/>
              <a:cxnLst>
                <a:cxn ang="0">
                  <a:pos x="T0" y="T1"/>
                </a:cxn>
                <a:cxn ang="0">
                  <a:pos x="T2" y="T3"/>
                </a:cxn>
              </a:cxnLst>
              <a:rect l="0" t="0" r="r" b="b"/>
              <a:pathLst>
                <a:path w="20" h="2018">
                  <a:moveTo>
                    <a:pt x="0" y="0"/>
                  </a:moveTo>
                  <a:lnTo>
                    <a:pt x="0" y="2017"/>
                  </a:lnTo>
                </a:path>
              </a:pathLst>
            </a:custGeom>
            <a:noFill/>
            <a:ln w="5511">
              <a:solidFill>
                <a:srgbClr val="5F636A"/>
              </a:solidFill>
              <a:prstDash val="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78" name="Freeform 14">
              <a:extLst>
                <a:ext uri="{FF2B5EF4-FFF2-40B4-BE49-F238E27FC236}">
                  <a16:creationId xmlns:a16="http://schemas.microsoft.com/office/drawing/2014/main" id="{25264713-BF2D-430A-BE6A-FD8C9856976D}"/>
                </a:ext>
              </a:extLst>
            </p:cNvPr>
            <p:cNvSpPr>
              <a:spLocks/>
            </p:cNvSpPr>
            <p:nvPr/>
          </p:nvSpPr>
          <p:spPr bwMode="auto">
            <a:xfrm>
              <a:off x="2658" y="4157"/>
              <a:ext cx="20" cy="37"/>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79" name="Freeform 15">
              <a:extLst>
                <a:ext uri="{FF2B5EF4-FFF2-40B4-BE49-F238E27FC236}">
                  <a16:creationId xmlns:a16="http://schemas.microsoft.com/office/drawing/2014/main" id="{57A019D5-3E41-4184-9F5D-FD3D6D9C9A3A}"/>
                </a:ext>
              </a:extLst>
            </p:cNvPr>
            <p:cNvSpPr>
              <a:spLocks/>
            </p:cNvSpPr>
            <p:nvPr/>
          </p:nvSpPr>
          <p:spPr bwMode="auto">
            <a:xfrm>
              <a:off x="3614" y="1832"/>
              <a:ext cx="20" cy="34"/>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80" name="Freeform 16">
              <a:extLst>
                <a:ext uri="{FF2B5EF4-FFF2-40B4-BE49-F238E27FC236}">
                  <a16:creationId xmlns:a16="http://schemas.microsoft.com/office/drawing/2014/main" id="{007DB167-E8B8-47CD-9366-A8E901B29DD4}"/>
                </a:ext>
              </a:extLst>
            </p:cNvPr>
            <p:cNvSpPr>
              <a:spLocks/>
            </p:cNvSpPr>
            <p:nvPr/>
          </p:nvSpPr>
          <p:spPr bwMode="auto">
            <a:xfrm>
              <a:off x="3614" y="1935"/>
              <a:ext cx="20" cy="2190"/>
            </a:xfrm>
            <a:custGeom>
              <a:avLst/>
              <a:gdLst>
                <a:gd name="T0" fmla="*/ 0 w 20"/>
                <a:gd name="T1" fmla="*/ 0 h 2188"/>
                <a:gd name="T2" fmla="*/ 0 w 20"/>
                <a:gd name="T3" fmla="*/ 2187 h 2188"/>
              </a:gdLst>
              <a:ahLst/>
              <a:cxnLst>
                <a:cxn ang="0">
                  <a:pos x="T0" y="T1"/>
                </a:cxn>
                <a:cxn ang="0">
                  <a:pos x="T2" y="T3"/>
                </a:cxn>
              </a:cxnLst>
              <a:rect l="0" t="0" r="r" b="b"/>
              <a:pathLst>
                <a:path w="20" h="2188">
                  <a:moveTo>
                    <a:pt x="0" y="0"/>
                  </a:moveTo>
                  <a:lnTo>
                    <a:pt x="0" y="2187"/>
                  </a:lnTo>
                </a:path>
              </a:pathLst>
            </a:custGeom>
            <a:noFill/>
            <a:ln w="5511">
              <a:solidFill>
                <a:srgbClr val="5F636A"/>
              </a:solidFill>
              <a:prstDash val="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81" name="Freeform 17">
              <a:extLst>
                <a:ext uri="{FF2B5EF4-FFF2-40B4-BE49-F238E27FC236}">
                  <a16:creationId xmlns:a16="http://schemas.microsoft.com/office/drawing/2014/main" id="{C575E857-709A-4A27-AB0D-A2E0C6F2402A}"/>
                </a:ext>
              </a:extLst>
            </p:cNvPr>
            <p:cNvSpPr>
              <a:spLocks/>
            </p:cNvSpPr>
            <p:nvPr/>
          </p:nvSpPr>
          <p:spPr bwMode="auto">
            <a:xfrm>
              <a:off x="3614" y="4157"/>
              <a:ext cx="20" cy="37"/>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82" name="Freeform 18">
              <a:extLst>
                <a:ext uri="{FF2B5EF4-FFF2-40B4-BE49-F238E27FC236}">
                  <a16:creationId xmlns:a16="http://schemas.microsoft.com/office/drawing/2014/main" id="{C4BE33EF-44E0-4F78-B001-E1A028D01211}"/>
                </a:ext>
              </a:extLst>
            </p:cNvPr>
            <p:cNvSpPr>
              <a:spLocks/>
            </p:cNvSpPr>
            <p:nvPr/>
          </p:nvSpPr>
          <p:spPr bwMode="auto">
            <a:xfrm>
              <a:off x="4972" y="933"/>
              <a:ext cx="20" cy="34"/>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83" name="Freeform 19">
              <a:extLst>
                <a:ext uri="{FF2B5EF4-FFF2-40B4-BE49-F238E27FC236}">
                  <a16:creationId xmlns:a16="http://schemas.microsoft.com/office/drawing/2014/main" id="{7ED1E0A6-6FA6-40AC-B742-776A06EAA642}"/>
                </a:ext>
              </a:extLst>
            </p:cNvPr>
            <p:cNvSpPr>
              <a:spLocks/>
            </p:cNvSpPr>
            <p:nvPr/>
          </p:nvSpPr>
          <p:spPr bwMode="auto">
            <a:xfrm>
              <a:off x="4972" y="1039"/>
              <a:ext cx="20" cy="3084"/>
            </a:xfrm>
            <a:custGeom>
              <a:avLst/>
              <a:gdLst>
                <a:gd name="T0" fmla="*/ 0 w 20"/>
                <a:gd name="T1" fmla="*/ 0 h 3084"/>
                <a:gd name="T2" fmla="*/ 0 w 20"/>
                <a:gd name="T3" fmla="*/ 3083 h 3084"/>
              </a:gdLst>
              <a:ahLst/>
              <a:cxnLst>
                <a:cxn ang="0">
                  <a:pos x="T0" y="T1"/>
                </a:cxn>
                <a:cxn ang="0">
                  <a:pos x="T2" y="T3"/>
                </a:cxn>
              </a:cxnLst>
              <a:rect l="0" t="0" r="r" b="b"/>
              <a:pathLst>
                <a:path w="20" h="3084">
                  <a:moveTo>
                    <a:pt x="0" y="0"/>
                  </a:moveTo>
                  <a:lnTo>
                    <a:pt x="0" y="3083"/>
                  </a:lnTo>
                </a:path>
              </a:pathLst>
            </a:custGeom>
            <a:noFill/>
            <a:ln w="5511">
              <a:solidFill>
                <a:srgbClr val="5F636A"/>
              </a:solidFill>
              <a:prstDash val="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84" name="Freeform 20">
              <a:extLst>
                <a:ext uri="{FF2B5EF4-FFF2-40B4-BE49-F238E27FC236}">
                  <a16:creationId xmlns:a16="http://schemas.microsoft.com/office/drawing/2014/main" id="{EAAF964F-188A-44CC-AF1D-E1A3AD725E2B}"/>
                </a:ext>
              </a:extLst>
            </p:cNvPr>
            <p:cNvSpPr>
              <a:spLocks/>
            </p:cNvSpPr>
            <p:nvPr/>
          </p:nvSpPr>
          <p:spPr bwMode="auto">
            <a:xfrm>
              <a:off x="4972" y="4157"/>
              <a:ext cx="20" cy="37"/>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85" name="Freeform 21">
              <a:extLst>
                <a:ext uri="{FF2B5EF4-FFF2-40B4-BE49-F238E27FC236}">
                  <a16:creationId xmlns:a16="http://schemas.microsoft.com/office/drawing/2014/main" id="{2E3B7914-A865-4609-ACA3-71B3BE45B4FE}"/>
                </a:ext>
              </a:extLst>
            </p:cNvPr>
            <p:cNvSpPr>
              <a:spLocks/>
            </p:cNvSpPr>
            <p:nvPr/>
          </p:nvSpPr>
          <p:spPr bwMode="auto">
            <a:xfrm>
              <a:off x="1037" y="4112"/>
              <a:ext cx="20" cy="285"/>
            </a:xfrm>
            <a:custGeom>
              <a:avLst/>
              <a:gdLst>
                <a:gd name="T0" fmla="*/ 0 w 20"/>
                <a:gd name="T1" fmla="*/ 0 h 286"/>
                <a:gd name="T2" fmla="*/ 0 w 20"/>
                <a:gd name="T3" fmla="*/ 285 h 286"/>
              </a:gdLst>
              <a:ahLst/>
              <a:cxnLst>
                <a:cxn ang="0">
                  <a:pos x="T0" y="T1"/>
                </a:cxn>
                <a:cxn ang="0">
                  <a:pos x="T2" y="T3"/>
                </a:cxn>
              </a:cxnLst>
              <a:rect l="0" t="0" r="r" b="b"/>
              <a:pathLst>
                <a:path w="20" h="286">
                  <a:moveTo>
                    <a:pt x="0" y="0"/>
                  </a:moveTo>
                  <a:lnTo>
                    <a:pt x="0" y="285"/>
                  </a:lnTo>
                </a:path>
              </a:pathLst>
            </a:custGeom>
            <a:noFill/>
            <a:ln w="31330">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86" name="Freeform 22">
              <a:extLst>
                <a:ext uri="{FF2B5EF4-FFF2-40B4-BE49-F238E27FC236}">
                  <a16:creationId xmlns:a16="http://schemas.microsoft.com/office/drawing/2014/main" id="{26658100-A973-4108-9387-759E4A3B70EF}"/>
                </a:ext>
              </a:extLst>
            </p:cNvPr>
            <p:cNvSpPr>
              <a:spLocks/>
            </p:cNvSpPr>
            <p:nvPr/>
          </p:nvSpPr>
          <p:spPr bwMode="auto">
            <a:xfrm>
              <a:off x="484" y="883"/>
              <a:ext cx="217" cy="21"/>
            </a:xfrm>
            <a:custGeom>
              <a:avLst/>
              <a:gdLst>
                <a:gd name="T0" fmla="*/ 0 w 216"/>
                <a:gd name="T1" fmla="*/ 0 h 20"/>
                <a:gd name="T2" fmla="*/ 215 w 216"/>
                <a:gd name="T3" fmla="*/ 0 h 20"/>
              </a:gdLst>
              <a:ahLst/>
              <a:cxnLst>
                <a:cxn ang="0">
                  <a:pos x="T0" y="T1"/>
                </a:cxn>
                <a:cxn ang="0">
                  <a:pos x="T2" y="T3"/>
                </a:cxn>
              </a:cxnLst>
              <a:rect l="0" t="0" r="r" b="b"/>
              <a:pathLst>
                <a:path w="216" h="20">
                  <a:moveTo>
                    <a:pt x="0" y="0"/>
                  </a:moveTo>
                  <a:lnTo>
                    <a:pt x="215" y="0"/>
                  </a:lnTo>
                </a:path>
              </a:pathLst>
            </a:custGeom>
            <a:noFill/>
            <a:ln w="41528">
              <a:solidFill>
                <a:srgbClr val="C6401D"/>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87" name="Freeform 23">
              <a:extLst>
                <a:ext uri="{FF2B5EF4-FFF2-40B4-BE49-F238E27FC236}">
                  <a16:creationId xmlns:a16="http://schemas.microsoft.com/office/drawing/2014/main" id="{77253A94-00B7-4BE4-BB60-0AD31113E795}"/>
                </a:ext>
              </a:extLst>
            </p:cNvPr>
            <p:cNvSpPr>
              <a:spLocks/>
            </p:cNvSpPr>
            <p:nvPr/>
          </p:nvSpPr>
          <p:spPr bwMode="auto">
            <a:xfrm>
              <a:off x="484" y="3859"/>
              <a:ext cx="217" cy="21"/>
            </a:xfrm>
            <a:custGeom>
              <a:avLst/>
              <a:gdLst>
                <a:gd name="T0" fmla="*/ 0 w 216"/>
                <a:gd name="T1" fmla="*/ 0 h 20"/>
                <a:gd name="T2" fmla="*/ 215 w 216"/>
                <a:gd name="T3" fmla="*/ 0 h 20"/>
              </a:gdLst>
              <a:ahLst/>
              <a:cxnLst>
                <a:cxn ang="0">
                  <a:pos x="T0" y="T1"/>
                </a:cxn>
                <a:cxn ang="0">
                  <a:pos x="T2" y="T3"/>
                </a:cxn>
              </a:cxnLst>
              <a:rect l="0" t="0" r="r" b="b"/>
              <a:pathLst>
                <a:path w="216" h="20">
                  <a:moveTo>
                    <a:pt x="0" y="0"/>
                  </a:moveTo>
                  <a:lnTo>
                    <a:pt x="215" y="0"/>
                  </a:lnTo>
                </a:path>
              </a:pathLst>
            </a:custGeom>
            <a:noFill/>
            <a:ln w="41541">
              <a:solidFill>
                <a:srgbClr val="C6401D"/>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88" name="Freeform 24">
              <a:extLst>
                <a:ext uri="{FF2B5EF4-FFF2-40B4-BE49-F238E27FC236}">
                  <a16:creationId xmlns:a16="http://schemas.microsoft.com/office/drawing/2014/main" id="{1FFDE258-DAB3-4F29-9D68-5C40C0C44920}"/>
                </a:ext>
              </a:extLst>
            </p:cNvPr>
            <p:cNvSpPr>
              <a:spLocks/>
            </p:cNvSpPr>
            <p:nvPr/>
          </p:nvSpPr>
          <p:spPr bwMode="auto">
            <a:xfrm>
              <a:off x="484" y="2683"/>
              <a:ext cx="217" cy="21"/>
            </a:xfrm>
            <a:custGeom>
              <a:avLst/>
              <a:gdLst>
                <a:gd name="T0" fmla="*/ 0 w 216"/>
                <a:gd name="T1" fmla="*/ 0 h 20"/>
                <a:gd name="T2" fmla="*/ 215 w 216"/>
                <a:gd name="T3" fmla="*/ 0 h 20"/>
              </a:gdLst>
              <a:ahLst/>
              <a:cxnLst>
                <a:cxn ang="0">
                  <a:pos x="T0" y="T1"/>
                </a:cxn>
                <a:cxn ang="0">
                  <a:pos x="T2" y="T3"/>
                </a:cxn>
              </a:cxnLst>
              <a:rect l="0" t="0" r="r" b="b"/>
              <a:pathLst>
                <a:path w="216" h="20">
                  <a:moveTo>
                    <a:pt x="0" y="0"/>
                  </a:moveTo>
                  <a:lnTo>
                    <a:pt x="215" y="0"/>
                  </a:lnTo>
                </a:path>
              </a:pathLst>
            </a:custGeom>
            <a:noFill/>
            <a:ln w="41541">
              <a:solidFill>
                <a:srgbClr val="00B3DC"/>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89" name="Freeform 25">
              <a:extLst>
                <a:ext uri="{FF2B5EF4-FFF2-40B4-BE49-F238E27FC236}">
                  <a16:creationId xmlns:a16="http://schemas.microsoft.com/office/drawing/2014/main" id="{05BC698D-7DFF-4702-8EA1-7F227F6B598A}"/>
                </a:ext>
              </a:extLst>
            </p:cNvPr>
            <p:cNvSpPr>
              <a:spLocks/>
            </p:cNvSpPr>
            <p:nvPr/>
          </p:nvSpPr>
          <p:spPr bwMode="auto">
            <a:xfrm>
              <a:off x="484" y="2016"/>
              <a:ext cx="217" cy="18"/>
            </a:xfrm>
            <a:custGeom>
              <a:avLst/>
              <a:gdLst>
                <a:gd name="T0" fmla="*/ 0 w 216"/>
                <a:gd name="T1" fmla="*/ 0 h 20"/>
                <a:gd name="T2" fmla="*/ 215 w 216"/>
                <a:gd name="T3" fmla="*/ 0 h 20"/>
              </a:gdLst>
              <a:ahLst/>
              <a:cxnLst>
                <a:cxn ang="0">
                  <a:pos x="T0" y="T1"/>
                </a:cxn>
                <a:cxn ang="0">
                  <a:pos x="T2" y="T3"/>
                </a:cxn>
              </a:cxnLst>
              <a:rect l="0" t="0" r="r" b="b"/>
              <a:pathLst>
                <a:path w="216" h="20">
                  <a:moveTo>
                    <a:pt x="0" y="0"/>
                  </a:moveTo>
                  <a:lnTo>
                    <a:pt x="215" y="0"/>
                  </a:lnTo>
                </a:path>
              </a:pathLst>
            </a:custGeom>
            <a:noFill/>
            <a:ln w="41528">
              <a:solidFill>
                <a:srgbClr val="00B3DC"/>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90" name="Freeform 26">
              <a:extLst>
                <a:ext uri="{FF2B5EF4-FFF2-40B4-BE49-F238E27FC236}">
                  <a16:creationId xmlns:a16="http://schemas.microsoft.com/office/drawing/2014/main" id="{6FF9658B-FE5E-4AA0-97C1-DAE6A9769914}"/>
                </a:ext>
              </a:extLst>
            </p:cNvPr>
            <p:cNvSpPr>
              <a:spLocks/>
            </p:cNvSpPr>
            <p:nvPr/>
          </p:nvSpPr>
          <p:spPr bwMode="auto">
            <a:xfrm>
              <a:off x="2290" y="4112"/>
              <a:ext cx="20" cy="285"/>
            </a:xfrm>
            <a:custGeom>
              <a:avLst/>
              <a:gdLst>
                <a:gd name="T0" fmla="*/ 0 w 20"/>
                <a:gd name="T1" fmla="*/ 0 h 286"/>
                <a:gd name="T2" fmla="*/ 0 w 20"/>
                <a:gd name="T3" fmla="*/ 285 h 286"/>
              </a:gdLst>
              <a:ahLst/>
              <a:cxnLst>
                <a:cxn ang="0">
                  <a:pos x="T0" y="T1"/>
                </a:cxn>
                <a:cxn ang="0">
                  <a:pos x="T2" y="T3"/>
                </a:cxn>
              </a:cxnLst>
              <a:rect l="0" t="0" r="r" b="b"/>
              <a:pathLst>
                <a:path w="20" h="286">
                  <a:moveTo>
                    <a:pt x="0" y="0"/>
                  </a:moveTo>
                  <a:lnTo>
                    <a:pt x="0" y="285"/>
                  </a:lnTo>
                </a:path>
              </a:pathLst>
            </a:custGeom>
            <a:noFill/>
            <a:ln w="31330">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91" name="Freeform 27">
              <a:extLst>
                <a:ext uri="{FF2B5EF4-FFF2-40B4-BE49-F238E27FC236}">
                  <a16:creationId xmlns:a16="http://schemas.microsoft.com/office/drawing/2014/main" id="{F9B7F1B4-AFED-4EF5-8C67-5CEBA8430535}"/>
                </a:ext>
              </a:extLst>
            </p:cNvPr>
            <p:cNvSpPr>
              <a:spLocks/>
            </p:cNvSpPr>
            <p:nvPr/>
          </p:nvSpPr>
          <p:spPr bwMode="auto">
            <a:xfrm>
              <a:off x="2658" y="4112"/>
              <a:ext cx="20" cy="285"/>
            </a:xfrm>
            <a:custGeom>
              <a:avLst/>
              <a:gdLst>
                <a:gd name="T0" fmla="*/ 0 w 20"/>
                <a:gd name="T1" fmla="*/ 0 h 286"/>
                <a:gd name="T2" fmla="*/ 0 w 20"/>
                <a:gd name="T3" fmla="*/ 285 h 286"/>
              </a:gdLst>
              <a:ahLst/>
              <a:cxnLst>
                <a:cxn ang="0">
                  <a:pos x="T0" y="T1"/>
                </a:cxn>
                <a:cxn ang="0">
                  <a:pos x="T2" y="T3"/>
                </a:cxn>
              </a:cxnLst>
              <a:rect l="0" t="0" r="r" b="b"/>
              <a:pathLst>
                <a:path w="20" h="286">
                  <a:moveTo>
                    <a:pt x="0" y="0"/>
                  </a:moveTo>
                  <a:lnTo>
                    <a:pt x="0" y="285"/>
                  </a:lnTo>
                </a:path>
              </a:pathLst>
            </a:custGeom>
            <a:noFill/>
            <a:ln w="31330">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92" name="Freeform 28">
              <a:extLst>
                <a:ext uri="{FF2B5EF4-FFF2-40B4-BE49-F238E27FC236}">
                  <a16:creationId xmlns:a16="http://schemas.microsoft.com/office/drawing/2014/main" id="{5CC8D77F-AFD1-44BA-8BFA-BF366713C7E8}"/>
                </a:ext>
              </a:extLst>
            </p:cNvPr>
            <p:cNvSpPr>
              <a:spLocks/>
            </p:cNvSpPr>
            <p:nvPr/>
          </p:nvSpPr>
          <p:spPr bwMode="auto">
            <a:xfrm>
              <a:off x="3614" y="4112"/>
              <a:ext cx="20" cy="285"/>
            </a:xfrm>
            <a:custGeom>
              <a:avLst/>
              <a:gdLst>
                <a:gd name="T0" fmla="*/ 0 w 20"/>
                <a:gd name="T1" fmla="*/ 0 h 286"/>
                <a:gd name="T2" fmla="*/ 0 w 20"/>
                <a:gd name="T3" fmla="*/ 285 h 286"/>
              </a:gdLst>
              <a:ahLst/>
              <a:cxnLst>
                <a:cxn ang="0">
                  <a:pos x="T0" y="T1"/>
                </a:cxn>
                <a:cxn ang="0">
                  <a:pos x="T2" y="T3"/>
                </a:cxn>
              </a:cxnLst>
              <a:rect l="0" t="0" r="r" b="b"/>
              <a:pathLst>
                <a:path w="20" h="286">
                  <a:moveTo>
                    <a:pt x="0" y="0"/>
                  </a:moveTo>
                  <a:lnTo>
                    <a:pt x="0" y="285"/>
                  </a:lnTo>
                </a:path>
              </a:pathLst>
            </a:custGeom>
            <a:noFill/>
            <a:ln w="31330">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93" name="Freeform 29">
              <a:extLst>
                <a:ext uri="{FF2B5EF4-FFF2-40B4-BE49-F238E27FC236}">
                  <a16:creationId xmlns:a16="http://schemas.microsoft.com/office/drawing/2014/main" id="{D280D469-31B3-4507-A358-254D598063C3}"/>
                </a:ext>
              </a:extLst>
            </p:cNvPr>
            <p:cNvSpPr>
              <a:spLocks/>
            </p:cNvSpPr>
            <p:nvPr/>
          </p:nvSpPr>
          <p:spPr bwMode="auto">
            <a:xfrm>
              <a:off x="4974" y="4112"/>
              <a:ext cx="20" cy="285"/>
            </a:xfrm>
            <a:custGeom>
              <a:avLst/>
              <a:gdLst>
                <a:gd name="T0" fmla="*/ 0 w 20"/>
                <a:gd name="T1" fmla="*/ 0 h 286"/>
                <a:gd name="T2" fmla="*/ 0 w 20"/>
                <a:gd name="T3" fmla="*/ 285 h 286"/>
              </a:gdLst>
              <a:ahLst/>
              <a:cxnLst>
                <a:cxn ang="0">
                  <a:pos x="T0" y="T1"/>
                </a:cxn>
                <a:cxn ang="0">
                  <a:pos x="T2" y="T3"/>
                </a:cxn>
              </a:cxnLst>
              <a:rect l="0" t="0" r="r" b="b"/>
              <a:pathLst>
                <a:path w="20" h="286">
                  <a:moveTo>
                    <a:pt x="0" y="0"/>
                  </a:moveTo>
                  <a:lnTo>
                    <a:pt x="0" y="285"/>
                  </a:lnTo>
                </a:path>
              </a:pathLst>
            </a:custGeom>
            <a:noFill/>
            <a:ln w="31330">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94" name="Freeform 30">
              <a:extLst>
                <a:ext uri="{FF2B5EF4-FFF2-40B4-BE49-F238E27FC236}">
                  <a16:creationId xmlns:a16="http://schemas.microsoft.com/office/drawing/2014/main" id="{DC1A82DD-1AE1-4BDD-8EC6-37F4D2B447C0}"/>
                </a:ext>
              </a:extLst>
            </p:cNvPr>
            <p:cNvSpPr>
              <a:spLocks/>
            </p:cNvSpPr>
            <p:nvPr/>
          </p:nvSpPr>
          <p:spPr bwMode="auto">
            <a:xfrm>
              <a:off x="2477" y="511"/>
              <a:ext cx="4230" cy="18"/>
            </a:xfrm>
            <a:custGeom>
              <a:avLst/>
              <a:gdLst>
                <a:gd name="T0" fmla="*/ 0 w 4231"/>
                <a:gd name="T1" fmla="*/ 0 h 20"/>
                <a:gd name="T2" fmla="*/ 4230 w 4231"/>
                <a:gd name="T3" fmla="*/ 0 h 20"/>
              </a:gdLst>
              <a:ahLst/>
              <a:cxnLst>
                <a:cxn ang="0">
                  <a:pos x="T0" y="T1"/>
                </a:cxn>
                <a:cxn ang="0">
                  <a:pos x="T2" y="T3"/>
                </a:cxn>
              </a:cxnLst>
              <a:rect l="0" t="0" r="r" b="b"/>
              <a:pathLst>
                <a:path w="4231" h="20">
                  <a:moveTo>
                    <a:pt x="0" y="0"/>
                  </a:moveTo>
                  <a:lnTo>
                    <a:pt x="4230" y="0"/>
                  </a:lnTo>
                </a:path>
              </a:pathLst>
            </a:custGeom>
            <a:noFill/>
            <a:ln w="33096">
              <a:solidFill>
                <a:srgbClr val="C6401D"/>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95" name="Freeform 31">
              <a:extLst>
                <a:ext uri="{FF2B5EF4-FFF2-40B4-BE49-F238E27FC236}">
                  <a16:creationId xmlns:a16="http://schemas.microsoft.com/office/drawing/2014/main" id="{CEFD8FA5-F730-45B3-A0E1-C10AE8576469}"/>
                </a:ext>
              </a:extLst>
            </p:cNvPr>
            <p:cNvSpPr>
              <a:spLocks/>
            </p:cNvSpPr>
            <p:nvPr/>
          </p:nvSpPr>
          <p:spPr bwMode="auto">
            <a:xfrm>
              <a:off x="2294" y="385"/>
              <a:ext cx="221" cy="253"/>
            </a:xfrm>
            <a:custGeom>
              <a:avLst/>
              <a:gdLst>
                <a:gd name="T0" fmla="*/ 220 w 221"/>
                <a:gd name="T1" fmla="*/ 0 h 255"/>
                <a:gd name="T2" fmla="*/ 0 w 221"/>
                <a:gd name="T3" fmla="*/ 127 h 255"/>
                <a:gd name="T4" fmla="*/ 220 w 221"/>
                <a:gd name="T5" fmla="*/ 254 h 255"/>
                <a:gd name="T6" fmla="*/ 220 w 221"/>
                <a:gd name="T7" fmla="*/ 0 h 255"/>
              </a:gdLst>
              <a:ahLst/>
              <a:cxnLst>
                <a:cxn ang="0">
                  <a:pos x="T0" y="T1"/>
                </a:cxn>
                <a:cxn ang="0">
                  <a:pos x="T2" y="T3"/>
                </a:cxn>
                <a:cxn ang="0">
                  <a:pos x="T4" y="T5"/>
                </a:cxn>
                <a:cxn ang="0">
                  <a:pos x="T6" y="T7"/>
                </a:cxn>
              </a:cxnLst>
              <a:rect l="0" t="0" r="r" b="b"/>
              <a:pathLst>
                <a:path w="221" h="255">
                  <a:moveTo>
                    <a:pt x="220" y="0"/>
                  </a:moveTo>
                  <a:lnTo>
                    <a:pt x="0" y="127"/>
                  </a:lnTo>
                  <a:lnTo>
                    <a:pt x="220" y="254"/>
                  </a:lnTo>
                  <a:lnTo>
                    <a:pt x="220" y="0"/>
                  </a:lnTo>
                  <a:close/>
                </a:path>
              </a:pathLst>
            </a:custGeom>
            <a:solidFill>
              <a:srgbClr val="C6401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96" name="Freeform 32">
              <a:extLst>
                <a:ext uri="{FF2B5EF4-FFF2-40B4-BE49-F238E27FC236}">
                  <a16:creationId xmlns:a16="http://schemas.microsoft.com/office/drawing/2014/main" id="{9C06FD92-36E6-4A50-AE34-E9FE2557DF1E}"/>
                </a:ext>
              </a:extLst>
            </p:cNvPr>
            <p:cNvSpPr>
              <a:spLocks/>
            </p:cNvSpPr>
            <p:nvPr/>
          </p:nvSpPr>
          <p:spPr bwMode="auto">
            <a:xfrm>
              <a:off x="6671" y="385"/>
              <a:ext cx="221" cy="253"/>
            </a:xfrm>
            <a:custGeom>
              <a:avLst/>
              <a:gdLst>
                <a:gd name="T0" fmla="*/ 0 w 221"/>
                <a:gd name="T1" fmla="*/ 0 h 255"/>
                <a:gd name="T2" fmla="*/ 0 w 221"/>
                <a:gd name="T3" fmla="*/ 254 h 255"/>
                <a:gd name="T4" fmla="*/ 220 w 221"/>
                <a:gd name="T5" fmla="*/ 127 h 255"/>
                <a:gd name="T6" fmla="*/ 0 w 221"/>
                <a:gd name="T7" fmla="*/ 0 h 255"/>
              </a:gdLst>
              <a:ahLst/>
              <a:cxnLst>
                <a:cxn ang="0">
                  <a:pos x="T0" y="T1"/>
                </a:cxn>
                <a:cxn ang="0">
                  <a:pos x="T2" y="T3"/>
                </a:cxn>
                <a:cxn ang="0">
                  <a:pos x="T4" y="T5"/>
                </a:cxn>
                <a:cxn ang="0">
                  <a:pos x="T6" y="T7"/>
                </a:cxn>
              </a:cxnLst>
              <a:rect l="0" t="0" r="r" b="b"/>
              <a:pathLst>
                <a:path w="221" h="255">
                  <a:moveTo>
                    <a:pt x="0" y="0"/>
                  </a:moveTo>
                  <a:lnTo>
                    <a:pt x="0" y="254"/>
                  </a:lnTo>
                  <a:lnTo>
                    <a:pt x="220" y="127"/>
                  </a:lnTo>
                  <a:lnTo>
                    <a:pt x="0" y="0"/>
                  </a:lnTo>
                  <a:close/>
                </a:path>
              </a:pathLst>
            </a:custGeom>
            <a:solidFill>
              <a:srgbClr val="C6401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97" name="Freeform 33">
              <a:extLst>
                <a:ext uri="{FF2B5EF4-FFF2-40B4-BE49-F238E27FC236}">
                  <a16:creationId xmlns:a16="http://schemas.microsoft.com/office/drawing/2014/main" id="{1F9C533D-60CC-4D36-9550-C42C56CE19C5}"/>
                </a:ext>
              </a:extLst>
            </p:cNvPr>
            <p:cNvSpPr>
              <a:spLocks/>
            </p:cNvSpPr>
            <p:nvPr/>
          </p:nvSpPr>
          <p:spPr bwMode="auto">
            <a:xfrm>
              <a:off x="2477" y="3342"/>
              <a:ext cx="4230" cy="21"/>
            </a:xfrm>
            <a:custGeom>
              <a:avLst/>
              <a:gdLst>
                <a:gd name="T0" fmla="*/ 0 w 4231"/>
                <a:gd name="T1" fmla="*/ 0 h 20"/>
                <a:gd name="T2" fmla="*/ 4230 w 4231"/>
                <a:gd name="T3" fmla="*/ 0 h 20"/>
              </a:gdLst>
              <a:ahLst/>
              <a:cxnLst>
                <a:cxn ang="0">
                  <a:pos x="T0" y="T1"/>
                </a:cxn>
                <a:cxn ang="0">
                  <a:pos x="T2" y="T3"/>
                </a:cxn>
              </a:cxnLst>
              <a:rect l="0" t="0" r="r" b="b"/>
              <a:pathLst>
                <a:path w="4231" h="20">
                  <a:moveTo>
                    <a:pt x="0" y="0"/>
                  </a:moveTo>
                  <a:lnTo>
                    <a:pt x="4230" y="0"/>
                  </a:lnTo>
                </a:path>
              </a:pathLst>
            </a:custGeom>
            <a:noFill/>
            <a:ln w="33096">
              <a:solidFill>
                <a:srgbClr val="00B3DC"/>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98" name="Freeform 34">
              <a:extLst>
                <a:ext uri="{FF2B5EF4-FFF2-40B4-BE49-F238E27FC236}">
                  <a16:creationId xmlns:a16="http://schemas.microsoft.com/office/drawing/2014/main" id="{0E428122-84C2-44AF-9DD3-335BC649697A}"/>
                </a:ext>
              </a:extLst>
            </p:cNvPr>
            <p:cNvSpPr>
              <a:spLocks/>
            </p:cNvSpPr>
            <p:nvPr/>
          </p:nvSpPr>
          <p:spPr bwMode="auto">
            <a:xfrm>
              <a:off x="2294" y="3216"/>
              <a:ext cx="221" cy="256"/>
            </a:xfrm>
            <a:custGeom>
              <a:avLst/>
              <a:gdLst>
                <a:gd name="T0" fmla="*/ 220 w 221"/>
                <a:gd name="T1" fmla="*/ 0 h 255"/>
                <a:gd name="T2" fmla="*/ 0 w 221"/>
                <a:gd name="T3" fmla="*/ 127 h 255"/>
                <a:gd name="T4" fmla="*/ 220 w 221"/>
                <a:gd name="T5" fmla="*/ 254 h 255"/>
                <a:gd name="T6" fmla="*/ 220 w 221"/>
                <a:gd name="T7" fmla="*/ 0 h 255"/>
              </a:gdLst>
              <a:ahLst/>
              <a:cxnLst>
                <a:cxn ang="0">
                  <a:pos x="T0" y="T1"/>
                </a:cxn>
                <a:cxn ang="0">
                  <a:pos x="T2" y="T3"/>
                </a:cxn>
                <a:cxn ang="0">
                  <a:pos x="T4" y="T5"/>
                </a:cxn>
                <a:cxn ang="0">
                  <a:pos x="T6" y="T7"/>
                </a:cxn>
              </a:cxnLst>
              <a:rect l="0" t="0" r="r" b="b"/>
              <a:pathLst>
                <a:path w="221" h="255">
                  <a:moveTo>
                    <a:pt x="220" y="0"/>
                  </a:moveTo>
                  <a:lnTo>
                    <a:pt x="0" y="127"/>
                  </a:lnTo>
                  <a:lnTo>
                    <a:pt x="220" y="254"/>
                  </a:lnTo>
                  <a:lnTo>
                    <a:pt x="220" y="0"/>
                  </a:lnTo>
                  <a:close/>
                </a:path>
              </a:pathLst>
            </a:custGeom>
            <a:solidFill>
              <a:srgbClr val="00B3D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299" name="Freeform 35">
              <a:extLst>
                <a:ext uri="{FF2B5EF4-FFF2-40B4-BE49-F238E27FC236}">
                  <a16:creationId xmlns:a16="http://schemas.microsoft.com/office/drawing/2014/main" id="{3A90FB2B-5EBE-4377-BB01-FB65F202C486}"/>
                </a:ext>
              </a:extLst>
            </p:cNvPr>
            <p:cNvSpPr>
              <a:spLocks/>
            </p:cNvSpPr>
            <p:nvPr/>
          </p:nvSpPr>
          <p:spPr bwMode="auto">
            <a:xfrm>
              <a:off x="6671" y="3216"/>
              <a:ext cx="221" cy="256"/>
            </a:xfrm>
            <a:custGeom>
              <a:avLst/>
              <a:gdLst>
                <a:gd name="T0" fmla="*/ 0 w 221"/>
                <a:gd name="T1" fmla="*/ 0 h 255"/>
                <a:gd name="T2" fmla="*/ 0 w 221"/>
                <a:gd name="T3" fmla="*/ 254 h 255"/>
                <a:gd name="T4" fmla="*/ 220 w 221"/>
                <a:gd name="T5" fmla="*/ 127 h 255"/>
                <a:gd name="T6" fmla="*/ 0 w 221"/>
                <a:gd name="T7" fmla="*/ 0 h 255"/>
              </a:gdLst>
              <a:ahLst/>
              <a:cxnLst>
                <a:cxn ang="0">
                  <a:pos x="T0" y="T1"/>
                </a:cxn>
                <a:cxn ang="0">
                  <a:pos x="T2" y="T3"/>
                </a:cxn>
                <a:cxn ang="0">
                  <a:pos x="T4" y="T5"/>
                </a:cxn>
                <a:cxn ang="0">
                  <a:pos x="T6" y="T7"/>
                </a:cxn>
              </a:cxnLst>
              <a:rect l="0" t="0" r="r" b="b"/>
              <a:pathLst>
                <a:path w="221" h="255">
                  <a:moveTo>
                    <a:pt x="0" y="0"/>
                  </a:moveTo>
                  <a:lnTo>
                    <a:pt x="0" y="254"/>
                  </a:lnTo>
                  <a:lnTo>
                    <a:pt x="220" y="127"/>
                  </a:lnTo>
                  <a:lnTo>
                    <a:pt x="0" y="0"/>
                  </a:lnTo>
                  <a:close/>
                </a:path>
              </a:pathLst>
            </a:custGeom>
            <a:solidFill>
              <a:srgbClr val="00B3D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00" name="Freeform 36">
              <a:extLst>
                <a:ext uri="{FF2B5EF4-FFF2-40B4-BE49-F238E27FC236}">
                  <a16:creationId xmlns:a16="http://schemas.microsoft.com/office/drawing/2014/main" id="{3D98365A-5ED0-4316-862D-19FC0FF7195F}"/>
                </a:ext>
              </a:extLst>
            </p:cNvPr>
            <p:cNvSpPr>
              <a:spLocks/>
            </p:cNvSpPr>
            <p:nvPr/>
          </p:nvSpPr>
          <p:spPr bwMode="auto">
            <a:xfrm>
              <a:off x="1037" y="5129"/>
              <a:ext cx="20" cy="34"/>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01" name="Freeform 37">
              <a:extLst>
                <a:ext uri="{FF2B5EF4-FFF2-40B4-BE49-F238E27FC236}">
                  <a16:creationId xmlns:a16="http://schemas.microsoft.com/office/drawing/2014/main" id="{D8AF5FEC-DD2F-4253-8D77-203099DC3D57}"/>
                </a:ext>
              </a:extLst>
            </p:cNvPr>
            <p:cNvSpPr>
              <a:spLocks/>
            </p:cNvSpPr>
            <p:nvPr/>
          </p:nvSpPr>
          <p:spPr bwMode="auto">
            <a:xfrm>
              <a:off x="1037" y="5235"/>
              <a:ext cx="20" cy="1352"/>
            </a:xfrm>
            <a:custGeom>
              <a:avLst/>
              <a:gdLst>
                <a:gd name="T0" fmla="*/ 0 w 20"/>
                <a:gd name="T1" fmla="*/ 0 h 1353"/>
                <a:gd name="T2" fmla="*/ 0 w 20"/>
                <a:gd name="T3" fmla="*/ 1352 h 1353"/>
              </a:gdLst>
              <a:ahLst/>
              <a:cxnLst>
                <a:cxn ang="0">
                  <a:pos x="T0" y="T1"/>
                </a:cxn>
                <a:cxn ang="0">
                  <a:pos x="T2" y="T3"/>
                </a:cxn>
              </a:cxnLst>
              <a:rect l="0" t="0" r="r" b="b"/>
              <a:pathLst>
                <a:path w="20" h="1353">
                  <a:moveTo>
                    <a:pt x="0" y="0"/>
                  </a:moveTo>
                  <a:lnTo>
                    <a:pt x="0" y="1352"/>
                  </a:lnTo>
                </a:path>
              </a:pathLst>
            </a:custGeom>
            <a:noFill/>
            <a:ln w="5511">
              <a:solidFill>
                <a:srgbClr val="5F636A"/>
              </a:solidFill>
              <a:prstDash val="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02" name="Freeform 38">
              <a:extLst>
                <a:ext uri="{FF2B5EF4-FFF2-40B4-BE49-F238E27FC236}">
                  <a16:creationId xmlns:a16="http://schemas.microsoft.com/office/drawing/2014/main" id="{DAF7A7D8-2FEE-4096-9DDB-6C77D2C849C8}"/>
                </a:ext>
              </a:extLst>
            </p:cNvPr>
            <p:cNvSpPr>
              <a:spLocks/>
            </p:cNvSpPr>
            <p:nvPr/>
          </p:nvSpPr>
          <p:spPr bwMode="auto">
            <a:xfrm>
              <a:off x="1037" y="6621"/>
              <a:ext cx="20" cy="37"/>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03" name="Freeform 39">
              <a:extLst>
                <a:ext uri="{FF2B5EF4-FFF2-40B4-BE49-F238E27FC236}">
                  <a16:creationId xmlns:a16="http://schemas.microsoft.com/office/drawing/2014/main" id="{9FD48DDB-8A4F-4936-B855-0774F7AFF6C0}"/>
                </a:ext>
              </a:extLst>
            </p:cNvPr>
            <p:cNvSpPr>
              <a:spLocks/>
            </p:cNvSpPr>
            <p:nvPr/>
          </p:nvSpPr>
          <p:spPr bwMode="auto">
            <a:xfrm>
              <a:off x="2274" y="5129"/>
              <a:ext cx="20" cy="34"/>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04" name="Freeform 40">
              <a:extLst>
                <a:ext uri="{FF2B5EF4-FFF2-40B4-BE49-F238E27FC236}">
                  <a16:creationId xmlns:a16="http://schemas.microsoft.com/office/drawing/2014/main" id="{5203A31B-6325-491B-995B-58DBCA658791}"/>
                </a:ext>
              </a:extLst>
            </p:cNvPr>
            <p:cNvSpPr>
              <a:spLocks/>
            </p:cNvSpPr>
            <p:nvPr/>
          </p:nvSpPr>
          <p:spPr bwMode="auto">
            <a:xfrm>
              <a:off x="2274" y="5235"/>
              <a:ext cx="20" cy="1352"/>
            </a:xfrm>
            <a:custGeom>
              <a:avLst/>
              <a:gdLst>
                <a:gd name="T0" fmla="*/ 0 w 20"/>
                <a:gd name="T1" fmla="*/ 0 h 1353"/>
                <a:gd name="T2" fmla="*/ 0 w 20"/>
                <a:gd name="T3" fmla="*/ 1352 h 1353"/>
              </a:gdLst>
              <a:ahLst/>
              <a:cxnLst>
                <a:cxn ang="0">
                  <a:pos x="T0" y="T1"/>
                </a:cxn>
                <a:cxn ang="0">
                  <a:pos x="T2" y="T3"/>
                </a:cxn>
              </a:cxnLst>
              <a:rect l="0" t="0" r="r" b="b"/>
              <a:pathLst>
                <a:path w="20" h="1353">
                  <a:moveTo>
                    <a:pt x="0" y="0"/>
                  </a:moveTo>
                  <a:lnTo>
                    <a:pt x="0" y="1352"/>
                  </a:lnTo>
                </a:path>
              </a:pathLst>
            </a:custGeom>
            <a:noFill/>
            <a:ln w="5511">
              <a:solidFill>
                <a:srgbClr val="5F636A"/>
              </a:solidFill>
              <a:prstDash val="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05" name="Freeform 41">
              <a:extLst>
                <a:ext uri="{FF2B5EF4-FFF2-40B4-BE49-F238E27FC236}">
                  <a16:creationId xmlns:a16="http://schemas.microsoft.com/office/drawing/2014/main" id="{52A1BB6D-0769-44D4-B089-A12F06A4B8B9}"/>
                </a:ext>
              </a:extLst>
            </p:cNvPr>
            <p:cNvSpPr>
              <a:spLocks/>
            </p:cNvSpPr>
            <p:nvPr/>
          </p:nvSpPr>
          <p:spPr bwMode="auto">
            <a:xfrm>
              <a:off x="2274" y="6621"/>
              <a:ext cx="20" cy="37"/>
            </a:xfrm>
            <a:custGeom>
              <a:avLst/>
              <a:gdLst>
                <a:gd name="T0" fmla="*/ 0 w 20"/>
                <a:gd name="T1" fmla="*/ 0 h 35"/>
                <a:gd name="T2" fmla="*/ 0 w 20"/>
                <a:gd name="T3" fmla="*/ 34 h 35"/>
              </a:gdLst>
              <a:ahLst/>
              <a:cxnLst>
                <a:cxn ang="0">
                  <a:pos x="T0" y="T1"/>
                </a:cxn>
                <a:cxn ang="0">
                  <a:pos x="T2" y="T3"/>
                </a:cxn>
              </a:cxnLst>
              <a:rect l="0" t="0" r="r" b="b"/>
              <a:pathLst>
                <a:path w="20" h="35">
                  <a:moveTo>
                    <a:pt x="0" y="0"/>
                  </a:moveTo>
                  <a:lnTo>
                    <a:pt x="0" y="34"/>
                  </a:lnTo>
                </a:path>
              </a:pathLst>
            </a:custGeom>
            <a:noFill/>
            <a:ln w="5511">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grpSp>
          <p:nvGrpSpPr>
            <p:cNvPr id="306" name="Group 46">
              <a:extLst>
                <a:ext uri="{FF2B5EF4-FFF2-40B4-BE49-F238E27FC236}">
                  <a16:creationId xmlns:a16="http://schemas.microsoft.com/office/drawing/2014/main" id="{0C513249-B1D9-4C5C-A2DC-01FA14D69867}"/>
                </a:ext>
              </a:extLst>
            </p:cNvPr>
            <p:cNvGrpSpPr>
              <a:grpSpLocks/>
            </p:cNvGrpSpPr>
            <p:nvPr/>
          </p:nvGrpSpPr>
          <p:grpSpPr bwMode="auto">
            <a:xfrm>
              <a:off x="1007" y="5808"/>
              <a:ext cx="2092" cy="460"/>
              <a:chOff x="1007" y="5808"/>
              <a:chExt cx="2092" cy="460"/>
            </a:xfrm>
          </p:grpSpPr>
          <p:sp>
            <p:nvSpPr>
              <p:cNvPr id="393" name="Freeform 43">
                <a:extLst>
                  <a:ext uri="{FF2B5EF4-FFF2-40B4-BE49-F238E27FC236}">
                    <a16:creationId xmlns:a16="http://schemas.microsoft.com/office/drawing/2014/main" id="{48CC5FBC-216C-4000-965B-C69B4C26ED98}"/>
                  </a:ext>
                </a:extLst>
              </p:cNvPr>
              <p:cNvSpPr>
                <a:spLocks/>
              </p:cNvSpPr>
              <p:nvPr/>
            </p:nvSpPr>
            <p:spPr bwMode="auto">
              <a:xfrm>
                <a:off x="1006" y="5807"/>
                <a:ext cx="2093" cy="461"/>
              </a:xfrm>
              <a:custGeom>
                <a:avLst/>
                <a:gdLst>
                  <a:gd name="T0" fmla="*/ 2010 w 2092"/>
                  <a:gd name="T1" fmla="*/ 323 h 460"/>
                  <a:gd name="T2" fmla="*/ 1891 w 2092"/>
                  <a:gd name="T3" fmla="*/ 323 h 460"/>
                  <a:gd name="T4" fmla="*/ 1891 w 2092"/>
                  <a:gd name="T5" fmla="*/ 459 h 460"/>
                  <a:gd name="T6" fmla="*/ 2010 w 2092"/>
                  <a:gd name="T7" fmla="*/ 323 h 460"/>
                </a:gdLst>
                <a:ahLst/>
                <a:cxnLst>
                  <a:cxn ang="0">
                    <a:pos x="T0" y="T1"/>
                  </a:cxn>
                  <a:cxn ang="0">
                    <a:pos x="T2" y="T3"/>
                  </a:cxn>
                  <a:cxn ang="0">
                    <a:pos x="T4" y="T5"/>
                  </a:cxn>
                  <a:cxn ang="0">
                    <a:pos x="T6" y="T7"/>
                  </a:cxn>
                </a:cxnLst>
                <a:rect l="0" t="0" r="r" b="b"/>
                <a:pathLst>
                  <a:path w="2092" h="460">
                    <a:moveTo>
                      <a:pt x="2010" y="323"/>
                    </a:moveTo>
                    <a:lnTo>
                      <a:pt x="1891" y="323"/>
                    </a:lnTo>
                    <a:lnTo>
                      <a:pt x="1891" y="459"/>
                    </a:lnTo>
                    <a:lnTo>
                      <a:pt x="2010" y="323"/>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94" name="Freeform 44">
                <a:extLst>
                  <a:ext uri="{FF2B5EF4-FFF2-40B4-BE49-F238E27FC236}">
                    <a16:creationId xmlns:a16="http://schemas.microsoft.com/office/drawing/2014/main" id="{D2AD8CF1-F177-480A-9704-B59A1E702C41}"/>
                  </a:ext>
                </a:extLst>
              </p:cNvPr>
              <p:cNvSpPr>
                <a:spLocks/>
              </p:cNvSpPr>
              <p:nvPr/>
            </p:nvSpPr>
            <p:spPr bwMode="auto">
              <a:xfrm>
                <a:off x="1006" y="5807"/>
                <a:ext cx="2093" cy="461"/>
              </a:xfrm>
              <a:custGeom>
                <a:avLst/>
                <a:gdLst>
                  <a:gd name="T0" fmla="*/ 199 w 2092"/>
                  <a:gd name="T1" fmla="*/ 0 h 460"/>
                  <a:gd name="T2" fmla="*/ 0 w 2092"/>
                  <a:gd name="T3" fmla="*/ 229 h 460"/>
                  <a:gd name="T4" fmla="*/ 199 w 2092"/>
                  <a:gd name="T5" fmla="*/ 459 h 460"/>
                  <a:gd name="T6" fmla="*/ 199 w 2092"/>
                  <a:gd name="T7" fmla="*/ 323 h 460"/>
                  <a:gd name="T8" fmla="*/ 2010 w 2092"/>
                  <a:gd name="T9" fmla="*/ 323 h 460"/>
                  <a:gd name="T10" fmla="*/ 2091 w 2092"/>
                  <a:gd name="T11" fmla="*/ 229 h 460"/>
                  <a:gd name="T12" fmla="*/ 2004 w 2092"/>
                  <a:gd name="T13" fmla="*/ 129 h 460"/>
                  <a:gd name="T14" fmla="*/ 199 w 2092"/>
                  <a:gd name="T15" fmla="*/ 129 h 460"/>
                  <a:gd name="T16" fmla="*/ 199 w 2092"/>
                  <a:gd name="T17"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2" h="460">
                    <a:moveTo>
                      <a:pt x="199" y="0"/>
                    </a:moveTo>
                    <a:lnTo>
                      <a:pt x="0" y="229"/>
                    </a:lnTo>
                    <a:lnTo>
                      <a:pt x="199" y="459"/>
                    </a:lnTo>
                    <a:lnTo>
                      <a:pt x="199" y="323"/>
                    </a:lnTo>
                    <a:lnTo>
                      <a:pt x="2010" y="323"/>
                    </a:lnTo>
                    <a:lnTo>
                      <a:pt x="2091" y="229"/>
                    </a:lnTo>
                    <a:lnTo>
                      <a:pt x="2004" y="129"/>
                    </a:lnTo>
                    <a:lnTo>
                      <a:pt x="199" y="129"/>
                    </a:lnTo>
                    <a:lnTo>
                      <a:pt x="199"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95" name="Freeform 45">
                <a:extLst>
                  <a:ext uri="{FF2B5EF4-FFF2-40B4-BE49-F238E27FC236}">
                    <a16:creationId xmlns:a16="http://schemas.microsoft.com/office/drawing/2014/main" id="{D7D4AFCF-A7E3-418A-9D9D-C507E3445098}"/>
                  </a:ext>
                </a:extLst>
              </p:cNvPr>
              <p:cNvSpPr>
                <a:spLocks/>
              </p:cNvSpPr>
              <p:nvPr/>
            </p:nvSpPr>
            <p:spPr bwMode="auto">
              <a:xfrm>
                <a:off x="1006" y="5807"/>
                <a:ext cx="2093" cy="461"/>
              </a:xfrm>
              <a:custGeom>
                <a:avLst/>
                <a:gdLst>
                  <a:gd name="T0" fmla="*/ 1891 w 2092"/>
                  <a:gd name="T1" fmla="*/ 0 h 460"/>
                  <a:gd name="T2" fmla="*/ 1891 w 2092"/>
                  <a:gd name="T3" fmla="*/ 129 h 460"/>
                  <a:gd name="T4" fmla="*/ 2004 w 2092"/>
                  <a:gd name="T5" fmla="*/ 129 h 460"/>
                  <a:gd name="T6" fmla="*/ 1891 w 2092"/>
                  <a:gd name="T7" fmla="*/ 0 h 460"/>
                </a:gdLst>
                <a:ahLst/>
                <a:cxnLst>
                  <a:cxn ang="0">
                    <a:pos x="T0" y="T1"/>
                  </a:cxn>
                  <a:cxn ang="0">
                    <a:pos x="T2" y="T3"/>
                  </a:cxn>
                  <a:cxn ang="0">
                    <a:pos x="T4" y="T5"/>
                  </a:cxn>
                  <a:cxn ang="0">
                    <a:pos x="T6" y="T7"/>
                  </a:cxn>
                </a:cxnLst>
                <a:rect l="0" t="0" r="r" b="b"/>
                <a:pathLst>
                  <a:path w="2092" h="460">
                    <a:moveTo>
                      <a:pt x="1891" y="0"/>
                    </a:moveTo>
                    <a:lnTo>
                      <a:pt x="1891" y="129"/>
                    </a:lnTo>
                    <a:lnTo>
                      <a:pt x="2004" y="129"/>
                    </a:lnTo>
                    <a:lnTo>
                      <a:pt x="1891"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grpSp>
        <p:grpSp>
          <p:nvGrpSpPr>
            <p:cNvPr id="307" name="Group 47">
              <a:extLst>
                <a:ext uri="{FF2B5EF4-FFF2-40B4-BE49-F238E27FC236}">
                  <a16:creationId xmlns:a16="http://schemas.microsoft.com/office/drawing/2014/main" id="{C0D69C16-7C96-4B5C-9596-BF4BD053AD01}"/>
                </a:ext>
              </a:extLst>
            </p:cNvPr>
            <p:cNvGrpSpPr>
              <a:grpSpLocks/>
            </p:cNvGrpSpPr>
            <p:nvPr/>
          </p:nvGrpSpPr>
          <p:grpSpPr bwMode="auto">
            <a:xfrm>
              <a:off x="996" y="5785"/>
              <a:ext cx="2115" cy="506"/>
              <a:chOff x="996" y="5785"/>
              <a:chExt cx="2115" cy="506"/>
            </a:xfrm>
          </p:grpSpPr>
          <p:sp>
            <p:nvSpPr>
              <p:cNvPr id="387" name="Freeform 47">
                <a:extLst>
                  <a:ext uri="{FF2B5EF4-FFF2-40B4-BE49-F238E27FC236}">
                    <a16:creationId xmlns:a16="http://schemas.microsoft.com/office/drawing/2014/main" id="{A880AD37-B710-4B01-914F-92B277AD27EE}"/>
                  </a:ext>
                </a:extLst>
              </p:cNvPr>
              <p:cNvSpPr>
                <a:spLocks/>
              </p:cNvSpPr>
              <p:nvPr/>
            </p:nvSpPr>
            <p:spPr bwMode="auto">
              <a:xfrm>
                <a:off x="996" y="5786"/>
                <a:ext cx="2115" cy="506"/>
              </a:xfrm>
              <a:custGeom>
                <a:avLst/>
                <a:gdLst>
                  <a:gd name="T0" fmla="*/ 219 w 2115"/>
                  <a:gd name="T1" fmla="*/ 0 h 506"/>
                  <a:gd name="T2" fmla="*/ 0 w 2115"/>
                  <a:gd name="T3" fmla="*/ 252 h 506"/>
                  <a:gd name="T4" fmla="*/ 219 w 2115"/>
                  <a:gd name="T5" fmla="*/ 505 h 506"/>
                  <a:gd name="T6" fmla="*/ 219 w 2115"/>
                  <a:gd name="T7" fmla="*/ 459 h 506"/>
                  <a:gd name="T8" fmla="*/ 202 w 2115"/>
                  <a:gd name="T9" fmla="*/ 459 h 506"/>
                  <a:gd name="T10" fmla="*/ 22 w 2115"/>
                  <a:gd name="T11" fmla="*/ 252 h 506"/>
                  <a:gd name="T12" fmla="*/ 202 w 2115"/>
                  <a:gd name="T13" fmla="*/ 46 h 506"/>
                  <a:gd name="T14" fmla="*/ 219 w 2115"/>
                  <a:gd name="T15" fmla="*/ 46 h 506"/>
                  <a:gd name="T16" fmla="*/ 219 w 2115"/>
                  <a:gd name="T17"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5" h="506">
                    <a:moveTo>
                      <a:pt x="219" y="0"/>
                    </a:moveTo>
                    <a:lnTo>
                      <a:pt x="0" y="252"/>
                    </a:lnTo>
                    <a:lnTo>
                      <a:pt x="219" y="505"/>
                    </a:lnTo>
                    <a:lnTo>
                      <a:pt x="219" y="459"/>
                    </a:lnTo>
                    <a:lnTo>
                      <a:pt x="202" y="459"/>
                    </a:lnTo>
                    <a:lnTo>
                      <a:pt x="22" y="252"/>
                    </a:lnTo>
                    <a:lnTo>
                      <a:pt x="202" y="46"/>
                    </a:lnTo>
                    <a:lnTo>
                      <a:pt x="219" y="46"/>
                    </a:lnTo>
                    <a:lnTo>
                      <a:pt x="219"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88" name="Freeform 48">
                <a:extLst>
                  <a:ext uri="{FF2B5EF4-FFF2-40B4-BE49-F238E27FC236}">
                    <a16:creationId xmlns:a16="http://schemas.microsoft.com/office/drawing/2014/main" id="{67C0D293-D750-4F8A-B655-A3621422BC9A}"/>
                  </a:ext>
                </a:extLst>
              </p:cNvPr>
              <p:cNvSpPr>
                <a:spLocks/>
              </p:cNvSpPr>
              <p:nvPr/>
            </p:nvSpPr>
            <p:spPr bwMode="auto">
              <a:xfrm>
                <a:off x="996" y="5786"/>
                <a:ext cx="2115" cy="506"/>
              </a:xfrm>
              <a:custGeom>
                <a:avLst/>
                <a:gdLst>
                  <a:gd name="T0" fmla="*/ 1912 w 2115"/>
                  <a:gd name="T1" fmla="*/ 355 h 506"/>
                  <a:gd name="T2" fmla="*/ 1894 w 2115"/>
                  <a:gd name="T3" fmla="*/ 355 h 506"/>
                  <a:gd name="T4" fmla="*/ 1894 w 2115"/>
                  <a:gd name="T5" fmla="*/ 505 h 506"/>
                  <a:gd name="T6" fmla="*/ 1935 w 2115"/>
                  <a:gd name="T7" fmla="*/ 459 h 506"/>
                  <a:gd name="T8" fmla="*/ 1912 w 2115"/>
                  <a:gd name="T9" fmla="*/ 459 h 506"/>
                  <a:gd name="T10" fmla="*/ 1912 w 2115"/>
                  <a:gd name="T11" fmla="*/ 355 h 506"/>
                </a:gdLst>
                <a:ahLst/>
                <a:cxnLst>
                  <a:cxn ang="0">
                    <a:pos x="T0" y="T1"/>
                  </a:cxn>
                  <a:cxn ang="0">
                    <a:pos x="T2" y="T3"/>
                  </a:cxn>
                  <a:cxn ang="0">
                    <a:pos x="T4" y="T5"/>
                  </a:cxn>
                  <a:cxn ang="0">
                    <a:pos x="T6" y="T7"/>
                  </a:cxn>
                  <a:cxn ang="0">
                    <a:pos x="T8" y="T9"/>
                  </a:cxn>
                  <a:cxn ang="0">
                    <a:pos x="T10" y="T11"/>
                  </a:cxn>
                </a:cxnLst>
                <a:rect l="0" t="0" r="r" b="b"/>
                <a:pathLst>
                  <a:path w="2115" h="506">
                    <a:moveTo>
                      <a:pt x="1912" y="355"/>
                    </a:moveTo>
                    <a:lnTo>
                      <a:pt x="1894" y="355"/>
                    </a:lnTo>
                    <a:lnTo>
                      <a:pt x="1894" y="505"/>
                    </a:lnTo>
                    <a:lnTo>
                      <a:pt x="1935" y="459"/>
                    </a:lnTo>
                    <a:lnTo>
                      <a:pt x="1912" y="459"/>
                    </a:lnTo>
                    <a:lnTo>
                      <a:pt x="1912" y="355"/>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89" name="Freeform 49">
                <a:extLst>
                  <a:ext uri="{FF2B5EF4-FFF2-40B4-BE49-F238E27FC236}">
                    <a16:creationId xmlns:a16="http://schemas.microsoft.com/office/drawing/2014/main" id="{1DE66FA3-F3A2-486E-9F55-A63CECF0DDD1}"/>
                  </a:ext>
                </a:extLst>
              </p:cNvPr>
              <p:cNvSpPr>
                <a:spLocks/>
              </p:cNvSpPr>
              <p:nvPr/>
            </p:nvSpPr>
            <p:spPr bwMode="auto">
              <a:xfrm>
                <a:off x="996" y="5786"/>
                <a:ext cx="2115" cy="506"/>
              </a:xfrm>
              <a:custGeom>
                <a:avLst/>
                <a:gdLst>
                  <a:gd name="T0" fmla="*/ 1912 w 2115"/>
                  <a:gd name="T1" fmla="*/ 337 h 506"/>
                  <a:gd name="T2" fmla="*/ 202 w 2115"/>
                  <a:gd name="T3" fmla="*/ 337 h 506"/>
                  <a:gd name="T4" fmla="*/ 202 w 2115"/>
                  <a:gd name="T5" fmla="*/ 459 h 506"/>
                  <a:gd name="T6" fmla="*/ 219 w 2115"/>
                  <a:gd name="T7" fmla="*/ 459 h 506"/>
                  <a:gd name="T8" fmla="*/ 219 w 2115"/>
                  <a:gd name="T9" fmla="*/ 355 h 506"/>
                  <a:gd name="T10" fmla="*/ 1912 w 2115"/>
                  <a:gd name="T11" fmla="*/ 355 h 506"/>
                  <a:gd name="T12" fmla="*/ 1912 w 2115"/>
                  <a:gd name="T13" fmla="*/ 337 h 506"/>
                </a:gdLst>
                <a:ahLst/>
                <a:cxnLst>
                  <a:cxn ang="0">
                    <a:pos x="T0" y="T1"/>
                  </a:cxn>
                  <a:cxn ang="0">
                    <a:pos x="T2" y="T3"/>
                  </a:cxn>
                  <a:cxn ang="0">
                    <a:pos x="T4" y="T5"/>
                  </a:cxn>
                  <a:cxn ang="0">
                    <a:pos x="T6" y="T7"/>
                  </a:cxn>
                  <a:cxn ang="0">
                    <a:pos x="T8" y="T9"/>
                  </a:cxn>
                  <a:cxn ang="0">
                    <a:pos x="T10" y="T11"/>
                  </a:cxn>
                  <a:cxn ang="0">
                    <a:pos x="T12" y="T13"/>
                  </a:cxn>
                </a:cxnLst>
                <a:rect l="0" t="0" r="r" b="b"/>
                <a:pathLst>
                  <a:path w="2115" h="506">
                    <a:moveTo>
                      <a:pt x="1912" y="337"/>
                    </a:moveTo>
                    <a:lnTo>
                      <a:pt x="202" y="337"/>
                    </a:lnTo>
                    <a:lnTo>
                      <a:pt x="202" y="459"/>
                    </a:lnTo>
                    <a:lnTo>
                      <a:pt x="219" y="459"/>
                    </a:lnTo>
                    <a:lnTo>
                      <a:pt x="219" y="355"/>
                    </a:lnTo>
                    <a:lnTo>
                      <a:pt x="1912" y="355"/>
                    </a:lnTo>
                    <a:lnTo>
                      <a:pt x="1912" y="337"/>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90" name="Freeform 50">
                <a:extLst>
                  <a:ext uri="{FF2B5EF4-FFF2-40B4-BE49-F238E27FC236}">
                    <a16:creationId xmlns:a16="http://schemas.microsoft.com/office/drawing/2014/main" id="{D710BF61-8061-45BE-A168-C3149F38EBB0}"/>
                  </a:ext>
                </a:extLst>
              </p:cNvPr>
              <p:cNvSpPr>
                <a:spLocks/>
              </p:cNvSpPr>
              <p:nvPr/>
            </p:nvSpPr>
            <p:spPr bwMode="auto">
              <a:xfrm>
                <a:off x="996" y="5786"/>
                <a:ext cx="2115" cy="506"/>
              </a:xfrm>
              <a:custGeom>
                <a:avLst/>
                <a:gdLst>
                  <a:gd name="T0" fmla="*/ 1935 w 2115"/>
                  <a:gd name="T1" fmla="*/ 46 h 506"/>
                  <a:gd name="T2" fmla="*/ 1912 w 2115"/>
                  <a:gd name="T3" fmla="*/ 46 h 506"/>
                  <a:gd name="T4" fmla="*/ 2091 w 2115"/>
                  <a:gd name="T5" fmla="*/ 252 h 506"/>
                  <a:gd name="T6" fmla="*/ 1912 w 2115"/>
                  <a:gd name="T7" fmla="*/ 459 h 506"/>
                  <a:gd name="T8" fmla="*/ 1935 w 2115"/>
                  <a:gd name="T9" fmla="*/ 459 h 506"/>
                  <a:gd name="T10" fmla="*/ 2114 w 2115"/>
                  <a:gd name="T11" fmla="*/ 252 h 506"/>
                  <a:gd name="T12" fmla="*/ 1935 w 2115"/>
                  <a:gd name="T13" fmla="*/ 46 h 506"/>
                </a:gdLst>
                <a:ahLst/>
                <a:cxnLst>
                  <a:cxn ang="0">
                    <a:pos x="T0" y="T1"/>
                  </a:cxn>
                  <a:cxn ang="0">
                    <a:pos x="T2" y="T3"/>
                  </a:cxn>
                  <a:cxn ang="0">
                    <a:pos x="T4" y="T5"/>
                  </a:cxn>
                  <a:cxn ang="0">
                    <a:pos x="T6" y="T7"/>
                  </a:cxn>
                  <a:cxn ang="0">
                    <a:pos x="T8" y="T9"/>
                  </a:cxn>
                  <a:cxn ang="0">
                    <a:pos x="T10" y="T11"/>
                  </a:cxn>
                  <a:cxn ang="0">
                    <a:pos x="T12" y="T13"/>
                  </a:cxn>
                </a:cxnLst>
                <a:rect l="0" t="0" r="r" b="b"/>
                <a:pathLst>
                  <a:path w="2115" h="506">
                    <a:moveTo>
                      <a:pt x="1935" y="46"/>
                    </a:moveTo>
                    <a:lnTo>
                      <a:pt x="1912" y="46"/>
                    </a:lnTo>
                    <a:lnTo>
                      <a:pt x="2091" y="252"/>
                    </a:lnTo>
                    <a:lnTo>
                      <a:pt x="1912" y="459"/>
                    </a:lnTo>
                    <a:lnTo>
                      <a:pt x="1935" y="459"/>
                    </a:lnTo>
                    <a:lnTo>
                      <a:pt x="2114" y="252"/>
                    </a:lnTo>
                    <a:lnTo>
                      <a:pt x="1935" y="46"/>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91" name="Freeform 51">
                <a:extLst>
                  <a:ext uri="{FF2B5EF4-FFF2-40B4-BE49-F238E27FC236}">
                    <a16:creationId xmlns:a16="http://schemas.microsoft.com/office/drawing/2014/main" id="{8FB33309-1A24-4996-9C2D-922DDAE7DD8B}"/>
                  </a:ext>
                </a:extLst>
              </p:cNvPr>
              <p:cNvSpPr>
                <a:spLocks/>
              </p:cNvSpPr>
              <p:nvPr/>
            </p:nvSpPr>
            <p:spPr bwMode="auto">
              <a:xfrm>
                <a:off x="996" y="5786"/>
                <a:ext cx="2115" cy="506"/>
              </a:xfrm>
              <a:custGeom>
                <a:avLst/>
                <a:gdLst>
                  <a:gd name="T0" fmla="*/ 219 w 2115"/>
                  <a:gd name="T1" fmla="*/ 46 h 506"/>
                  <a:gd name="T2" fmla="*/ 202 w 2115"/>
                  <a:gd name="T3" fmla="*/ 46 h 506"/>
                  <a:gd name="T4" fmla="*/ 202 w 2115"/>
                  <a:gd name="T5" fmla="*/ 161 h 506"/>
                  <a:gd name="T6" fmla="*/ 1912 w 2115"/>
                  <a:gd name="T7" fmla="*/ 161 h 506"/>
                  <a:gd name="T8" fmla="*/ 1912 w 2115"/>
                  <a:gd name="T9" fmla="*/ 143 h 506"/>
                  <a:gd name="T10" fmla="*/ 219 w 2115"/>
                  <a:gd name="T11" fmla="*/ 143 h 506"/>
                  <a:gd name="T12" fmla="*/ 219 w 2115"/>
                  <a:gd name="T13" fmla="*/ 46 h 506"/>
                </a:gdLst>
                <a:ahLst/>
                <a:cxnLst>
                  <a:cxn ang="0">
                    <a:pos x="T0" y="T1"/>
                  </a:cxn>
                  <a:cxn ang="0">
                    <a:pos x="T2" y="T3"/>
                  </a:cxn>
                  <a:cxn ang="0">
                    <a:pos x="T4" y="T5"/>
                  </a:cxn>
                  <a:cxn ang="0">
                    <a:pos x="T6" y="T7"/>
                  </a:cxn>
                  <a:cxn ang="0">
                    <a:pos x="T8" y="T9"/>
                  </a:cxn>
                  <a:cxn ang="0">
                    <a:pos x="T10" y="T11"/>
                  </a:cxn>
                  <a:cxn ang="0">
                    <a:pos x="T12" y="T13"/>
                  </a:cxn>
                </a:cxnLst>
                <a:rect l="0" t="0" r="r" b="b"/>
                <a:pathLst>
                  <a:path w="2115" h="506">
                    <a:moveTo>
                      <a:pt x="219" y="46"/>
                    </a:moveTo>
                    <a:lnTo>
                      <a:pt x="202" y="46"/>
                    </a:lnTo>
                    <a:lnTo>
                      <a:pt x="202" y="161"/>
                    </a:lnTo>
                    <a:lnTo>
                      <a:pt x="1912" y="161"/>
                    </a:lnTo>
                    <a:lnTo>
                      <a:pt x="1912" y="143"/>
                    </a:lnTo>
                    <a:lnTo>
                      <a:pt x="219" y="143"/>
                    </a:lnTo>
                    <a:lnTo>
                      <a:pt x="219" y="46"/>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92" name="Freeform 52">
                <a:extLst>
                  <a:ext uri="{FF2B5EF4-FFF2-40B4-BE49-F238E27FC236}">
                    <a16:creationId xmlns:a16="http://schemas.microsoft.com/office/drawing/2014/main" id="{43D3A0CB-93CB-47E1-86B5-76C8ED30DDC5}"/>
                  </a:ext>
                </a:extLst>
              </p:cNvPr>
              <p:cNvSpPr>
                <a:spLocks/>
              </p:cNvSpPr>
              <p:nvPr/>
            </p:nvSpPr>
            <p:spPr bwMode="auto">
              <a:xfrm>
                <a:off x="996" y="5786"/>
                <a:ext cx="2115" cy="506"/>
              </a:xfrm>
              <a:custGeom>
                <a:avLst/>
                <a:gdLst>
                  <a:gd name="T0" fmla="*/ 1894 w 2115"/>
                  <a:gd name="T1" fmla="*/ 0 h 506"/>
                  <a:gd name="T2" fmla="*/ 1894 w 2115"/>
                  <a:gd name="T3" fmla="*/ 143 h 506"/>
                  <a:gd name="T4" fmla="*/ 1912 w 2115"/>
                  <a:gd name="T5" fmla="*/ 143 h 506"/>
                  <a:gd name="T6" fmla="*/ 1912 w 2115"/>
                  <a:gd name="T7" fmla="*/ 46 h 506"/>
                  <a:gd name="T8" fmla="*/ 1935 w 2115"/>
                  <a:gd name="T9" fmla="*/ 46 h 506"/>
                  <a:gd name="T10" fmla="*/ 1894 w 2115"/>
                  <a:gd name="T11" fmla="*/ 0 h 506"/>
                </a:gdLst>
                <a:ahLst/>
                <a:cxnLst>
                  <a:cxn ang="0">
                    <a:pos x="T0" y="T1"/>
                  </a:cxn>
                  <a:cxn ang="0">
                    <a:pos x="T2" y="T3"/>
                  </a:cxn>
                  <a:cxn ang="0">
                    <a:pos x="T4" y="T5"/>
                  </a:cxn>
                  <a:cxn ang="0">
                    <a:pos x="T6" y="T7"/>
                  </a:cxn>
                  <a:cxn ang="0">
                    <a:pos x="T8" y="T9"/>
                  </a:cxn>
                  <a:cxn ang="0">
                    <a:pos x="T10" y="T11"/>
                  </a:cxn>
                </a:cxnLst>
                <a:rect l="0" t="0" r="r" b="b"/>
                <a:pathLst>
                  <a:path w="2115" h="506">
                    <a:moveTo>
                      <a:pt x="1894" y="0"/>
                    </a:moveTo>
                    <a:lnTo>
                      <a:pt x="1894" y="143"/>
                    </a:lnTo>
                    <a:lnTo>
                      <a:pt x="1912" y="143"/>
                    </a:lnTo>
                    <a:lnTo>
                      <a:pt x="1912" y="46"/>
                    </a:lnTo>
                    <a:lnTo>
                      <a:pt x="1935" y="46"/>
                    </a:lnTo>
                    <a:lnTo>
                      <a:pt x="1894"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grpSp>
        <p:grpSp>
          <p:nvGrpSpPr>
            <p:cNvPr id="308" name="Group 48">
              <a:extLst>
                <a:ext uri="{FF2B5EF4-FFF2-40B4-BE49-F238E27FC236}">
                  <a16:creationId xmlns:a16="http://schemas.microsoft.com/office/drawing/2014/main" id="{77E06BFA-6064-40C5-877A-2CB6CE6AD301}"/>
                </a:ext>
              </a:extLst>
            </p:cNvPr>
            <p:cNvGrpSpPr>
              <a:grpSpLocks/>
            </p:cNvGrpSpPr>
            <p:nvPr/>
          </p:nvGrpSpPr>
          <p:grpSpPr bwMode="auto">
            <a:xfrm>
              <a:off x="2231" y="6223"/>
              <a:ext cx="1356" cy="460"/>
              <a:chOff x="2231" y="6223"/>
              <a:chExt cx="1356" cy="460"/>
            </a:xfrm>
          </p:grpSpPr>
          <p:sp>
            <p:nvSpPr>
              <p:cNvPr id="384" name="Freeform 54">
                <a:extLst>
                  <a:ext uri="{FF2B5EF4-FFF2-40B4-BE49-F238E27FC236}">
                    <a16:creationId xmlns:a16="http://schemas.microsoft.com/office/drawing/2014/main" id="{E8F56F72-5818-468A-B138-2A55A41FABA1}"/>
                  </a:ext>
                </a:extLst>
              </p:cNvPr>
              <p:cNvSpPr>
                <a:spLocks/>
              </p:cNvSpPr>
              <p:nvPr/>
            </p:nvSpPr>
            <p:spPr bwMode="auto">
              <a:xfrm>
                <a:off x="2232" y="6223"/>
                <a:ext cx="1356" cy="459"/>
              </a:xfrm>
              <a:custGeom>
                <a:avLst/>
                <a:gdLst>
                  <a:gd name="T0" fmla="*/ 199 w 1356"/>
                  <a:gd name="T1" fmla="*/ 0 h 460"/>
                  <a:gd name="T2" fmla="*/ 0 w 1356"/>
                  <a:gd name="T3" fmla="*/ 229 h 460"/>
                  <a:gd name="T4" fmla="*/ 199 w 1356"/>
                  <a:gd name="T5" fmla="*/ 459 h 460"/>
                  <a:gd name="T6" fmla="*/ 199 w 1356"/>
                  <a:gd name="T7" fmla="*/ 323 h 460"/>
                  <a:gd name="T8" fmla="*/ 1273 w 1356"/>
                  <a:gd name="T9" fmla="*/ 323 h 460"/>
                  <a:gd name="T10" fmla="*/ 1355 w 1356"/>
                  <a:gd name="T11" fmla="*/ 229 h 460"/>
                  <a:gd name="T12" fmla="*/ 1267 w 1356"/>
                  <a:gd name="T13" fmla="*/ 129 h 460"/>
                  <a:gd name="T14" fmla="*/ 199 w 1356"/>
                  <a:gd name="T15" fmla="*/ 129 h 460"/>
                  <a:gd name="T16" fmla="*/ 199 w 1356"/>
                  <a:gd name="T17"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6" h="460">
                    <a:moveTo>
                      <a:pt x="199" y="0"/>
                    </a:moveTo>
                    <a:lnTo>
                      <a:pt x="0" y="229"/>
                    </a:lnTo>
                    <a:lnTo>
                      <a:pt x="199" y="459"/>
                    </a:lnTo>
                    <a:lnTo>
                      <a:pt x="199" y="323"/>
                    </a:lnTo>
                    <a:lnTo>
                      <a:pt x="1273" y="323"/>
                    </a:lnTo>
                    <a:lnTo>
                      <a:pt x="1355" y="229"/>
                    </a:lnTo>
                    <a:lnTo>
                      <a:pt x="1267" y="129"/>
                    </a:lnTo>
                    <a:lnTo>
                      <a:pt x="199" y="129"/>
                    </a:lnTo>
                    <a:lnTo>
                      <a:pt x="199"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85" name="Freeform 55">
                <a:extLst>
                  <a:ext uri="{FF2B5EF4-FFF2-40B4-BE49-F238E27FC236}">
                    <a16:creationId xmlns:a16="http://schemas.microsoft.com/office/drawing/2014/main" id="{CA4D29F8-DC0B-4C02-B0AB-64102D2F10E6}"/>
                  </a:ext>
                </a:extLst>
              </p:cNvPr>
              <p:cNvSpPr>
                <a:spLocks/>
              </p:cNvSpPr>
              <p:nvPr/>
            </p:nvSpPr>
            <p:spPr bwMode="auto">
              <a:xfrm>
                <a:off x="2232" y="6223"/>
                <a:ext cx="1356" cy="459"/>
              </a:xfrm>
              <a:custGeom>
                <a:avLst/>
                <a:gdLst>
                  <a:gd name="T0" fmla="*/ 1273 w 1356"/>
                  <a:gd name="T1" fmla="*/ 323 h 460"/>
                  <a:gd name="T2" fmla="*/ 1155 w 1356"/>
                  <a:gd name="T3" fmla="*/ 323 h 460"/>
                  <a:gd name="T4" fmla="*/ 1155 w 1356"/>
                  <a:gd name="T5" fmla="*/ 459 h 460"/>
                  <a:gd name="T6" fmla="*/ 1273 w 1356"/>
                  <a:gd name="T7" fmla="*/ 323 h 460"/>
                </a:gdLst>
                <a:ahLst/>
                <a:cxnLst>
                  <a:cxn ang="0">
                    <a:pos x="T0" y="T1"/>
                  </a:cxn>
                  <a:cxn ang="0">
                    <a:pos x="T2" y="T3"/>
                  </a:cxn>
                  <a:cxn ang="0">
                    <a:pos x="T4" y="T5"/>
                  </a:cxn>
                  <a:cxn ang="0">
                    <a:pos x="T6" y="T7"/>
                  </a:cxn>
                </a:cxnLst>
                <a:rect l="0" t="0" r="r" b="b"/>
                <a:pathLst>
                  <a:path w="1356" h="460">
                    <a:moveTo>
                      <a:pt x="1273" y="323"/>
                    </a:moveTo>
                    <a:lnTo>
                      <a:pt x="1155" y="323"/>
                    </a:lnTo>
                    <a:lnTo>
                      <a:pt x="1155" y="459"/>
                    </a:lnTo>
                    <a:lnTo>
                      <a:pt x="1273" y="323"/>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86" name="Freeform 56">
                <a:extLst>
                  <a:ext uri="{FF2B5EF4-FFF2-40B4-BE49-F238E27FC236}">
                    <a16:creationId xmlns:a16="http://schemas.microsoft.com/office/drawing/2014/main" id="{CD23A7CD-6732-4118-B209-0954E68DA6E2}"/>
                  </a:ext>
                </a:extLst>
              </p:cNvPr>
              <p:cNvSpPr>
                <a:spLocks/>
              </p:cNvSpPr>
              <p:nvPr/>
            </p:nvSpPr>
            <p:spPr bwMode="auto">
              <a:xfrm>
                <a:off x="2232" y="6223"/>
                <a:ext cx="1356" cy="459"/>
              </a:xfrm>
              <a:custGeom>
                <a:avLst/>
                <a:gdLst>
                  <a:gd name="T0" fmla="*/ 1155 w 1356"/>
                  <a:gd name="T1" fmla="*/ 0 h 460"/>
                  <a:gd name="T2" fmla="*/ 1155 w 1356"/>
                  <a:gd name="T3" fmla="*/ 129 h 460"/>
                  <a:gd name="T4" fmla="*/ 1267 w 1356"/>
                  <a:gd name="T5" fmla="*/ 129 h 460"/>
                  <a:gd name="T6" fmla="*/ 1155 w 1356"/>
                  <a:gd name="T7" fmla="*/ 0 h 460"/>
                </a:gdLst>
                <a:ahLst/>
                <a:cxnLst>
                  <a:cxn ang="0">
                    <a:pos x="T0" y="T1"/>
                  </a:cxn>
                  <a:cxn ang="0">
                    <a:pos x="T2" y="T3"/>
                  </a:cxn>
                  <a:cxn ang="0">
                    <a:pos x="T4" y="T5"/>
                  </a:cxn>
                  <a:cxn ang="0">
                    <a:pos x="T6" y="T7"/>
                  </a:cxn>
                </a:cxnLst>
                <a:rect l="0" t="0" r="r" b="b"/>
                <a:pathLst>
                  <a:path w="1356" h="460">
                    <a:moveTo>
                      <a:pt x="1155" y="0"/>
                    </a:moveTo>
                    <a:lnTo>
                      <a:pt x="1155" y="129"/>
                    </a:lnTo>
                    <a:lnTo>
                      <a:pt x="1267" y="129"/>
                    </a:lnTo>
                    <a:lnTo>
                      <a:pt x="1155"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grpSp>
        <p:grpSp>
          <p:nvGrpSpPr>
            <p:cNvPr id="309" name="Group 49">
              <a:extLst>
                <a:ext uri="{FF2B5EF4-FFF2-40B4-BE49-F238E27FC236}">
                  <a16:creationId xmlns:a16="http://schemas.microsoft.com/office/drawing/2014/main" id="{17AFDA48-2C61-45B0-9986-C12228098064}"/>
                </a:ext>
              </a:extLst>
            </p:cNvPr>
            <p:cNvGrpSpPr>
              <a:grpSpLocks/>
            </p:cNvGrpSpPr>
            <p:nvPr/>
          </p:nvGrpSpPr>
          <p:grpSpPr bwMode="auto">
            <a:xfrm>
              <a:off x="2220" y="6200"/>
              <a:ext cx="1379" cy="506"/>
              <a:chOff x="2220" y="6200"/>
              <a:chExt cx="1379" cy="506"/>
            </a:xfrm>
          </p:grpSpPr>
          <p:sp>
            <p:nvSpPr>
              <p:cNvPr id="378" name="Freeform 58">
                <a:extLst>
                  <a:ext uri="{FF2B5EF4-FFF2-40B4-BE49-F238E27FC236}">
                    <a16:creationId xmlns:a16="http://schemas.microsoft.com/office/drawing/2014/main" id="{6EEF5AB8-015A-4D4F-B4C9-67E3F6885C44}"/>
                  </a:ext>
                </a:extLst>
              </p:cNvPr>
              <p:cNvSpPr>
                <a:spLocks/>
              </p:cNvSpPr>
              <p:nvPr/>
            </p:nvSpPr>
            <p:spPr bwMode="auto">
              <a:xfrm>
                <a:off x="2220" y="6200"/>
                <a:ext cx="1380" cy="506"/>
              </a:xfrm>
              <a:custGeom>
                <a:avLst/>
                <a:gdLst>
                  <a:gd name="T0" fmla="*/ 219 w 1379"/>
                  <a:gd name="T1" fmla="*/ 0 h 506"/>
                  <a:gd name="T2" fmla="*/ 0 w 1379"/>
                  <a:gd name="T3" fmla="*/ 252 h 506"/>
                  <a:gd name="T4" fmla="*/ 219 w 1379"/>
                  <a:gd name="T5" fmla="*/ 505 h 506"/>
                  <a:gd name="T6" fmla="*/ 219 w 1379"/>
                  <a:gd name="T7" fmla="*/ 459 h 506"/>
                  <a:gd name="T8" fmla="*/ 202 w 1379"/>
                  <a:gd name="T9" fmla="*/ 459 h 506"/>
                  <a:gd name="T10" fmla="*/ 22 w 1379"/>
                  <a:gd name="T11" fmla="*/ 252 h 506"/>
                  <a:gd name="T12" fmla="*/ 202 w 1379"/>
                  <a:gd name="T13" fmla="*/ 46 h 506"/>
                  <a:gd name="T14" fmla="*/ 219 w 1379"/>
                  <a:gd name="T15" fmla="*/ 46 h 506"/>
                  <a:gd name="T16" fmla="*/ 219 w 1379"/>
                  <a:gd name="T17"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9" h="506">
                    <a:moveTo>
                      <a:pt x="219" y="0"/>
                    </a:moveTo>
                    <a:lnTo>
                      <a:pt x="0" y="252"/>
                    </a:lnTo>
                    <a:lnTo>
                      <a:pt x="219" y="505"/>
                    </a:lnTo>
                    <a:lnTo>
                      <a:pt x="219" y="459"/>
                    </a:lnTo>
                    <a:lnTo>
                      <a:pt x="202" y="459"/>
                    </a:lnTo>
                    <a:lnTo>
                      <a:pt x="22" y="252"/>
                    </a:lnTo>
                    <a:lnTo>
                      <a:pt x="202" y="46"/>
                    </a:lnTo>
                    <a:lnTo>
                      <a:pt x="219" y="46"/>
                    </a:lnTo>
                    <a:lnTo>
                      <a:pt x="219"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79" name="Freeform 59">
                <a:extLst>
                  <a:ext uri="{FF2B5EF4-FFF2-40B4-BE49-F238E27FC236}">
                    <a16:creationId xmlns:a16="http://schemas.microsoft.com/office/drawing/2014/main" id="{7647D452-DAD4-4763-BC31-1B28C11A6C26}"/>
                  </a:ext>
                </a:extLst>
              </p:cNvPr>
              <p:cNvSpPr>
                <a:spLocks/>
              </p:cNvSpPr>
              <p:nvPr/>
            </p:nvSpPr>
            <p:spPr bwMode="auto">
              <a:xfrm>
                <a:off x="2220" y="6200"/>
                <a:ext cx="1380" cy="506"/>
              </a:xfrm>
              <a:custGeom>
                <a:avLst/>
                <a:gdLst>
                  <a:gd name="T0" fmla="*/ 1175 w 1379"/>
                  <a:gd name="T1" fmla="*/ 355 h 506"/>
                  <a:gd name="T2" fmla="*/ 1158 w 1379"/>
                  <a:gd name="T3" fmla="*/ 355 h 506"/>
                  <a:gd name="T4" fmla="*/ 1158 w 1379"/>
                  <a:gd name="T5" fmla="*/ 505 h 506"/>
                  <a:gd name="T6" fmla="*/ 1198 w 1379"/>
                  <a:gd name="T7" fmla="*/ 459 h 506"/>
                  <a:gd name="T8" fmla="*/ 1175 w 1379"/>
                  <a:gd name="T9" fmla="*/ 459 h 506"/>
                  <a:gd name="T10" fmla="*/ 1175 w 1379"/>
                  <a:gd name="T11" fmla="*/ 355 h 506"/>
                </a:gdLst>
                <a:ahLst/>
                <a:cxnLst>
                  <a:cxn ang="0">
                    <a:pos x="T0" y="T1"/>
                  </a:cxn>
                  <a:cxn ang="0">
                    <a:pos x="T2" y="T3"/>
                  </a:cxn>
                  <a:cxn ang="0">
                    <a:pos x="T4" y="T5"/>
                  </a:cxn>
                  <a:cxn ang="0">
                    <a:pos x="T6" y="T7"/>
                  </a:cxn>
                  <a:cxn ang="0">
                    <a:pos x="T8" y="T9"/>
                  </a:cxn>
                  <a:cxn ang="0">
                    <a:pos x="T10" y="T11"/>
                  </a:cxn>
                </a:cxnLst>
                <a:rect l="0" t="0" r="r" b="b"/>
                <a:pathLst>
                  <a:path w="1379" h="506">
                    <a:moveTo>
                      <a:pt x="1175" y="355"/>
                    </a:moveTo>
                    <a:lnTo>
                      <a:pt x="1158" y="355"/>
                    </a:lnTo>
                    <a:lnTo>
                      <a:pt x="1158" y="505"/>
                    </a:lnTo>
                    <a:lnTo>
                      <a:pt x="1198" y="459"/>
                    </a:lnTo>
                    <a:lnTo>
                      <a:pt x="1175" y="459"/>
                    </a:lnTo>
                    <a:lnTo>
                      <a:pt x="1175" y="355"/>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80" name="Freeform 60">
                <a:extLst>
                  <a:ext uri="{FF2B5EF4-FFF2-40B4-BE49-F238E27FC236}">
                    <a16:creationId xmlns:a16="http://schemas.microsoft.com/office/drawing/2014/main" id="{9BED9652-B113-4152-9963-460D37DF4288}"/>
                  </a:ext>
                </a:extLst>
              </p:cNvPr>
              <p:cNvSpPr>
                <a:spLocks/>
              </p:cNvSpPr>
              <p:nvPr/>
            </p:nvSpPr>
            <p:spPr bwMode="auto">
              <a:xfrm>
                <a:off x="2220" y="6200"/>
                <a:ext cx="1380" cy="506"/>
              </a:xfrm>
              <a:custGeom>
                <a:avLst/>
                <a:gdLst>
                  <a:gd name="T0" fmla="*/ 1175 w 1379"/>
                  <a:gd name="T1" fmla="*/ 337 h 506"/>
                  <a:gd name="T2" fmla="*/ 202 w 1379"/>
                  <a:gd name="T3" fmla="*/ 337 h 506"/>
                  <a:gd name="T4" fmla="*/ 202 w 1379"/>
                  <a:gd name="T5" fmla="*/ 459 h 506"/>
                  <a:gd name="T6" fmla="*/ 219 w 1379"/>
                  <a:gd name="T7" fmla="*/ 459 h 506"/>
                  <a:gd name="T8" fmla="*/ 219 w 1379"/>
                  <a:gd name="T9" fmla="*/ 355 h 506"/>
                  <a:gd name="T10" fmla="*/ 1175 w 1379"/>
                  <a:gd name="T11" fmla="*/ 355 h 506"/>
                  <a:gd name="T12" fmla="*/ 1175 w 1379"/>
                  <a:gd name="T13" fmla="*/ 337 h 506"/>
                </a:gdLst>
                <a:ahLst/>
                <a:cxnLst>
                  <a:cxn ang="0">
                    <a:pos x="T0" y="T1"/>
                  </a:cxn>
                  <a:cxn ang="0">
                    <a:pos x="T2" y="T3"/>
                  </a:cxn>
                  <a:cxn ang="0">
                    <a:pos x="T4" y="T5"/>
                  </a:cxn>
                  <a:cxn ang="0">
                    <a:pos x="T6" y="T7"/>
                  </a:cxn>
                  <a:cxn ang="0">
                    <a:pos x="T8" y="T9"/>
                  </a:cxn>
                  <a:cxn ang="0">
                    <a:pos x="T10" y="T11"/>
                  </a:cxn>
                  <a:cxn ang="0">
                    <a:pos x="T12" y="T13"/>
                  </a:cxn>
                </a:cxnLst>
                <a:rect l="0" t="0" r="r" b="b"/>
                <a:pathLst>
                  <a:path w="1379" h="506">
                    <a:moveTo>
                      <a:pt x="1175" y="337"/>
                    </a:moveTo>
                    <a:lnTo>
                      <a:pt x="202" y="337"/>
                    </a:lnTo>
                    <a:lnTo>
                      <a:pt x="202" y="459"/>
                    </a:lnTo>
                    <a:lnTo>
                      <a:pt x="219" y="459"/>
                    </a:lnTo>
                    <a:lnTo>
                      <a:pt x="219" y="355"/>
                    </a:lnTo>
                    <a:lnTo>
                      <a:pt x="1175" y="355"/>
                    </a:lnTo>
                    <a:lnTo>
                      <a:pt x="1175" y="337"/>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81" name="Freeform 61">
                <a:extLst>
                  <a:ext uri="{FF2B5EF4-FFF2-40B4-BE49-F238E27FC236}">
                    <a16:creationId xmlns:a16="http://schemas.microsoft.com/office/drawing/2014/main" id="{088727D1-214F-4CDF-AFF3-D054F0A116D1}"/>
                  </a:ext>
                </a:extLst>
              </p:cNvPr>
              <p:cNvSpPr>
                <a:spLocks/>
              </p:cNvSpPr>
              <p:nvPr/>
            </p:nvSpPr>
            <p:spPr bwMode="auto">
              <a:xfrm>
                <a:off x="2220" y="6200"/>
                <a:ext cx="1380" cy="506"/>
              </a:xfrm>
              <a:custGeom>
                <a:avLst/>
                <a:gdLst>
                  <a:gd name="T0" fmla="*/ 1198 w 1379"/>
                  <a:gd name="T1" fmla="*/ 46 h 506"/>
                  <a:gd name="T2" fmla="*/ 1175 w 1379"/>
                  <a:gd name="T3" fmla="*/ 46 h 506"/>
                  <a:gd name="T4" fmla="*/ 1355 w 1379"/>
                  <a:gd name="T5" fmla="*/ 252 h 506"/>
                  <a:gd name="T6" fmla="*/ 1175 w 1379"/>
                  <a:gd name="T7" fmla="*/ 459 h 506"/>
                  <a:gd name="T8" fmla="*/ 1198 w 1379"/>
                  <a:gd name="T9" fmla="*/ 459 h 506"/>
                  <a:gd name="T10" fmla="*/ 1378 w 1379"/>
                  <a:gd name="T11" fmla="*/ 252 h 506"/>
                  <a:gd name="T12" fmla="*/ 1198 w 1379"/>
                  <a:gd name="T13" fmla="*/ 46 h 506"/>
                </a:gdLst>
                <a:ahLst/>
                <a:cxnLst>
                  <a:cxn ang="0">
                    <a:pos x="T0" y="T1"/>
                  </a:cxn>
                  <a:cxn ang="0">
                    <a:pos x="T2" y="T3"/>
                  </a:cxn>
                  <a:cxn ang="0">
                    <a:pos x="T4" y="T5"/>
                  </a:cxn>
                  <a:cxn ang="0">
                    <a:pos x="T6" y="T7"/>
                  </a:cxn>
                  <a:cxn ang="0">
                    <a:pos x="T8" y="T9"/>
                  </a:cxn>
                  <a:cxn ang="0">
                    <a:pos x="T10" y="T11"/>
                  </a:cxn>
                  <a:cxn ang="0">
                    <a:pos x="T12" y="T13"/>
                  </a:cxn>
                </a:cxnLst>
                <a:rect l="0" t="0" r="r" b="b"/>
                <a:pathLst>
                  <a:path w="1379" h="506">
                    <a:moveTo>
                      <a:pt x="1198" y="46"/>
                    </a:moveTo>
                    <a:lnTo>
                      <a:pt x="1175" y="46"/>
                    </a:lnTo>
                    <a:lnTo>
                      <a:pt x="1355" y="252"/>
                    </a:lnTo>
                    <a:lnTo>
                      <a:pt x="1175" y="459"/>
                    </a:lnTo>
                    <a:lnTo>
                      <a:pt x="1198" y="459"/>
                    </a:lnTo>
                    <a:lnTo>
                      <a:pt x="1378" y="252"/>
                    </a:lnTo>
                    <a:lnTo>
                      <a:pt x="1198" y="46"/>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82" name="Freeform 62">
                <a:extLst>
                  <a:ext uri="{FF2B5EF4-FFF2-40B4-BE49-F238E27FC236}">
                    <a16:creationId xmlns:a16="http://schemas.microsoft.com/office/drawing/2014/main" id="{F0B6517A-014C-4952-AF97-D8114BC929E4}"/>
                  </a:ext>
                </a:extLst>
              </p:cNvPr>
              <p:cNvSpPr>
                <a:spLocks/>
              </p:cNvSpPr>
              <p:nvPr/>
            </p:nvSpPr>
            <p:spPr bwMode="auto">
              <a:xfrm>
                <a:off x="2220" y="6200"/>
                <a:ext cx="1380" cy="506"/>
              </a:xfrm>
              <a:custGeom>
                <a:avLst/>
                <a:gdLst>
                  <a:gd name="T0" fmla="*/ 219 w 1379"/>
                  <a:gd name="T1" fmla="*/ 46 h 506"/>
                  <a:gd name="T2" fmla="*/ 202 w 1379"/>
                  <a:gd name="T3" fmla="*/ 46 h 506"/>
                  <a:gd name="T4" fmla="*/ 202 w 1379"/>
                  <a:gd name="T5" fmla="*/ 161 h 506"/>
                  <a:gd name="T6" fmla="*/ 1175 w 1379"/>
                  <a:gd name="T7" fmla="*/ 161 h 506"/>
                  <a:gd name="T8" fmla="*/ 1175 w 1379"/>
                  <a:gd name="T9" fmla="*/ 143 h 506"/>
                  <a:gd name="T10" fmla="*/ 219 w 1379"/>
                  <a:gd name="T11" fmla="*/ 143 h 506"/>
                  <a:gd name="T12" fmla="*/ 219 w 1379"/>
                  <a:gd name="T13" fmla="*/ 46 h 506"/>
                </a:gdLst>
                <a:ahLst/>
                <a:cxnLst>
                  <a:cxn ang="0">
                    <a:pos x="T0" y="T1"/>
                  </a:cxn>
                  <a:cxn ang="0">
                    <a:pos x="T2" y="T3"/>
                  </a:cxn>
                  <a:cxn ang="0">
                    <a:pos x="T4" y="T5"/>
                  </a:cxn>
                  <a:cxn ang="0">
                    <a:pos x="T6" y="T7"/>
                  </a:cxn>
                  <a:cxn ang="0">
                    <a:pos x="T8" y="T9"/>
                  </a:cxn>
                  <a:cxn ang="0">
                    <a:pos x="T10" y="T11"/>
                  </a:cxn>
                  <a:cxn ang="0">
                    <a:pos x="T12" y="T13"/>
                  </a:cxn>
                </a:cxnLst>
                <a:rect l="0" t="0" r="r" b="b"/>
                <a:pathLst>
                  <a:path w="1379" h="506">
                    <a:moveTo>
                      <a:pt x="219" y="46"/>
                    </a:moveTo>
                    <a:lnTo>
                      <a:pt x="202" y="46"/>
                    </a:lnTo>
                    <a:lnTo>
                      <a:pt x="202" y="161"/>
                    </a:lnTo>
                    <a:lnTo>
                      <a:pt x="1175" y="161"/>
                    </a:lnTo>
                    <a:lnTo>
                      <a:pt x="1175" y="143"/>
                    </a:lnTo>
                    <a:lnTo>
                      <a:pt x="219" y="143"/>
                    </a:lnTo>
                    <a:lnTo>
                      <a:pt x="219" y="46"/>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83" name="Freeform 63">
                <a:extLst>
                  <a:ext uri="{FF2B5EF4-FFF2-40B4-BE49-F238E27FC236}">
                    <a16:creationId xmlns:a16="http://schemas.microsoft.com/office/drawing/2014/main" id="{C9600629-F187-4A2E-A7A2-76497F4B903E}"/>
                  </a:ext>
                </a:extLst>
              </p:cNvPr>
              <p:cNvSpPr>
                <a:spLocks/>
              </p:cNvSpPr>
              <p:nvPr/>
            </p:nvSpPr>
            <p:spPr bwMode="auto">
              <a:xfrm>
                <a:off x="2220" y="6200"/>
                <a:ext cx="1380" cy="506"/>
              </a:xfrm>
              <a:custGeom>
                <a:avLst/>
                <a:gdLst>
                  <a:gd name="T0" fmla="*/ 1158 w 1379"/>
                  <a:gd name="T1" fmla="*/ 0 h 506"/>
                  <a:gd name="T2" fmla="*/ 1158 w 1379"/>
                  <a:gd name="T3" fmla="*/ 143 h 506"/>
                  <a:gd name="T4" fmla="*/ 1175 w 1379"/>
                  <a:gd name="T5" fmla="*/ 143 h 506"/>
                  <a:gd name="T6" fmla="*/ 1175 w 1379"/>
                  <a:gd name="T7" fmla="*/ 46 h 506"/>
                  <a:gd name="T8" fmla="*/ 1198 w 1379"/>
                  <a:gd name="T9" fmla="*/ 46 h 506"/>
                  <a:gd name="T10" fmla="*/ 1158 w 1379"/>
                  <a:gd name="T11" fmla="*/ 0 h 506"/>
                </a:gdLst>
                <a:ahLst/>
                <a:cxnLst>
                  <a:cxn ang="0">
                    <a:pos x="T0" y="T1"/>
                  </a:cxn>
                  <a:cxn ang="0">
                    <a:pos x="T2" y="T3"/>
                  </a:cxn>
                  <a:cxn ang="0">
                    <a:pos x="T4" y="T5"/>
                  </a:cxn>
                  <a:cxn ang="0">
                    <a:pos x="T6" y="T7"/>
                  </a:cxn>
                  <a:cxn ang="0">
                    <a:pos x="T8" y="T9"/>
                  </a:cxn>
                  <a:cxn ang="0">
                    <a:pos x="T10" y="T11"/>
                  </a:cxn>
                </a:cxnLst>
                <a:rect l="0" t="0" r="r" b="b"/>
                <a:pathLst>
                  <a:path w="1379" h="506">
                    <a:moveTo>
                      <a:pt x="1158" y="0"/>
                    </a:moveTo>
                    <a:lnTo>
                      <a:pt x="1158" y="143"/>
                    </a:lnTo>
                    <a:lnTo>
                      <a:pt x="1175" y="143"/>
                    </a:lnTo>
                    <a:lnTo>
                      <a:pt x="1175" y="46"/>
                    </a:lnTo>
                    <a:lnTo>
                      <a:pt x="1198" y="46"/>
                    </a:lnTo>
                    <a:lnTo>
                      <a:pt x="1158"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grpSp>
        <p:grpSp>
          <p:nvGrpSpPr>
            <p:cNvPr id="310" name="Group 50">
              <a:extLst>
                <a:ext uri="{FF2B5EF4-FFF2-40B4-BE49-F238E27FC236}">
                  <a16:creationId xmlns:a16="http://schemas.microsoft.com/office/drawing/2014/main" id="{0C708688-88D9-48DD-89B7-2CF0313AC27B}"/>
                </a:ext>
              </a:extLst>
            </p:cNvPr>
            <p:cNvGrpSpPr>
              <a:grpSpLocks/>
            </p:cNvGrpSpPr>
            <p:nvPr/>
          </p:nvGrpSpPr>
          <p:grpSpPr bwMode="auto">
            <a:xfrm>
              <a:off x="3602" y="5327"/>
              <a:ext cx="1904" cy="460"/>
              <a:chOff x="3602" y="5327"/>
              <a:chExt cx="1904" cy="460"/>
            </a:xfrm>
          </p:grpSpPr>
          <p:sp>
            <p:nvSpPr>
              <p:cNvPr id="375" name="Freeform 65">
                <a:extLst>
                  <a:ext uri="{FF2B5EF4-FFF2-40B4-BE49-F238E27FC236}">
                    <a16:creationId xmlns:a16="http://schemas.microsoft.com/office/drawing/2014/main" id="{9ADCDBD5-61AE-4950-A49F-3652E3513C3B}"/>
                  </a:ext>
                </a:extLst>
              </p:cNvPr>
              <p:cNvSpPr>
                <a:spLocks/>
              </p:cNvSpPr>
              <p:nvPr/>
            </p:nvSpPr>
            <p:spPr bwMode="auto">
              <a:xfrm>
                <a:off x="3602" y="5327"/>
                <a:ext cx="1904" cy="459"/>
              </a:xfrm>
              <a:custGeom>
                <a:avLst/>
                <a:gdLst>
                  <a:gd name="T0" fmla="*/ 199 w 1904"/>
                  <a:gd name="T1" fmla="*/ 0 h 460"/>
                  <a:gd name="T2" fmla="*/ 0 w 1904"/>
                  <a:gd name="T3" fmla="*/ 229 h 460"/>
                  <a:gd name="T4" fmla="*/ 199 w 1904"/>
                  <a:gd name="T5" fmla="*/ 459 h 460"/>
                  <a:gd name="T6" fmla="*/ 199 w 1904"/>
                  <a:gd name="T7" fmla="*/ 323 h 460"/>
                  <a:gd name="T8" fmla="*/ 1822 w 1904"/>
                  <a:gd name="T9" fmla="*/ 323 h 460"/>
                  <a:gd name="T10" fmla="*/ 1903 w 1904"/>
                  <a:gd name="T11" fmla="*/ 229 h 460"/>
                  <a:gd name="T12" fmla="*/ 1816 w 1904"/>
                  <a:gd name="T13" fmla="*/ 129 h 460"/>
                  <a:gd name="T14" fmla="*/ 199 w 1904"/>
                  <a:gd name="T15" fmla="*/ 129 h 460"/>
                  <a:gd name="T16" fmla="*/ 199 w 1904"/>
                  <a:gd name="T17"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 h="460">
                    <a:moveTo>
                      <a:pt x="199" y="0"/>
                    </a:moveTo>
                    <a:lnTo>
                      <a:pt x="0" y="229"/>
                    </a:lnTo>
                    <a:lnTo>
                      <a:pt x="199" y="459"/>
                    </a:lnTo>
                    <a:lnTo>
                      <a:pt x="199" y="323"/>
                    </a:lnTo>
                    <a:lnTo>
                      <a:pt x="1822" y="323"/>
                    </a:lnTo>
                    <a:lnTo>
                      <a:pt x="1903" y="229"/>
                    </a:lnTo>
                    <a:lnTo>
                      <a:pt x="1816" y="129"/>
                    </a:lnTo>
                    <a:lnTo>
                      <a:pt x="199" y="129"/>
                    </a:lnTo>
                    <a:lnTo>
                      <a:pt x="199"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76" name="Freeform 66">
                <a:extLst>
                  <a:ext uri="{FF2B5EF4-FFF2-40B4-BE49-F238E27FC236}">
                    <a16:creationId xmlns:a16="http://schemas.microsoft.com/office/drawing/2014/main" id="{705E2E0B-8534-4E89-B7E8-5E9D589F6028}"/>
                  </a:ext>
                </a:extLst>
              </p:cNvPr>
              <p:cNvSpPr>
                <a:spLocks/>
              </p:cNvSpPr>
              <p:nvPr/>
            </p:nvSpPr>
            <p:spPr bwMode="auto">
              <a:xfrm>
                <a:off x="3602" y="5327"/>
                <a:ext cx="1904" cy="459"/>
              </a:xfrm>
              <a:custGeom>
                <a:avLst/>
                <a:gdLst>
                  <a:gd name="T0" fmla="*/ 1822 w 1904"/>
                  <a:gd name="T1" fmla="*/ 323 h 460"/>
                  <a:gd name="T2" fmla="*/ 1704 w 1904"/>
                  <a:gd name="T3" fmla="*/ 323 h 460"/>
                  <a:gd name="T4" fmla="*/ 1704 w 1904"/>
                  <a:gd name="T5" fmla="*/ 459 h 460"/>
                  <a:gd name="T6" fmla="*/ 1822 w 1904"/>
                  <a:gd name="T7" fmla="*/ 323 h 460"/>
                </a:gdLst>
                <a:ahLst/>
                <a:cxnLst>
                  <a:cxn ang="0">
                    <a:pos x="T0" y="T1"/>
                  </a:cxn>
                  <a:cxn ang="0">
                    <a:pos x="T2" y="T3"/>
                  </a:cxn>
                  <a:cxn ang="0">
                    <a:pos x="T4" y="T5"/>
                  </a:cxn>
                  <a:cxn ang="0">
                    <a:pos x="T6" y="T7"/>
                  </a:cxn>
                </a:cxnLst>
                <a:rect l="0" t="0" r="r" b="b"/>
                <a:pathLst>
                  <a:path w="1904" h="460">
                    <a:moveTo>
                      <a:pt x="1822" y="323"/>
                    </a:moveTo>
                    <a:lnTo>
                      <a:pt x="1704" y="323"/>
                    </a:lnTo>
                    <a:lnTo>
                      <a:pt x="1704" y="459"/>
                    </a:lnTo>
                    <a:lnTo>
                      <a:pt x="1822" y="323"/>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77" name="Freeform 67">
                <a:extLst>
                  <a:ext uri="{FF2B5EF4-FFF2-40B4-BE49-F238E27FC236}">
                    <a16:creationId xmlns:a16="http://schemas.microsoft.com/office/drawing/2014/main" id="{31671CE3-53DA-4A9B-9DB6-C431D1CCCF87}"/>
                  </a:ext>
                </a:extLst>
              </p:cNvPr>
              <p:cNvSpPr>
                <a:spLocks/>
              </p:cNvSpPr>
              <p:nvPr/>
            </p:nvSpPr>
            <p:spPr bwMode="auto">
              <a:xfrm>
                <a:off x="3602" y="5327"/>
                <a:ext cx="1904" cy="459"/>
              </a:xfrm>
              <a:custGeom>
                <a:avLst/>
                <a:gdLst>
                  <a:gd name="T0" fmla="*/ 1704 w 1904"/>
                  <a:gd name="T1" fmla="*/ 0 h 460"/>
                  <a:gd name="T2" fmla="*/ 1704 w 1904"/>
                  <a:gd name="T3" fmla="*/ 129 h 460"/>
                  <a:gd name="T4" fmla="*/ 1816 w 1904"/>
                  <a:gd name="T5" fmla="*/ 129 h 460"/>
                  <a:gd name="T6" fmla="*/ 1704 w 1904"/>
                  <a:gd name="T7" fmla="*/ 0 h 460"/>
                </a:gdLst>
                <a:ahLst/>
                <a:cxnLst>
                  <a:cxn ang="0">
                    <a:pos x="T0" y="T1"/>
                  </a:cxn>
                  <a:cxn ang="0">
                    <a:pos x="T2" y="T3"/>
                  </a:cxn>
                  <a:cxn ang="0">
                    <a:pos x="T4" y="T5"/>
                  </a:cxn>
                  <a:cxn ang="0">
                    <a:pos x="T6" y="T7"/>
                  </a:cxn>
                </a:cxnLst>
                <a:rect l="0" t="0" r="r" b="b"/>
                <a:pathLst>
                  <a:path w="1904" h="460">
                    <a:moveTo>
                      <a:pt x="1704" y="0"/>
                    </a:moveTo>
                    <a:lnTo>
                      <a:pt x="1704" y="129"/>
                    </a:lnTo>
                    <a:lnTo>
                      <a:pt x="1816" y="129"/>
                    </a:lnTo>
                    <a:lnTo>
                      <a:pt x="1704"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grpSp>
        <p:grpSp>
          <p:nvGrpSpPr>
            <p:cNvPr id="311" name="Group 51">
              <a:extLst>
                <a:ext uri="{FF2B5EF4-FFF2-40B4-BE49-F238E27FC236}">
                  <a16:creationId xmlns:a16="http://schemas.microsoft.com/office/drawing/2014/main" id="{61801F26-1D09-4923-AB8F-2CA6FA8C522D}"/>
                </a:ext>
              </a:extLst>
            </p:cNvPr>
            <p:cNvGrpSpPr>
              <a:grpSpLocks/>
            </p:cNvGrpSpPr>
            <p:nvPr/>
          </p:nvGrpSpPr>
          <p:grpSpPr bwMode="auto">
            <a:xfrm>
              <a:off x="3591" y="5304"/>
              <a:ext cx="1927" cy="506"/>
              <a:chOff x="3591" y="5304"/>
              <a:chExt cx="1927" cy="506"/>
            </a:xfrm>
          </p:grpSpPr>
          <p:sp>
            <p:nvSpPr>
              <p:cNvPr id="369" name="Freeform 69">
                <a:extLst>
                  <a:ext uri="{FF2B5EF4-FFF2-40B4-BE49-F238E27FC236}">
                    <a16:creationId xmlns:a16="http://schemas.microsoft.com/office/drawing/2014/main" id="{9F90FF14-FDE9-4F25-815F-68CBF9AEC9CF}"/>
                  </a:ext>
                </a:extLst>
              </p:cNvPr>
              <p:cNvSpPr>
                <a:spLocks/>
              </p:cNvSpPr>
              <p:nvPr/>
            </p:nvSpPr>
            <p:spPr bwMode="auto">
              <a:xfrm>
                <a:off x="3592" y="5303"/>
                <a:ext cx="1926" cy="506"/>
              </a:xfrm>
              <a:custGeom>
                <a:avLst/>
                <a:gdLst>
                  <a:gd name="T0" fmla="*/ 219 w 1927"/>
                  <a:gd name="T1" fmla="*/ 0 h 506"/>
                  <a:gd name="T2" fmla="*/ 0 w 1927"/>
                  <a:gd name="T3" fmla="*/ 252 h 506"/>
                  <a:gd name="T4" fmla="*/ 219 w 1927"/>
                  <a:gd name="T5" fmla="*/ 505 h 506"/>
                  <a:gd name="T6" fmla="*/ 219 w 1927"/>
                  <a:gd name="T7" fmla="*/ 459 h 506"/>
                  <a:gd name="T8" fmla="*/ 202 w 1927"/>
                  <a:gd name="T9" fmla="*/ 459 h 506"/>
                  <a:gd name="T10" fmla="*/ 22 w 1927"/>
                  <a:gd name="T11" fmla="*/ 252 h 506"/>
                  <a:gd name="T12" fmla="*/ 202 w 1927"/>
                  <a:gd name="T13" fmla="*/ 46 h 506"/>
                  <a:gd name="T14" fmla="*/ 219 w 1927"/>
                  <a:gd name="T15" fmla="*/ 46 h 506"/>
                  <a:gd name="T16" fmla="*/ 219 w 1927"/>
                  <a:gd name="T17"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7" h="506">
                    <a:moveTo>
                      <a:pt x="219" y="0"/>
                    </a:moveTo>
                    <a:lnTo>
                      <a:pt x="0" y="252"/>
                    </a:lnTo>
                    <a:lnTo>
                      <a:pt x="219" y="505"/>
                    </a:lnTo>
                    <a:lnTo>
                      <a:pt x="219" y="459"/>
                    </a:lnTo>
                    <a:lnTo>
                      <a:pt x="202" y="459"/>
                    </a:lnTo>
                    <a:lnTo>
                      <a:pt x="22" y="252"/>
                    </a:lnTo>
                    <a:lnTo>
                      <a:pt x="202" y="46"/>
                    </a:lnTo>
                    <a:lnTo>
                      <a:pt x="219" y="46"/>
                    </a:lnTo>
                    <a:lnTo>
                      <a:pt x="219"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70" name="Freeform 70">
                <a:extLst>
                  <a:ext uri="{FF2B5EF4-FFF2-40B4-BE49-F238E27FC236}">
                    <a16:creationId xmlns:a16="http://schemas.microsoft.com/office/drawing/2014/main" id="{8519FA58-8B1D-4A35-9DBA-D4746F4F89F4}"/>
                  </a:ext>
                </a:extLst>
              </p:cNvPr>
              <p:cNvSpPr>
                <a:spLocks/>
              </p:cNvSpPr>
              <p:nvPr/>
            </p:nvSpPr>
            <p:spPr bwMode="auto">
              <a:xfrm>
                <a:off x="3592" y="5303"/>
                <a:ext cx="1926" cy="506"/>
              </a:xfrm>
              <a:custGeom>
                <a:avLst/>
                <a:gdLst>
                  <a:gd name="T0" fmla="*/ 1724 w 1927"/>
                  <a:gd name="T1" fmla="*/ 355 h 506"/>
                  <a:gd name="T2" fmla="*/ 1706 w 1927"/>
                  <a:gd name="T3" fmla="*/ 355 h 506"/>
                  <a:gd name="T4" fmla="*/ 1706 w 1927"/>
                  <a:gd name="T5" fmla="*/ 505 h 506"/>
                  <a:gd name="T6" fmla="*/ 1747 w 1927"/>
                  <a:gd name="T7" fmla="*/ 459 h 506"/>
                  <a:gd name="T8" fmla="*/ 1724 w 1927"/>
                  <a:gd name="T9" fmla="*/ 459 h 506"/>
                  <a:gd name="T10" fmla="*/ 1724 w 1927"/>
                  <a:gd name="T11" fmla="*/ 355 h 506"/>
                </a:gdLst>
                <a:ahLst/>
                <a:cxnLst>
                  <a:cxn ang="0">
                    <a:pos x="T0" y="T1"/>
                  </a:cxn>
                  <a:cxn ang="0">
                    <a:pos x="T2" y="T3"/>
                  </a:cxn>
                  <a:cxn ang="0">
                    <a:pos x="T4" y="T5"/>
                  </a:cxn>
                  <a:cxn ang="0">
                    <a:pos x="T6" y="T7"/>
                  </a:cxn>
                  <a:cxn ang="0">
                    <a:pos x="T8" y="T9"/>
                  </a:cxn>
                  <a:cxn ang="0">
                    <a:pos x="T10" y="T11"/>
                  </a:cxn>
                </a:cxnLst>
                <a:rect l="0" t="0" r="r" b="b"/>
                <a:pathLst>
                  <a:path w="1927" h="506">
                    <a:moveTo>
                      <a:pt x="1724" y="355"/>
                    </a:moveTo>
                    <a:lnTo>
                      <a:pt x="1706" y="355"/>
                    </a:lnTo>
                    <a:lnTo>
                      <a:pt x="1706" y="505"/>
                    </a:lnTo>
                    <a:lnTo>
                      <a:pt x="1747" y="459"/>
                    </a:lnTo>
                    <a:lnTo>
                      <a:pt x="1724" y="459"/>
                    </a:lnTo>
                    <a:lnTo>
                      <a:pt x="1724" y="355"/>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71" name="Freeform 71">
                <a:extLst>
                  <a:ext uri="{FF2B5EF4-FFF2-40B4-BE49-F238E27FC236}">
                    <a16:creationId xmlns:a16="http://schemas.microsoft.com/office/drawing/2014/main" id="{7079AED9-33E0-4F00-BA40-EBC35D1164D0}"/>
                  </a:ext>
                </a:extLst>
              </p:cNvPr>
              <p:cNvSpPr>
                <a:spLocks/>
              </p:cNvSpPr>
              <p:nvPr/>
            </p:nvSpPr>
            <p:spPr bwMode="auto">
              <a:xfrm>
                <a:off x="3592" y="5303"/>
                <a:ext cx="1926" cy="506"/>
              </a:xfrm>
              <a:custGeom>
                <a:avLst/>
                <a:gdLst>
                  <a:gd name="T0" fmla="*/ 1724 w 1927"/>
                  <a:gd name="T1" fmla="*/ 337 h 506"/>
                  <a:gd name="T2" fmla="*/ 202 w 1927"/>
                  <a:gd name="T3" fmla="*/ 337 h 506"/>
                  <a:gd name="T4" fmla="*/ 202 w 1927"/>
                  <a:gd name="T5" fmla="*/ 459 h 506"/>
                  <a:gd name="T6" fmla="*/ 219 w 1927"/>
                  <a:gd name="T7" fmla="*/ 459 h 506"/>
                  <a:gd name="T8" fmla="*/ 219 w 1927"/>
                  <a:gd name="T9" fmla="*/ 355 h 506"/>
                  <a:gd name="T10" fmla="*/ 1724 w 1927"/>
                  <a:gd name="T11" fmla="*/ 355 h 506"/>
                  <a:gd name="T12" fmla="*/ 1724 w 1927"/>
                  <a:gd name="T13" fmla="*/ 337 h 506"/>
                </a:gdLst>
                <a:ahLst/>
                <a:cxnLst>
                  <a:cxn ang="0">
                    <a:pos x="T0" y="T1"/>
                  </a:cxn>
                  <a:cxn ang="0">
                    <a:pos x="T2" y="T3"/>
                  </a:cxn>
                  <a:cxn ang="0">
                    <a:pos x="T4" y="T5"/>
                  </a:cxn>
                  <a:cxn ang="0">
                    <a:pos x="T6" y="T7"/>
                  </a:cxn>
                  <a:cxn ang="0">
                    <a:pos x="T8" y="T9"/>
                  </a:cxn>
                  <a:cxn ang="0">
                    <a:pos x="T10" y="T11"/>
                  </a:cxn>
                  <a:cxn ang="0">
                    <a:pos x="T12" y="T13"/>
                  </a:cxn>
                </a:cxnLst>
                <a:rect l="0" t="0" r="r" b="b"/>
                <a:pathLst>
                  <a:path w="1927" h="506">
                    <a:moveTo>
                      <a:pt x="1724" y="337"/>
                    </a:moveTo>
                    <a:lnTo>
                      <a:pt x="202" y="337"/>
                    </a:lnTo>
                    <a:lnTo>
                      <a:pt x="202" y="459"/>
                    </a:lnTo>
                    <a:lnTo>
                      <a:pt x="219" y="459"/>
                    </a:lnTo>
                    <a:lnTo>
                      <a:pt x="219" y="355"/>
                    </a:lnTo>
                    <a:lnTo>
                      <a:pt x="1724" y="355"/>
                    </a:lnTo>
                    <a:lnTo>
                      <a:pt x="1724" y="337"/>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72" name="Freeform 72">
                <a:extLst>
                  <a:ext uri="{FF2B5EF4-FFF2-40B4-BE49-F238E27FC236}">
                    <a16:creationId xmlns:a16="http://schemas.microsoft.com/office/drawing/2014/main" id="{1B0383AA-A8CB-4F20-A678-8795E25E30B0}"/>
                  </a:ext>
                </a:extLst>
              </p:cNvPr>
              <p:cNvSpPr>
                <a:spLocks/>
              </p:cNvSpPr>
              <p:nvPr/>
            </p:nvSpPr>
            <p:spPr bwMode="auto">
              <a:xfrm>
                <a:off x="3592" y="5303"/>
                <a:ext cx="1926" cy="506"/>
              </a:xfrm>
              <a:custGeom>
                <a:avLst/>
                <a:gdLst>
                  <a:gd name="T0" fmla="*/ 1747 w 1927"/>
                  <a:gd name="T1" fmla="*/ 46 h 506"/>
                  <a:gd name="T2" fmla="*/ 1724 w 1927"/>
                  <a:gd name="T3" fmla="*/ 46 h 506"/>
                  <a:gd name="T4" fmla="*/ 1903 w 1927"/>
                  <a:gd name="T5" fmla="*/ 252 h 506"/>
                  <a:gd name="T6" fmla="*/ 1724 w 1927"/>
                  <a:gd name="T7" fmla="*/ 459 h 506"/>
                  <a:gd name="T8" fmla="*/ 1747 w 1927"/>
                  <a:gd name="T9" fmla="*/ 459 h 506"/>
                  <a:gd name="T10" fmla="*/ 1926 w 1927"/>
                  <a:gd name="T11" fmla="*/ 252 h 506"/>
                  <a:gd name="T12" fmla="*/ 1747 w 1927"/>
                  <a:gd name="T13" fmla="*/ 46 h 506"/>
                </a:gdLst>
                <a:ahLst/>
                <a:cxnLst>
                  <a:cxn ang="0">
                    <a:pos x="T0" y="T1"/>
                  </a:cxn>
                  <a:cxn ang="0">
                    <a:pos x="T2" y="T3"/>
                  </a:cxn>
                  <a:cxn ang="0">
                    <a:pos x="T4" y="T5"/>
                  </a:cxn>
                  <a:cxn ang="0">
                    <a:pos x="T6" y="T7"/>
                  </a:cxn>
                  <a:cxn ang="0">
                    <a:pos x="T8" y="T9"/>
                  </a:cxn>
                  <a:cxn ang="0">
                    <a:pos x="T10" y="T11"/>
                  </a:cxn>
                  <a:cxn ang="0">
                    <a:pos x="T12" y="T13"/>
                  </a:cxn>
                </a:cxnLst>
                <a:rect l="0" t="0" r="r" b="b"/>
                <a:pathLst>
                  <a:path w="1927" h="506">
                    <a:moveTo>
                      <a:pt x="1747" y="46"/>
                    </a:moveTo>
                    <a:lnTo>
                      <a:pt x="1724" y="46"/>
                    </a:lnTo>
                    <a:lnTo>
                      <a:pt x="1903" y="252"/>
                    </a:lnTo>
                    <a:lnTo>
                      <a:pt x="1724" y="459"/>
                    </a:lnTo>
                    <a:lnTo>
                      <a:pt x="1747" y="459"/>
                    </a:lnTo>
                    <a:lnTo>
                      <a:pt x="1926" y="252"/>
                    </a:lnTo>
                    <a:lnTo>
                      <a:pt x="1747" y="46"/>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73" name="Freeform 73">
                <a:extLst>
                  <a:ext uri="{FF2B5EF4-FFF2-40B4-BE49-F238E27FC236}">
                    <a16:creationId xmlns:a16="http://schemas.microsoft.com/office/drawing/2014/main" id="{FA7F96AD-4F7F-4288-AD3F-6F1B342931CD}"/>
                  </a:ext>
                </a:extLst>
              </p:cNvPr>
              <p:cNvSpPr>
                <a:spLocks/>
              </p:cNvSpPr>
              <p:nvPr/>
            </p:nvSpPr>
            <p:spPr bwMode="auto">
              <a:xfrm>
                <a:off x="3592" y="5303"/>
                <a:ext cx="1926" cy="506"/>
              </a:xfrm>
              <a:custGeom>
                <a:avLst/>
                <a:gdLst>
                  <a:gd name="T0" fmla="*/ 219 w 1927"/>
                  <a:gd name="T1" fmla="*/ 46 h 506"/>
                  <a:gd name="T2" fmla="*/ 202 w 1927"/>
                  <a:gd name="T3" fmla="*/ 46 h 506"/>
                  <a:gd name="T4" fmla="*/ 202 w 1927"/>
                  <a:gd name="T5" fmla="*/ 161 h 506"/>
                  <a:gd name="T6" fmla="*/ 1724 w 1927"/>
                  <a:gd name="T7" fmla="*/ 161 h 506"/>
                  <a:gd name="T8" fmla="*/ 1724 w 1927"/>
                  <a:gd name="T9" fmla="*/ 143 h 506"/>
                  <a:gd name="T10" fmla="*/ 219 w 1927"/>
                  <a:gd name="T11" fmla="*/ 143 h 506"/>
                  <a:gd name="T12" fmla="*/ 219 w 1927"/>
                  <a:gd name="T13" fmla="*/ 46 h 506"/>
                </a:gdLst>
                <a:ahLst/>
                <a:cxnLst>
                  <a:cxn ang="0">
                    <a:pos x="T0" y="T1"/>
                  </a:cxn>
                  <a:cxn ang="0">
                    <a:pos x="T2" y="T3"/>
                  </a:cxn>
                  <a:cxn ang="0">
                    <a:pos x="T4" y="T5"/>
                  </a:cxn>
                  <a:cxn ang="0">
                    <a:pos x="T6" y="T7"/>
                  </a:cxn>
                  <a:cxn ang="0">
                    <a:pos x="T8" y="T9"/>
                  </a:cxn>
                  <a:cxn ang="0">
                    <a:pos x="T10" y="T11"/>
                  </a:cxn>
                  <a:cxn ang="0">
                    <a:pos x="T12" y="T13"/>
                  </a:cxn>
                </a:cxnLst>
                <a:rect l="0" t="0" r="r" b="b"/>
                <a:pathLst>
                  <a:path w="1927" h="506">
                    <a:moveTo>
                      <a:pt x="219" y="46"/>
                    </a:moveTo>
                    <a:lnTo>
                      <a:pt x="202" y="46"/>
                    </a:lnTo>
                    <a:lnTo>
                      <a:pt x="202" y="161"/>
                    </a:lnTo>
                    <a:lnTo>
                      <a:pt x="1724" y="161"/>
                    </a:lnTo>
                    <a:lnTo>
                      <a:pt x="1724" y="143"/>
                    </a:lnTo>
                    <a:lnTo>
                      <a:pt x="219" y="143"/>
                    </a:lnTo>
                    <a:lnTo>
                      <a:pt x="219" y="46"/>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74" name="Freeform 74">
                <a:extLst>
                  <a:ext uri="{FF2B5EF4-FFF2-40B4-BE49-F238E27FC236}">
                    <a16:creationId xmlns:a16="http://schemas.microsoft.com/office/drawing/2014/main" id="{44360C72-AFA7-44E3-B5CB-F6CD52BFE591}"/>
                  </a:ext>
                </a:extLst>
              </p:cNvPr>
              <p:cNvSpPr>
                <a:spLocks/>
              </p:cNvSpPr>
              <p:nvPr/>
            </p:nvSpPr>
            <p:spPr bwMode="auto">
              <a:xfrm>
                <a:off x="3592" y="5303"/>
                <a:ext cx="1926" cy="506"/>
              </a:xfrm>
              <a:custGeom>
                <a:avLst/>
                <a:gdLst>
                  <a:gd name="T0" fmla="*/ 1706 w 1927"/>
                  <a:gd name="T1" fmla="*/ 0 h 506"/>
                  <a:gd name="T2" fmla="*/ 1706 w 1927"/>
                  <a:gd name="T3" fmla="*/ 143 h 506"/>
                  <a:gd name="T4" fmla="*/ 1724 w 1927"/>
                  <a:gd name="T5" fmla="*/ 143 h 506"/>
                  <a:gd name="T6" fmla="*/ 1724 w 1927"/>
                  <a:gd name="T7" fmla="*/ 46 h 506"/>
                  <a:gd name="T8" fmla="*/ 1747 w 1927"/>
                  <a:gd name="T9" fmla="*/ 46 h 506"/>
                  <a:gd name="T10" fmla="*/ 1706 w 1927"/>
                  <a:gd name="T11" fmla="*/ 0 h 506"/>
                </a:gdLst>
                <a:ahLst/>
                <a:cxnLst>
                  <a:cxn ang="0">
                    <a:pos x="T0" y="T1"/>
                  </a:cxn>
                  <a:cxn ang="0">
                    <a:pos x="T2" y="T3"/>
                  </a:cxn>
                  <a:cxn ang="0">
                    <a:pos x="T4" y="T5"/>
                  </a:cxn>
                  <a:cxn ang="0">
                    <a:pos x="T6" y="T7"/>
                  </a:cxn>
                  <a:cxn ang="0">
                    <a:pos x="T8" y="T9"/>
                  </a:cxn>
                  <a:cxn ang="0">
                    <a:pos x="T10" y="T11"/>
                  </a:cxn>
                </a:cxnLst>
                <a:rect l="0" t="0" r="r" b="b"/>
                <a:pathLst>
                  <a:path w="1927" h="506">
                    <a:moveTo>
                      <a:pt x="1706" y="0"/>
                    </a:moveTo>
                    <a:lnTo>
                      <a:pt x="1706" y="143"/>
                    </a:lnTo>
                    <a:lnTo>
                      <a:pt x="1724" y="143"/>
                    </a:lnTo>
                    <a:lnTo>
                      <a:pt x="1724" y="46"/>
                    </a:lnTo>
                    <a:lnTo>
                      <a:pt x="1747" y="46"/>
                    </a:lnTo>
                    <a:lnTo>
                      <a:pt x="1706"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grpSp>
        <p:grpSp>
          <p:nvGrpSpPr>
            <p:cNvPr id="312" name="Group 52">
              <a:extLst>
                <a:ext uri="{FF2B5EF4-FFF2-40B4-BE49-F238E27FC236}">
                  <a16:creationId xmlns:a16="http://schemas.microsoft.com/office/drawing/2014/main" id="{329BEEEB-D80F-4B8C-8D1A-D607D97F3068}"/>
                </a:ext>
              </a:extLst>
            </p:cNvPr>
            <p:cNvGrpSpPr>
              <a:grpSpLocks/>
            </p:cNvGrpSpPr>
            <p:nvPr/>
          </p:nvGrpSpPr>
          <p:grpSpPr bwMode="auto">
            <a:xfrm>
              <a:off x="4217" y="5755"/>
              <a:ext cx="2091" cy="460"/>
              <a:chOff x="4217" y="5755"/>
              <a:chExt cx="2091" cy="460"/>
            </a:xfrm>
          </p:grpSpPr>
          <p:sp>
            <p:nvSpPr>
              <p:cNvPr id="366" name="Freeform 76">
                <a:extLst>
                  <a:ext uri="{FF2B5EF4-FFF2-40B4-BE49-F238E27FC236}">
                    <a16:creationId xmlns:a16="http://schemas.microsoft.com/office/drawing/2014/main" id="{5F757F71-C431-42A2-BD9E-171CA27DCA24}"/>
                  </a:ext>
                </a:extLst>
              </p:cNvPr>
              <p:cNvSpPr>
                <a:spLocks/>
              </p:cNvSpPr>
              <p:nvPr/>
            </p:nvSpPr>
            <p:spPr bwMode="auto">
              <a:xfrm>
                <a:off x="4216" y="5754"/>
                <a:ext cx="2091" cy="461"/>
              </a:xfrm>
              <a:custGeom>
                <a:avLst/>
                <a:gdLst>
                  <a:gd name="T0" fmla="*/ 199 w 2091"/>
                  <a:gd name="T1" fmla="*/ 0 h 460"/>
                  <a:gd name="T2" fmla="*/ 0 w 2091"/>
                  <a:gd name="T3" fmla="*/ 229 h 460"/>
                  <a:gd name="T4" fmla="*/ 199 w 2091"/>
                  <a:gd name="T5" fmla="*/ 459 h 460"/>
                  <a:gd name="T6" fmla="*/ 199 w 2091"/>
                  <a:gd name="T7" fmla="*/ 323 h 460"/>
                  <a:gd name="T8" fmla="*/ 2009 w 2091"/>
                  <a:gd name="T9" fmla="*/ 323 h 460"/>
                  <a:gd name="T10" fmla="*/ 2090 w 2091"/>
                  <a:gd name="T11" fmla="*/ 229 h 460"/>
                  <a:gd name="T12" fmla="*/ 2003 w 2091"/>
                  <a:gd name="T13" fmla="*/ 129 h 460"/>
                  <a:gd name="T14" fmla="*/ 199 w 2091"/>
                  <a:gd name="T15" fmla="*/ 129 h 460"/>
                  <a:gd name="T16" fmla="*/ 199 w 2091"/>
                  <a:gd name="T17"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1" h="460">
                    <a:moveTo>
                      <a:pt x="199" y="0"/>
                    </a:moveTo>
                    <a:lnTo>
                      <a:pt x="0" y="229"/>
                    </a:lnTo>
                    <a:lnTo>
                      <a:pt x="199" y="459"/>
                    </a:lnTo>
                    <a:lnTo>
                      <a:pt x="199" y="323"/>
                    </a:lnTo>
                    <a:lnTo>
                      <a:pt x="2009" y="323"/>
                    </a:lnTo>
                    <a:lnTo>
                      <a:pt x="2090" y="229"/>
                    </a:lnTo>
                    <a:lnTo>
                      <a:pt x="2003" y="129"/>
                    </a:lnTo>
                    <a:lnTo>
                      <a:pt x="199" y="129"/>
                    </a:lnTo>
                    <a:lnTo>
                      <a:pt x="199"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67" name="Freeform 77">
                <a:extLst>
                  <a:ext uri="{FF2B5EF4-FFF2-40B4-BE49-F238E27FC236}">
                    <a16:creationId xmlns:a16="http://schemas.microsoft.com/office/drawing/2014/main" id="{0F2F1FA5-C7AB-4032-BC32-8EE37101D376}"/>
                  </a:ext>
                </a:extLst>
              </p:cNvPr>
              <p:cNvSpPr>
                <a:spLocks/>
              </p:cNvSpPr>
              <p:nvPr/>
            </p:nvSpPr>
            <p:spPr bwMode="auto">
              <a:xfrm>
                <a:off x="4216" y="5754"/>
                <a:ext cx="2091" cy="461"/>
              </a:xfrm>
              <a:custGeom>
                <a:avLst/>
                <a:gdLst>
                  <a:gd name="T0" fmla="*/ 2009 w 2091"/>
                  <a:gd name="T1" fmla="*/ 323 h 460"/>
                  <a:gd name="T2" fmla="*/ 1890 w 2091"/>
                  <a:gd name="T3" fmla="*/ 323 h 460"/>
                  <a:gd name="T4" fmla="*/ 1890 w 2091"/>
                  <a:gd name="T5" fmla="*/ 459 h 460"/>
                  <a:gd name="T6" fmla="*/ 2009 w 2091"/>
                  <a:gd name="T7" fmla="*/ 323 h 460"/>
                </a:gdLst>
                <a:ahLst/>
                <a:cxnLst>
                  <a:cxn ang="0">
                    <a:pos x="T0" y="T1"/>
                  </a:cxn>
                  <a:cxn ang="0">
                    <a:pos x="T2" y="T3"/>
                  </a:cxn>
                  <a:cxn ang="0">
                    <a:pos x="T4" y="T5"/>
                  </a:cxn>
                  <a:cxn ang="0">
                    <a:pos x="T6" y="T7"/>
                  </a:cxn>
                </a:cxnLst>
                <a:rect l="0" t="0" r="r" b="b"/>
                <a:pathLst>
                  <a:path w="2091" h="460">
                    <a:moveTo>
                      <a:pt x="2009" y="323"/>
                    </a:moveTo>
                    <a:lnTo>
                      <a:pt x="1890" y="323"/>
                    </a:lnTo>
                    <a:lnTo>
                      <a:pt x="1890" y="459"/>
                    </a:lnTo>
                    <a:lnTo>
                      <a:pt x="2009" y="323"/>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68" name="Freeform 78">
                <a:extLst>
                  <a:ext uri="{FF2B5EF4-FFF2-40B4-BE49-F238E27FC236}">
                    <a16:creationId xmlns:a16="http://schemas.microsoft.com/office/drawing/2014/main" id="{4DF509D0-7D21-403D-B0D8-2DBBDA605D6E}"/>
                  </a:ext>
                </a:extLst>
              </p:cNvPr>
              <p:cNvSpPr>
                <a:spLocks/>
              </p:cNvSpPr>
              <p:nvPr/>
            </p:nvSpPr>
            <p:spPr bwMode="auto">
              <a:xfrm>
                <a:off x="4216" y="5754"/>
                <a:ext cx="2091" cy="461"/>
              </a:xfrm>
              <a:custGeom>
                <a:avLst/>
                <a:gdLst>
                  <a:gd name="T0" fmla="*/ 1890 w 2091"/>
                  <a:gd name="T1" fmla="*/ 0 h 460"/>
                  <a:gd name="T2" fmla="*/ 1890 w 2091"/>
                  <a:gd name="T3" fmla="*/ 129 h 460"/>
                  <a:gd name="T4" fmla="*/ 2003 w 2091"/>
                  <a:gd name="T5" fmla="*/ 129 h 460"/>
                  <a:gd name="T6" fmla="*/ 1890 w 2091"/>
                  <a:gd name="T7" fmla="*/ 0 h 460"/>
                </a:gdLst>
                <a:ahLst/>
                <a:cxnLst>
                  <a:cxn ang="0">
                    <a:pos x="T0" y="T1"/>
                  </a:cxn>
                  <a:cxn ang="0">
                    <a:pos x="T2" y="T3"/>
                  </a:cxn>
                  <a:cxn ang="0">
                    <a:pos x="T4" y="T5"/>
                  </a:cxn>
                  <a:cxn ang="0">
                    <a:pos x="T6" y="T7"/>
                  </a:cxn>
                </a:cxnLst>
                <a:rect l="0" t="0" r="r" b="b"/>
                <a:pathLst>
                  <a:path w="2091" h="460">
                    <a:moveTo>
                      <a:pt x="1890" y="0"/>
                    </a:moveTo>
                    <a:lnTo>
                      <a:pt x="1890" y="129"/>
                    </a:lnTo>
                    <a:lnTo>
                      <a:pt x="2003" y="129"/>
                    </a:lnTo>
                    <a:lnTo>
                      <a:pt x="1890"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grpSp>
        <p:grpSp>
          <p:nvGrpSpPr>
            <p:cNvPr id="313" name="Group 53">
              <a:extLst>
                <a:ext uri="{FF2B5EF4-FFF2-40B4-BE49-F238E27FC236}">
                  <a16:creationId xmlns:a16="http://schemas.microsoft.com/office/drawing/2014/main" id="{CA634638-1823-41E4-94C1-311C00579647}"/>
                </a:ext>
              </a:extLst>
            </p:cNvPr>
            <p:cNvGrpSpPr>
              <a:grpSpLocks/>
            </p:cNvGrpSpPr>
            <p:nvPr/>
          </p:nvGrpSpPr>
          <p:grpSpPr bwMode="auto">
            <a:xfrm>
              <a:off x="4205" y="5732"/>
              <a:ext cx="2114" cy="506"/>
              <a:chOff x="4205" y="5732"/>
              <a:chExt cx="2114" cy="506"/>
            </a:xfrm>
          </p:grpSpPr>
          <p:sp>
            <p:nvSpPr>
              <p:cNvPr id="360" name="Freeform 80">
                <a:extLst>
                  <a:ext uri="{FF2B5EF4-FFF2-40B4-BE49-F238E27FC236}">
                    <a16:creationId xmlns:a16="http://schemas.microsoft.com/office/drawing/2014/main" id="{9E56FAEC-314F-4582-96AE-A7DCB711A01A}"/>
                  </a:ext>
                </a:extLst>
              </p:cNvPr>
              <p:cNvSpPr>
                <a:spLocks/>
              </p:cNvSpPr>
              <p:nvPr/>
            </p:nvSpPr>
            <p:spPr bwMode="auto">
              <a:xfrm>
                <a:off x="4204" y="5733"/>
                <a:ext cx="2115" cy="506"/>
              </a:xfrm>
              <a:custGeom>
                <a:avLst/>
                <a:gdLst>
                  <a:gd name="T0" fmla="*/ 219 w 2114"/>
                  <a:gd name="T1" fmla="*/ 0 h 506"/>
                  <a:gd name="T2" fmla="*/ 0 w 2114"/>
                  <a:gd name="T3" fmla="*/ 252 h 506"/>
                  <a:gd name="T4" fmla="*/ 219 w 2114"/>
                  <a:gd name="T5" fmla="*/ 505 h 506"/>
                  <a:gd name="T6" fmla="*/ 219 w 2114"/>
                  <a:gd name="T7" fmla="*/ 459 h 506"/>
                  <a:gd name="T8" fmla="*/ 202 w 2114"/>
                  <a:gd name="T9" fmla="*/ 459 h 506"/>
                  <a:gd name="T10" fmla="*/ 22 w 2114"/>
                  <a:gd name="T11" fmla="*/ 252 h 506"/>
                  <a:gd name="T12" fmla="*/ 202 w 2114"/>
                  <a:gd name="T13" fmla="*/ 46 h 506"/>
                  <a:gd name="T14" fmla="*/ 219 w 2114"/>
                  <a:gd name="T15" fmla="*/ 46 h 506"/>
                  <a:gd name="T16" fmla="*/ 219 w 2114"/>
                  <a:gd name="T17"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4" h="506">
                    <a:moveTo>
                      <a:pt x="219" y="0"/>
                    </a:moveTo>
                    <a:lnTo>
                      <a:pt x="0" y="252"/>
                    </a:lnTo>
                    <a:lnTo>
                      <a:pt x="219" y="505"/>
                    </a:lnTo>
                    <a:lnTo>
                      <a:pt x="219" y="459"/>
                    </a:lnTo>
                    <a:lnTo>
                      <a:pt x="202" y="459"/>
                    </a:lnTo>
                    <a:lnTo>
                      <a:pt x="22" y="252"/>
                    </a:lnTo>
                    <a:lnTo>
                      <a:pt x="202" y="46"/>
                    </a:lnTo>
                    <a:lnTo>
                      <a:pt x="219" y="46"/>
                    </a:lnTo>
                    <a:lnTo>
                      <a:pt x="219"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61" name="Freeform 81">
                <a:extLst>
                  <a:ext uri="{FF2B5EF4-FFF2-40B4-BE49-F238E27FC236}">
                    <a16:creationId xmlns:a16="http://schemas.microsoft.com/office/drawing/2014/main" id="{666B48D1-521F-46A6-AF8D-07244C777546}"/>
                  </a:ext>
                </a:extLst>
              </p:cNvPr>
              <p:cNvSpPr>
                <a:spLocks/>
              </p:cNvSpPr>
              <p:nvPr/>
            </p:nvSpPr>
            <p:spPr bwMode="auto">
              <a:xfrm>
                <a:off x="4204" y="5733"/>
                <a:ext cx="2115" cy="506"/>
              </a:xfrm>
              <a:custGeom>
                <a:avLst/>
                <a:gdLst>
                  <a:gd name="T0" fmla="*/ 1910 w 2114"/>
                  <a:gd name="T1" fmla="*/ 355 h 506"/>
                  <a:gd name="T2" fmla="*/ 1893 w 2114"/>
                  <a:gd name="T3" fmla="*/ 355 h 506"/>
                  <a:gd name="T4" fmla="*/ 1893 w 2114"/>
                  <a:gd name="T5" fmla="*/ 505 h 506"/>
                  <a:gd name="T6" fmla="*/ 1934 w 2114"/>
                  <a:gd name="T7" fmla="*/ 459 h 506"/>
                  <a:gd name="T8" fmla="*/ 1910 w 2114"/>
                  <a:gd name="T9" fmla="*/ 459 h 506"/>
                  <a:gd name="T10" fmla="*/ 1910 w 2114"/>
                  <a:gd name="T11" fmla="*/ 355 h 506"/>
                </a:gdLst>
                <a:ahLst/>
                <a:cxnLst>
                  <a:cxn ang="0">
                    <a:pos x="T0" y="T1"/>
                  </a:cxn>
                  <a:cxn ang="0">
                    <a:pos x="T2" y="T3"/>
                  </a:cxn>
                  <a:cxn ang="0">
                    <a:pos x="T4" y="T5"/>
                  </a:cxn>
                  <a:cxn ang="0">
                    <a:pos x="T6" y="T7"/>
                  </a:cxn>
                  <a:cxn ang="0">
                    <a:pos x="T8" y="T9"/>
                  </a:cxn>
                  <a:cxn ang="0">
                    <a:pos x="T10" y="T11"/>
                  </a:cxn>
                </a:cxnLst>
                <a:rect l="0" t="0" r="r" b="b"/>
                <a:pathLst>
                  <a:path w="2114" h="506">
                    <a:moveTo>
                      <a:pt x="1910" y="355"/>
                    </a:moveTo>
                    <a:lnTo>
                      <a:pt x="1893" y="355"/>
                    </a:lnTo>
                    <a:lnTo>
                      <a:pt x="1893" y="505"/>
                    </a:lnTo>
                    <a:lnTo>
                      <a:pt x="1934" y="459"/>
                    </a:lnTo>
                    <a:lnTo>
                      <a:pt x="1910" y="459"/>
                    </a:lnTo>
                    <a:lnTo>
                      <a:pt x="1910" y="355"/>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62" name="Freeform 82">
                <a:extLst>
                  <a:ext uri="{FF2B5EF4-FFF2-40B4-BE49-F238E27FC236}">
                    <a16:creationId xmlns:a16="http://schemas.microsoft.com/office/drawing/2014/main" id="{BBADC78E-50C1-4DBB-B76F-263C972B5F15}"/>
                  </a:ext>
                </a:extLst>
              </p:cNvPr>
              <p:cNvSpPr>
                <a:spLocks/>
              </p:cNvSpPr>
              <p:nvPr/>
            </p:nvSpPr>
            <p:spPr bwMode="auto">
              <a:xfrm>
                <a:off x="4204" y="5733"/>
                <a:ext cx="2115" cy="506"/>
              </a:xfrm>
              <a:custGeom>
                <a:avLst/>
                <a:gdLst>
                  <a:gd name="T0" fmla="*/ 1910 w 2114"/>
                  <a:gd name="T1" fmla="*/ 337 h 506"/>
                  <a:gd name="T2" fmla="*/ 202 w 2114"/>
                  <a:gd name="T3" fmla="*/ 337 h 506"/>
                  <a:gd name="T4" fmla="*/ 202 w 2114"/>
                  <a:gd name="T5" fmla="*/ 459 h 506"/>
                  <a:gd name="T6" fmla="*/ 219 w 2114"/>
                  <a:gd name="T7" fmla="*/ 459 h 506"/>
                  <a:gd name="T8" fmla="*/ 219 w 2114"/>
                  <a:gd name="T9" fmla="*/ 355 h 506"/>
                  <a:gd name="T10" fmla="*/ 1910 w 2114"/>
                  <a:gd name="T11" fmla="*/ 355 h 506"/>
                  <a:gd name="T12" fmla="*/ 1910 w 2114"/>
                  <a:gd name="T13" fmla="*/ 337 h 506"/>
                </a:gdLst>
                <a:ahLst/>
                <a:cxnLst>
                  <a:cxn ang="0">
                    <a:pos x="T0" y="T1"/>
                  </a:cxn>
                  <a:cxn ang="0">
                    <a:pos x="T2" y="T3"/>
                  </a:cxn>
                  <a:cxn ang="0">
                    <a:pos x="T4" y="T5"/>
                  </a:cxn>
                  <a:cxn ang="0">
                    <a:pos x="T6" y="T7"/>
                  </a:cxn>
                  <a:cxn ang="0">
                    <a:pos x="T8" y="T9"/>
                  </a:cxn>
                  <a:cxn ang="0">
                    <a:pos x="T10" y="T11"/>
                  </a:cxn>
                  <a:cxn ang="0">
                    <a:pos x="T12" y="T13"/>
                  </a:cxn>
                </a:cxnLst>
                <a:rect l="0" t="0" r="r" b="b"/>
                <a:pathLst>
                  <a:path w="2114" h="506">
                    <a:moveTo>
                      <a:pt x="1910" y="337"/>
                    </a:moveTo>
                    <a:lnTo>
                      <a:pt x="202" y="337"/>
                    </a:lnTo>
                    <a:lnTo>
                      <a:pt x="202" y="459"/>
                    </a:lnTo>
                    <a:lnTo>
                      <a:pt x="219" y="459"/>
                    </a:lnTo>
                    <a:lnTo>
                      <a:pt x="219" y="355"/>
                    </a:lnTo>
                    <a:lnTo>
                      <a:pt x="1910" y="355"/>
                    </a:lnTo>
                    <a:lnTo>
                      <a:pt x="1910" y="337"/>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63" name="Freeform 83">
                <a:extLst>
                  <a:ext uri="{FF2B5EF4-FFF2-40B4-BE49-F238E27FC236}">
                    <a16:creationId xmlns:a16="http://schemas.microsoft.com/office/drawing/2014/main" id="{04D8DD5E-5C97-4278-ABCC-C46027A0A2FA}"/>
                  </a:ext>
                </a:extLst>
              </p:cNvPr>
              <p:cNvSpPr>
                <a:spLocks/>
              </p:cNvSpPr>
              <p:nvPr/>
            </p:nvSpPr>
            <p:spPr bwMode="auto">
              <a:xfrm>
                <a:off x="4204" y="5733"/>
                <a:ext cx="2115" cy="506"/>
              </a:xfrm>
              <a:custGeom>
                <a:avLst/>
                <a:gdLst>
                  <a:gd name="T0" fmla="*/ 1933 w 2114"/>
                  <a:gd name="T1" fmla="*/ 46 h 506"/>
                  <a:gd name="T2" fmla="*/ 1910 w 2114"/>
                  <a:gd name="T3" fmla="*/ 46 h 506"/>
                  <a:gd name="T4" fmla="*/ 2090 w 2114"/>
                  <a:gd name="T5" fmla="*/ 252 h 506"/>
                  <a:gd name="T6" fmla="*/ 1910 w 2114"/>
                  <a:gd name="T7" fmla="*/ 459 h 506"/>
                  <a:gd name="T8" fmla="*/ 1934 w 2114"/>
                  <a:gd name="T9" fmla="*/ 459 h 506"/>
                  <a:gd name="T10" fmla="*/ 2113 w 2114"/>
                  <a:gd name="T11" fmla="*/ 252 h 506"/>
                  <a:gd name="T12" fmla="*/ 1933 w 2114"/>
                  <a:gd name="T13" fmla="*/ 46 h 506"/>
                </a:gdLst>
                <a:ahLst/>
                <a:cxnLst>
                  <a:cxn ang="0">
                    <a:pos x="T0" y="T1"/>
                  </a:cxn>
                  <a:cxn ang="0">
                    <a:pos x="T2" y="T3"/>
                  </a:cxn>
                  <a:cxn ang="0">
                    <a:pos x="T4" y="T5"/>
                  </a:cxn>
                  <a:cxn ang="0">
                    <a:pos x="T6" y="T7"/>
                  </a:cxn>
                  <a:cxn ang="0">
                    <a:pos x="T8" y="T9"/>
                  </a:cxn>
                  <a:cxn ang="0">
                    <a:pos x="T10" y="T11"/>
                  </a:cxn>
                  <a:cxn ang="0">
                    <a:pos x="T12" y="T13"/>
                  </a:cxn>
                </a:cxnLst>
                <a:rect l="0" t="0" r="r" b="b"/>
                <a:pathLst>
                  <a:path w="2114" h="506">
                    <a:moveTo>
                      <a:pt x="1933" y="46"/>
                    </a:moveTo>
                    <a:lnTo>
                      <a:pt x="1910" y="46"/>
                    </a:lnTo>
                    <a:lnTo>
                      <a:pt x="2090" y="252"/>
                    </a:lnTo>
                    <a:lnTo>
                      <a:pt x="1910" y="459"/>
                    </a:lnTo>
                    <a:lnTo>
                      <a:pt x="1934" y="459"/>
                    </a:lnTo>
                    <a:lnTo>
                      <a:pt x="2113" y="252"/>
                    </a:lnTo>
                    <a:lnTo>
                      <a:pt x="1933" y="46"/>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64" name="Freeform 84">
                <a:extLst>
                  <a:ext uri="{FF2B5EF4-FFF2-40B4-BE49-F238E27FC236}">
                    <a16:creationId xmlns:a16="http://schemas.microsoft.com/office/drawing/2014/main" id="{1B668546-2106-4631-9F60-9A500B5A6441}"/>
                  </a:ext>
                </a:extLst>
              </p:cNvPr>
              <p:cNvSpPr>
                <a:spLocks/>
              </p:cNvSpPr>
              <p:nvPr/>
            </p:nvSpPr>
            <p:spPr bwMode="auto">
              <a:xfrm>
                <a:off x="4204" y="5733"/>
                <a:ext cx="2115" cy="506"/>
              </a:xfrm>
              <a:custGeom>
                <a:avLst/>
                <a:gdLst>
                  <a:gd name="T0" fmla="*/ 219 w 2114"/>
                  <a:gd name="T1" fmla="*/ 46 h 506"/>
                  <a:gd name="T2" fmla="*/ 202 w 2114"/>
                  <a:gd name="T3" fmla="*/ 46 h 506"/>
                  <a:gd name="T4" fmla="*/ 202 w 2114"/>
                  <a:gd name="T5" fmla="*/ 161 h 506"/>
                  <a:gd name="T6" fmla="*/ 1910 w 2114"/>
                  <a:gd name="T7" fmla="*/ 161 h 506"/>
                  <a:gd name="T8" fmla="*/ 1910 w 2114"/>
                  <a:gd name="T9" fmla="*/ 143 h 506"/>
                  <a:gd name="T10" fmla="*/ 219 w 2114"/>
                  <a:gd name="T11" fmla="*/ 143 h 506"/>
                  <a:gd name="T12" fmla="*/ 219 w 2114"/>
                  <a:gd name="T13" fmla="*/ 46 h 506"/>
                </a:gdLst>
                <a:ahLst/>
                <a:cxnLst>
                  <a:cxn ang="0">
                    <a:pos x="T0" y="T1"/>
                  </a:cxn>
                  <a:cxn ang="0">
                    <a:pos x="T2" y="T3"/>
                  </a:cxn>
                  <a:cxn ang="0">
                    <a:pos x="T4" y="T5"/>
                  </a:cxn>
                  <a:cxn ang="0">
                    <a:pos x="T6" y="T7"/>
                  </a:cxn>
                  <a:cxn ang="0">
                    <a:pos x="T8" y="T9"/>
                  </a:cxn>
                  <a:cxn ang="0">
                    <a:pos x="T10" y="T11"/>
                  </a:cxn>
                  <a:cxn ang="0">
                    <a:pos x="T12" y="T13"/>
                  </a:cxn>
                </a:cxnLst>
                <a:rect l="0" t="0" r="r" b="b"/>
                <a:pathLst>
                  <a:path w="2114" h="506">
                    <a:moveTo>
                      <a:pt x="219" y="46"/>
                    </a:moveTo>
                    <a:lnTo>
                      <a:pt x="202" y="46"/>
                    </a:lnTo>
                    <a:lnTo>
                      <a:pt x="202" y="161"/>
                    </a:lnTo>
                    <a:lnTo>
                      <a:pt x="1910" y="161"/>
                    </a:lnTo>
                    <a:lnTo>
                      <a:pt x="1910" y="143"/>
                    </a:lnTo>
                    <a:lnTo>
                      <a:pt x="219" y="143"/>
                    </a:lnTo>
                    <a:lnTo>
                      <a:pt x="219" y="46"/>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65" name="Freeform 85">
                <a:extLst>
                  <a:ext uri="{FF2B5EF4-FFF2-40B4-BE49-F238E27FC236}">
                    <a16:creationId xmlns:a16="http://schemas.microsoft.com/office/drawing/2014/main" id="{DA245D2B-CB8C-4E98-A26F-A3794FBD6645}"/>
                  </a:ext>
                </a:extLst>
              </p:cNvPr>
              <p:cNvSpPr>
                <a:spLocks/>
              </p:cNvSpPr>
              <p:nvPr/>
            </p:nvSpPr>
            <p:spPr bwMode="auto">
              <a:xfrm>
                <a:off x="4204" y="5733"/>
                <a:ext cx="2115" cy="506"/>
              </a:xfrm>
              <a:custGeom>
                <a:avLst/>
                <a:gdLst>
                  <a:gd name="T0" fmla="*/ 1893 w 2114"/>
                  <a:gd name="T1" fmla="*/ 0 h 506"/>
                  <a:gd name="T2" fmla="*/ 1893 w 2114"/>
                  <a:gd name="T3" fmla="*/ 143 h 506"/>
                  <a:gd name="T4" fmla="*/ 1910 w 2114"/>
                  <a:gd name="T5" fmla="*/ 143 h 506"/>
                  <a:gd name="T6" fmla="*/ 1910 w 2114"/>
                  <a:gd name="T7" fmla="*/ 46 h 506"/>
                  <a:gd name="T8" fmla="*/ 1933 w 2114"/>
                  <a:gd name="T9" fmla="*/ 46 h 506"/>
                  <a:gd name="T10" fmla="*/ 1893 w 2114"/>
                  <a:gd name="T11" fmla="*/ 0 h 506"/>
                </a:gdLst>
                <a:ahLst/>
                <a:cxnLst>
                  <a:cxn ang="0">
                    <a:pos x="T0" y="T1"/>
                  </a:cxn>
                  <a:cxn ang="0">
                    <a:pos x="T2" y="T3"/>
                  </a:cxn>
                  <a:cxn ang="0">
                    <a:pos x="T4" y="T5"/>
                  </a:cxn>
                  <a:cxn ang="0">
                    <a:pos x="T6" y="T7"/>
                  </a:cxn>
                  <a:cxn ang="0">
                    <a:pos x="T8" y="T9"/>
                  </a:cxn>
                  <a:cxn ang="0">
                    <a:pos x="T10" y="T11"/>
                  </a:cxn>
                </a:cxnLst>
                <a:rect l="0" t="0" r="r" b="b"/>
                <a:pathLst>
                  <a:path w="2114" h="506">
                    <a:moveTo>
                      <a:pt x="1893" y="0"/>
                    </a:moveTo>
                    <a:lnTo>
                      <a:pt x="1893" y="143"/>
                    </a:lnTo>
                    <a:lnTo>
                      <a:pt x="1910" y="143"/>
                    </a:lnTo>
                    <a:lnTo>
                      <a:pt x="1910" y="46"/>
                    </a:lnTo>
                    <a:lnTo>
                      <a:pt x="1933" y="46"/>
                    </a:lnTo>
                    <a:lnTo>
                      <a:pt x="1893"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grpSp>
        <p:grpSp>
          <p:nvGrpSpPr>
            <p:cNvPr id="314" name="Group 54">
              <a:extLst>
                <a:ext uri="{FF2B5EF4-FFF2-40B4-BE49-F238E27FC236}">
                  <a16:creationId xmlns:a16="http://schemas.microsoft.com/office/drawing/2014/main" id="{3544118D-167C-46BC-9573-7B1238799789}"/>
                </a:ext>
              </a:extLst>
            </p:cNvPr>
            <p:cNvGrpSpPr>
              <a:grpSpLocks/>
            </p:cNvGrpSpPr>
            <p:nvPr/>
          </p:nvGrpSpPr>
          <p:grpSpPr bwMode="auto">
            <a:xfrm>
              <a:off x="5417" y="6162"/>
              <a:ext cx="1358" cy="460"/>
              <a:chOff x="5417" y="6162"/>
              <a:chExt cx="1358" cy="460"/>
            </a:xfrm>
          </p:grpSpPr>
          <p:sp>
            <p:nvSpPr>
              <p:cNvPr id="357" name="Freeform 87">
                <a:extLst>
                  <a:ext uri="{FF2B5EF4-FFF2-40B4-BE49-F238E27FC236}">
                    <a16:creationId xmlns:a16="http://schemas.microsoft.com/office/drawing/2014/main" id="{37A38F47-3A8B-4381-9F36-10223494EC96}"/>
                  </a:ext>
                </a:extLst>
              </p:cNvPr>
              <p:cNvSpPr>
                <a:spLocks/>
              </p:cNvSpPr>
              <p:nvPr/>
            </p:nvSpPr>
            <p:spPr bwMode="auto">
              <a:xfrm>
                <a:off x="5418" y="6163"/>
                <a:ext cx="1358" cy="459"/>
              </a:xfrm>
              <a:custGeom>
                <a:avLst/>
                <a:gdLst>
                  <a:gd name="T0" fmla="*/ 1276 w 1358"/>
                  <a:gd name="T1" fmla="*/ 323 h 460"/>
                  <a:gd name="T2" fmla="*/ 1158 w 1358"/>
                  <a:gd name="T3" fmla="*/ 323 h 460"/>
                  <a:gd name="T4" fmla="*/ 1158 w 1358"/>
                  <a:gd name="T5" fmla="*/ 459 h 460"/>
                  <a:gd name="T6" fmla="*/ 1276 w 1358"/>
                  <a:gd name="T7" fmla="*/ 323 h 460"/>
                </a:gdLst>
                <a:ahLst/>
                <a:cxnLst>
                  <a:cxn ang="0">
                    <a:pos x="T0" y="T1"/>
                  </a:cxn>
                  <a:cxn ang="0">
                    <a:pos x="T2" y="T3"/>
                  </a:cxn>
                  <a:cxn ang="0">
                    <a:pos x="T4" y="T5"/>
                  </a:cxn>
                  <a:cxn ang="0">
                    <a:pos x="T6" y="T7"/>
                  </a:cxn>
                </a:cxnLst>
                <a:rect l="0" t="0" r="r" b="b"/>
                <a:pathLst>
                  <a:path w="1358" h="460">
                    <a:moveTo>
                      <a:pt x="1276" y="323"/>
                    </a:moveTo>
                    <a:lnTo>
                      <a:pt x="1158" y="323"/>
                    </a:lnTo>
                    <a:lnTo>
                      <a:pt x="1158" y="459"/>
                    </a:lnTo>
                    <a:lnTo>
                      <a:pt x="1276" y="323"/>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58" name="Freeform 88">
                <a:extLst>
                  <a:ext uri="{FF2B5EF4-FFF2-40B4-BE49-F238E27FC236}">
                    <a16:creationId xmlns:a16="http://schemas.microsoft.com/office/drawing/2014/main" id="{2FE00879-C1BE-4FCC-AE1E-4070A868966E}"/>
                  </a:ext>
                </a:extLst>
              </p:cNvPr>
              <p:cNvSpPr>
                <a:spLocks/>
              </p:cNvSpPr>
              <p:nvPr/>
            </p:nvSpPr>
            <p:spPr bwMode="auto">
              <a:xfrm>
                <a:off x="5418" y="6163"/>
                <a:ext cx="1358" cy="459"/>
              </a:xfrm>
              <a:custGeom>
                <a:avLst/>
                <a:gdLst>
                  <a:gd name="T0" fmla="*/ 199 w 1358"/>
                  <a:gd name="T1" fmla="*/ 0 h 460"/>
                  <a:gd name="T2" fmla="*/ 0 w 1358"/>
                  <a:gd name="T3" fmla="*/ 229 h 460"/>
                  <a:gd name="T4" fmla="*/ 199 w 1358"/>
                  <a:gd name="T5" fmla="*/ 459 h 460"/>
                  <a:gd name="T6" fmla="*/ 199 w 1358"/>
                  <a:gd name="T7" fmla="*/ 323 h 460"/>
                  <a:gd name="T8" fmla="*/ 1276 w 1358"/>
                  <a:gd name="T9" fmla="*/ 323 h 460"/>
                  <a:gd name="T10" fmla="*/ 1357 w 1358"/>
                  <a:gd name="T11" fmla="*/ 229 h 460"/>
                  <a:gd name="T12" fmla="*/ 1270 w 1358"/>
                  <a:gd name="T13" fmla="*/ 129 h 460"/>
                  <a:gd name="T14" fmla="*/ 199 w 1358"/>
                  <a:gd name="T15" fmla="*/ 129 h 460"/>
                  <a:gd name="T16" fmla="*/ 199 w 1358"/>
                  <a:gd name="T17"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8" h="460">
                    <a:moveTo>
                      <a:pt x="199" y="0"/>
                    </a:moveTo>
                    <a:lnTo>
                      <a:pt x="0" y="229"/>
                    </a:lnTo>
                    <a:lnTo>
                      <a:pt x="199" y="459"/>
                    </a:lnTo>
                    <a:lnTo>
                      <a:pt x="199" y="323"/>
                    </a:lnTo>
                    <a:lnTo>
                      <a:pt x="1276" y="323"/>
                    </a:lnTo>
                    <a:lnTo>
                      <a:pt x="1357" y="229"/>
                    </a:lnTo>
                    <a:lnTo>
                      <a:pt x="1270" y="129"/>
                    </a:lnTo>
                    <a:lnTo>
                      <a:pt x="199" y="129"/>
                    </a:lnTo>
                    <a:lnTo>
                      <a:pt x="199"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59" name="Freeform 89">
                <a:extLst>
                  <a:ext uri="{FF2B5EF4-FFF2-40B4-BE49-F238E27FC236}">
                    <a16:creationId xmlns:a16="http://schemas.microsoft.com/office/drawing/2014/main" id="{979BC509-A0E7-442A-AC8D-485BC273270F}"/>
                  </a:ext>
                </a:extLst>
              </p:cNvPr>
              <p:cNvSpPr>
                <a:spLocks/>
              </p:cNvSpPr>
              <p:nvPr/>
            </p:nvSpPr>
            <p:spPr bwMode="auto">
              <a:xfrm>
                <a:off x="5418" y="6163"/>
                <a:ext cx="1358" cy="459"/>
              </a:xfrm>
              <a:custGeom>
                <a:avLst/>
                <a:gdLst>
                  <a:gd name="T0" fmla="*/ 1158 w 1358"/>
                  <a:gd name="T1" fmla="*/ 0 h 460"/>
                  <a:gd name="T2" fmla="*/ 1158 w 1358"/>
                  <a:gd name="T3" fmla="*/ 129 h 460"/>
                  <a:gd name="T4" fmla="*/ 1270 w 1358"/>
                  <a:gd name="T5" fmla="*/ 129 h 460"/>
                  <a:gd name="T6" fmla="*/ 1158 w 1358"/>
                  <a:gd name="T7" fmla="*/ 0 h 460"/>
                </a:gdLst>
                <a:ahLst/>
                <a:cxnLst>
                  <a:cxn ang="0">
                    <a:pos x="T0" y="T1"/>
                  </a:cxn>
                  <a:cxn ang="0">
                    <a:pos x="T2" y="T3"/>
                  </a:cxn>
                  <a:cxn ang="0">
                    <a:pos x="T4" y="T5"/>
                  </a:cxn>
                  <a:cxn ang="0">
                    <a:pos x="T6" y="T7"/>
                  </a:cxn>
                </a:cxnLst>
                <a:rect l="0" t="0" r="r" b="b"/>
                <a:pathLst>
                  <a:path w="1358" h="460">
                    <a:moveTo>
                      <a:pt x="1158" y="0"/>
                    </a:moveTo>
                    <a:lnTo>
                      <a:pt x="1158" y="129"/>
                    </a:lnTo>
                    <a:lnTo>
                      <a:pt x="1270" y="129"/>
                    </a:lnTo>
                    <a:lnTo>
                      <a:pt x="1158"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grpSp>
        <p:grpSp>
          <p:nvGrpSpPr>
            <p:cNvPr id="315" name="Group 55">
              <a:extLst>
                <a:ext uri="{FF2B5EF4-FFF2-40B4-BE49-F238E27FC236}">
                  <a16:creationId xmlns:a16="http://schemas.microsoft.com/office/drawing/2014/main" id="{13986E58-3455-474C-AB41-CBD43177BC47}"/>
                </a:ext>
              </a:extLst>
            </p:cNvPr>
            <p:cNvGrpSpPr>
              <a:grpSpLocks/>
            </p:cNvGrpSpPr>
            <p:nvPr/>
          </p:nvGrpSpPr>
          <p:grpSpPr bwMode="auto">
            <a:xfrm>
              <a:off x="5405" y="6139"/>
              <a:ext cx="1381" cy="506"/>
              <a:chOff x="5405" y="6139"/>
              <a:chExt cx="1381" cy="506"/>
            </a:xfrm>
          </p:grpSpPr>
          <p:sp>
            <p:nvSpPr>
              <p:cNvPr id="351" name="Freeform 91">
                <a:extLst>
                  <a:ext uri="{FF2B5EF4-FFF2-40B4-BE49-F238E27FC236}">
                    <a16:creationId xmlns:a16="http://schemas.microsoft.com/office/drawing/2014/main" id="{7466BAC2-3AC0-482D-85AF-186189885096}"/>
                  </a:ext>
                </a:extLst>
              </p:cNvPr>
              <p:cNvSpPr>
                <a:spLocks/>
              </p:cNvSpPr>
              <p:nvPr/>
            </p:nvSpPr>
            <p:spPr bwMode="auto">
              <a:xfrm>
                <a:off x="5405" y="6139"/>
                <a:ext cx="1380" cy="506"/>
              </a:xfrm>
              <a:custGeom>
                <a:avLst/>
                <a:gdLst>
                  <a:gd name="T0" fmla="*/ 219 w 1381"/>
                  <a:gd name="T1" fmla="*/ 0 h 506"/>
                  <a:gd name="T2" fmla="*/ 0 w 1381"/>
                  <a:gd name="T3" fmla="*/ 252 h 506"/>
                  <a:gd name="T4" fmla="*/ 219 w 1381"/>
                  <a:gd name="T5" fmla="*/ 505 h 506"/>
                  <a:gd name="T6" fmla="*/ 219 w 1381"/>
                  <a:gd name="T7" fmla="*/ 459 h 506"/>
                  <a:gd name="T8" fmla="*/ 202 w 1381"/>
                  <a:gd name="T9" fmla="*/ 459 h 506"/>
                  <a:gd name="T10" fmla="*/ 22 w 1381"/>
                  <a:gd name="T11" fmla="*/ 252 h 506"/>
                  <a:gd name="T12" fmla="*/ 202 w 1381"/>
                  <a:gd name="T13" fmla="*/ 46 h 506"/>
                  <a:gd name="T14" fmla="*/ 219 w 1381"/>
                  <a:gd name="T15" fmla="*/ 46 h 506"/>
                  <a:gd name="T16" fmla="*/ 219 w 1381"/>
                  <a:gd name="T17"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1" h="506">
                    <a:moveTo>
                      <a:pt x="219" y="0"/>
                    </a:moveTo>
                    <a:lnTo>
                      <a:pt x="0" y="252"/>
                    </a:lnTo>
                    <a:lnTo>
                      <a:pt x="219" y="505"/>
                    </a:lnTo>
                    <a:lnTo>
                      <a:pt x="219" y="459"/>
                    </a:lnTo>
                    <a:lnTo>
                      <a:pt x="202" y="459"/>
                    </a:lnTo>
                    <a:lnTo>
                      <a:pt x="22" y="252"/>
                    </a:lnTo>
                    <a:lnTo>
                      <a:pt x="202" y="46"/>
                    </a:lnTo>
                    <a:lnTo>
                      <a:pt x="219" y="46"/>
                    </a:lnTo>
                    <a:lnTo>
                      <a:pt x="219"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52" name="Freeform 92">
                <a:extLst>
                  <a:ext uri="{FF2B5EF4-FFF2-40B4-BE49-F238E27FC236}">
                    <a16:creationId xmlns:a16="http://schemas.microsoft.com/office/drawing/2014/main" id="{6B839A8B-291C-49A8-9A63-30333C57F482}"/>
                  </a:ext>
                </a:extLst>
              </p:cNvPr>
              <p:cNvSpPr>
                <a:spLocks/>
              </p:cNvSpPr>
              <p:nvPr/>
            </p:nvSpPr>
            <p:spPr bwMode="auto">
              <a:xfrm>
                <a:off x="5405" y="6139"/>
                <a:ext cx="1380" cy="506"/>
              </a:xfrm>
              <a:custGeom>
                <a:avLst/>
                <a:gdLst>
                  <a:gd name="T0" fmla="*/ 1178 w 1381"/>
                  <a:gd name="T1" fmla="*/ 355 h 506"/>
                  <a:gd name="T2" fmla="*/ 1161 w 1381"/>
                  <a:gd name="T3" fmla="*/ 355 h 506"/>
                  <a:gd name="T4" fmla="*/ 1161 w 1381"/>
                  <a:gd name="T5" fmla="*/ 505 h 506"/>
                  <a:gd name="T6" fmla="*/ 1201 w 1381"/>
                  <a:gd name="T7" fmla="*/ 459 h 506"/>
                  <a:gd name="T8" fmla="*/ 1178 w 1381"/>
                  <a:gd name="T9" fmla="*/ 459 h 506"/>
                  <a:gd name="T10" fmla="*/ 1178 w 1381"/>
                  <a:gd name="T11" fmla="*/ 355 h 506"/>
                </a:gdLst>
                <a:ahLst/>
                <a:cxnLst>
                  <a:cxn ang="0">
                    <a:pos x="T0" y="T1"/>
                  </a:cxn>
                  <a:cxn ang="0">
                    <a:pos x="T2" y="T3"/>
                  </a:cxn>
                  <a:cxn ang="0">
                    <a:pos x="T4" y="T5"/>
                  </a:cxn>
                  <a:cxn ang="0">
                    <a:pos x="T6" y="T7"/>
                  </a:cxn>
                  <a:cxn ang="0">
                    <a:pos x="T8" y="T9"/>
                  </a:cxn>
                  <a:cxn ang="0">
                    <a:pos x="T10" y="T11"/>
                  </a:cxn>
                </a:cxnLst>
                <a:rect l="0" t="0" r="r" b="b"/>
                <a:pathLst>
                  <a:path w="1381" h="506">
                    <a:moveTo>
                      <a:pt x="1178" y="355"/>
                    </a:moveTo>
                    <a:lnTo>
                      <a:pt x="1161" y="355"/>
                    </a:lnTo>
                    <a:lnTo>
                      <a:pt x="1161" y="505"/>
                    </a:lnTo>
                    <a:lnTo>
                      <a:pt x="1201" y="459"/>
                    </a:lnTo>
                    <a:lnTo>
                      <a:pt x="1178" y="459"/>
                    </a:lnTo>
                    <a:lnTo>
                      <a:pt x="1178" y="355"/>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53" name="Freeform 93">
                <a:extLst>
                  <a:ext uri="{FF2B5EF4-FFF2-40B4-BE49-F238E27FC236}">
                    <a16:creationId xmlns:a16="http://schemas.microsoft.com/office/drawing/2014/main" id="{EC429BCD-9AD6-4569-B3AA-087948E92554}"/>
                  </a:ext>
                </a:extLst>
              </p:cNvPr>
              <p:cNvSpPr>
                <a:spLocks/>
              </p:cNvSpPr>
              <p:nvPr/>
            </p:nvSpPr>
            <p:spPr bwMode="auto">
              <a:xfrm>
                <a:off x="5405" y="6139"/>
                <a:ext cx="1380" cy="506"/>
              </a:xfrm>
              <a:custGeom>
                <a:avLst/>
                <a:gdLst>
                  <a:gd name="T0" fmla="*/ 1178 w 1381"/>
                  <a:gd name="T1" fmla="*/ 337 h 506"/>
                  <a:gd name="T2" fmla="*/ 202 w 1381"/>
                  <a:gd name="T3" fmla="*/ 337 h 506"/>
                  <a:gd name="T4" fmla="*/ 202 w 1381"/>
                  <a:gd name="T5" fmla="*/ 459 h 506"/>
                  <a:gd name="T6" fmla="*/ 219 w 1381"/>
                  <a:gd name="T7" fmla="*/ 459 h 506"/>
                  <a:gd name="T8" fmla="*/ 219 w 1381"/>
                  <a:gd name="T9" fmla="*/ 355 h 506"/>
                  <a:gd name="T10" fmla="*/ 1178 w 1381"/>
                  <a:gd name="T11" fmla="*/ 355 h 506"/>
                  <a:gd name="T12" fmla="*/ 1178 w 1381"/>
                  <a:gd name="T13" fmla="*/ 337 h 506"/>
                </a:gdLst>
                <a:ahLst/>
                <a:cxnLst>
                  <a:cxn ang="0">
                    <a:pos x="T0" y="T1"/>
                  </a:cxn>
                  <a:cxn ang="0">
                    <a:pos x="T2" y="T3"/>
                  </a:cxn>
                  <a:cxn ang="0">
                    <a:pos x="T4" y="T5"/>
                  </a:cxn>
                  <a:cxn ang="0">
                    <a:pos x="T6" y="T7"/>
                  </a:cxn>
                  <a:cxn ang="0">
                    <a:pos x="T8" y="T9"/>
                  </a:cxn>
                  <a:cxn ang="0">
                    <a:pos x="T10" y="T11"/>
                  </a:cxn>
                  <a:cxn ang="0">
                    <a:pos x="T12" y="T13"/>
                  </a:cxn>
                </a:cxnLst>
                <a:rect l="0" t="0" r="r" b="b"/>
                <a:pathLst>
                  <a:path w="1381" h="506">
                    <a:moveTo>
                      <a:pt x="1178" y="337"/>
                    </a:moveTo>
                    <a:lnTo>
                      <a:pt x="202" y="337"/>
                    </a:lnTo>
                    <a:lnTo>
                      <a:pt x="202" y="459"/>
                    </a:lnTo>
                    <a:lnTo>
                      <a:pt x="219" y="459"/>
                    </a:lnTo>
                    <a:lnTo>
                      <a:pt x="219" y="355"/>
                    </a:lnTo>
                    <a:lnTo>
                      <a:pt x="1178" y="355"/>
                    </a:lnTo>
                    <a:lnTo>
                      <a:pt x="1178" y="337"/>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54" name="Freeform 94">
                <a:extLst>
                  <a:ext uri="{FF2B5EF4-FFF2-40B4-BE49-F238E27FC236}">
                    <a16:creationId xmlns:a16="http://schemas.microsoft.com/office/drawing/2014/main" id="{3D89DD2E-0F35-44F7-B7FF-29F4259FC472}"/>
                  </a:ext>
                </a:extLst>
              </p:cNvPr>
              <p:cNvSpPr>
                <a:spLocks/>
              </p:cNvSpPr>
              <p:nvPr/>
            </p:nvSpPr>
            <p:spPr bwMode="auto">
              <a:xfrm>
                <a:off x="5405" y="6139"/>
                <a:ext cx="1380" cy="506"/>
              </a:xfrm>
              <a:custGeom>
                <a:avLst/>
                <a:gdLst>
                  <a:gd name="T0" fmla="*/ 1201 w 1381"/>
                  <a:gd name="T1" fmla="*/ 46 h 506"/>
                  <a:gd name="T2" fmla="*/ 1178 w 1381"/>
                  <a:gd name="T3" fmla="*/ 46 h 506"/>
                  <a:gd name="T4" fmla="*/ 1357 w 1381"/>
                  <a:gd name="T5" fmla="*/ 252 h 506"/>
                  <a:gd name="T6" fmla="*/ 1178 w 1381"/>
                  <a:gd name="T7" fmla="*/ 459 h 506"/>
                  <a:gd name="T8" fmla="*/ 1201 w 1381"/>
                  <a:gd name="T9" fmla="*/ 459 h 506"/>
                  <a:gd name="T10" fmla="*/ 1380 w 1381"/>
                  <a:gd name="T11" fmla="*/ 252 h 506"/>
                  <a:gd name="T12" fmla="*/ 1201 w 1381"/>
                  <a:gd name="T13" fmla="*/ 46 h 506"/>
                </a:gdLst>
                <a:ahLst/>
                <a:cxnLst>
                  <a:cxn ang="0">
                    <a:pos x="T0" y="T1"/>
                  </a:cxn>
                  <a:cxn ang="0">
                    <a:pos x="T2" y="T3"/>
                  </a:cxn>
                  <a:cxn ang="0">
                    <a:pos x="T4" y="T5"/>
                  </a:cxn>
                  <a:cxn ang="0">
                    <a:pos x="T6" y="T7"/>
                  </a:cxn>
                  <a:cxn ang="0">
                    <a:pos x="T8" y="T9"/>
                  </a:cxn>
                  <a:cxn ang="0">
                    <a:pos x="T10" y="T11"/>
                  </a:cxn>
                  <a:cxn ang="0">
                    <a:pos x="T12" y="T13"/>
                  </a:cxn>
                </a:cxnLst>
                <a:rect l="0" t="0" r="r" b="b"/>
                <a:pathLst>
                  <a:path w="1381" h="506">
                    <a:moveTo>
                      <a:pt x="1201" y="46"/>
                    </a:moveTo>
                    <a:lnTo>
                      <a:pt x="1178" y="46"/>
                    </a:lnTo>
                    <a:lnTo>
                      <a:pt x="1357" y="252"/>
                    </a:lnTo>
                    <a:lnTo>
                      <a:pt x="1178" y="459"/>
                    </a:lnTo>
                    <a:lnTo>
                      <a:pt x="1201" y="459"/>
                    </a:lnTo>
                    <a:lnTo>
                      <a:pt x="1380" y="252"/>
                    </a:lnTo>
                    <a:lnTo>
                      <a:pt x="1201" y="46"/>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55" name="Freeform 95">
                <a:extLst>
                  <a:ext uri="{FF2B5EF4-FFF2-40B4-BE49-F238E27FC236}">
                    <a16:creationId xmlns:a16="http://schemas.microsoft.com/office/drawing/2014/main" id="{A47B6451-3CA2-42FA-8DE5-C0EAFDCFF511}"/>
                  </a:ext>
                </a:extLst>
              </p:cNvPr>
              <p:cNvSpPr>
                <a:spLocks/>
              </p:cNvSpPr>
              <p:nvPr/>
            </p:nvSpPr>
            <p:spPr bwMode="auto">
              <a:xfrm>
                <a:off x="5405" y="6139"/>
                <a:ext cx="1380" cy="506"/>
              </a:xfrm>
              <a:custGeom>
                <a:avLst/>
                <a:gdLst>
                  <a:gd name="T0" fmla="*/ 219 w 1381"/>
                  <a:gd name="T1" fmla="*/ 46 h 506"/>
                  <a:gd name="T2" fmla="*/ 202 w 1381"/>
                  <a:gd name="T3" fmla="*/ 46 h 506"/>
                  <a:gd name="T4" fmla="*/ 202 w 1381"/>
                  <a:gd name="T5" fmla="*/ 161 h 506"/>
                  <a:gd name="T6" fmla="*/ 1178 w 1381"/>
                  <a:gd name="T7" fmla="*/ 161 h 506"/>
                  <a:gd name="T8" fmla="*/ 1178 w 1381"/>
                  <a:gd name="T9" fmla="*/ 143 h 506"/>
                  <a:gd name="T10" fmla="*/ 219 w 1381"/>
                  <a:gd name="T11" fmla="*/ 143 h 506"/>
                  <a:gd name="T12" fmla="*/ 219 w 1381"/>
                  <a:gd name="T13" fmla="*/ 46 h 506"/>
                </a:gdLst>
                <a:ahLst/>
                <a:cxnLst>
                  <a:cxn ang="0">
                    <a:pos x="T0" y="T1"/>
                  </a:cxn>
                  <a:cxn ang="0">
                    <a:pos x="T2" y="T3"/>
                  </a:cxn>
                  <a:cxn ang="0">
                    <a:pos x="T4" y="T5"/>
                  </a:cxn>
                  <a:cxn ang="0">
                    <a:pos x="T6" y="T7"/>
                  </a:cxn>
                  <a:cxn ang="0">
                    <a:pos x="T8" y="T9"/>
                  </a:cxn>
                  <a:cxn ang="0">
                    <a:pos x="T10" y="T11"/>
                  </a:cxn>
                  <a:cxn ang="0">
                    <a:pos x="T12" y="T13"/>
                  </a:cxn>
                </a:cxnLst>
                <a:rect l="0" t="0" r="r" b="b"/>
                <a:pathLst>
                  <a:path w="1381" h="506">
                    <a:moveTo>
                      <a:pt x="219" y="46"/>
                    </a:moveTo>
                    <a:lnTo>
                      <a:pt x="202" y="46"/>
                    </a:lnTo>
                    <a:lnTo>
                      <a:pt x="202" y="161"/>
                    </a:lnTo>
                    <a:lnTo>
                      <a:pt x="1178" y="161"/>
                    </a:lnTo>
                    <a:lnTo>
                      <a:pt x="1178" y="143"/>
                    </a:lnTo>
                    <a:lnTo>
                      <a:pt x="219" y="143"/>
                    </a:lnTo>
                    <a:lnTo>
                      <a:pt x="219" y="46"/>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56" name="Freeform 96">
                <a:extLst>
                  <a:ext uri="{FF2B5EF4-FFF2-40B4-BE49-F238E27FC236}">
                    <a16:creationId xmlns:a16="http://schemas.microsoft.com/office/drawing/2014/main" id="{D04BE2EC-4E4C-4C62-9A5D-D4F31D9979A2}"/>
                  </a:ext>
                </a:extLst>
              </p:cNvPr>
              <p:cNvSpPr>
                <a:spLocks/>
              </p:cNvSpPr>
              <p:nvPr/>
            </p:nvSpPr>
            <p:spPr bwMode="auto">
              <a:xfrm>
                <a:off x="5405" y="6139"/>
                <a:ext cx="1380" cy="506"/>
              </a:xfrm>
              <a:custGeom>
                <a:avLst/>
                <a:gdLst>
                  <a:gd name="T0" fmla="*/ 1161 w 1381"/>
                  <a:gd name="T1" fmla="*/ 0 h 506"/>
                  <a:gd name="T2" fmla="*/ 1161 w 1381"/>
                  <a:gd name="T3" fmla="*/ 143 h 506"/>
                  <a:gd name="T4" fmla="*/ 1178 w 1381"/>
                  <a:gd name="T5" fmla="*/ 143 h 506"/>
                  <a:gd name="T6" fmla="*/ 1178 w 1381"/>
                  <a:gd name="T7" fmla="*/ 46 h 506"/>
                  <a:gd name="T8" fmla="*/ 1201 w 1381"/>
                  <a:gd name="T9" fmla="*/ 46 h 506"/>
                  <a:gd name="T10" fmla="*/ 1161 w 1381"/>
                  <a:gd name="T11" fmla="*/ 0 h 506"/>
                </a:gdLst>
                <a:ahLst/>
                <a:cxnLst>
                  <a:cxn ang="0">
                    <a:pos x="T0" y="T1"/>
                  </a:cxn>
                  <a:cxn ang="0">
                    <a:pos x="T2" y="T3"/>
                  </a:cxn>
                  <a:cxn ang="0">
                    <a:pos x="T4" y="T5"/>
                  </a:cxn>
                  <a:cxn ang="0">
                    <a:pos x="T6" y="T7"/>
                  </a:cxn>
                  <a:cxn ang="0">
                    <a:pos x="T8" y="T9"/>
                  </a:cxn>
                  <a:cxn ang="0">
                    <a:pos x="T10" y="T11"/>
                  </a:cxn>
                </a:cxnLst>
                <a:rect l="0" t="0" r="r" b="b"/>
                <a:pathLst>
                  <a:path w="1381" h="506">
                    <a:moveTo>
                      <a:pt x="1161" y="0"/>
                    </a:moveTo>
                    <a:lnTo>
                      <a:pt x="1161" y="143"/>
                    </a:lnTo>
                    <a:lnTo>
                      <a:pt x="1178" y="143"/>
                    </a:lnTo>
                    <a:lnTo>
                      <a:pt x="1178" y="46"/>
                    </a:lnTo>
                    <a:lnTo>
                      <a:pt x="1201" y="46"/>
                    </a:lnTo>
                    <a:lnTo>
                      <a:pt x="1161"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grpSp>
        <p:grpSp>
          <p:nvGrpSpPr>
            <p:cNvPr id="316" name="Group 56">
              <a:extLst>
                <a:ext uri="{FF2B5EF4-FFF2-40B4-BE49-F238E27FC236}">
                  <a16:creationId xmlns:a16="http://schemas.microsoft.com/office/drawing/2014/main" id="{6B3EA631-A335-41D6-9255-109F84E2EC08}"/>
                </a:ext>
              </a:extLst>
            </p:cNvPr>
            <p:cNvGrpSpPr>
              <a:grpSpLocks/>
            </p:cNvGrpSpPr>
            <p:nvPr/>
          </p:nvGrpSpPr>
          <p:grpSpPr bwMode="auto">
            <a:xfrm>
              <a:off x="405" y="5414"/>
              <a:ext cx="1910" cy="460"/>
              <a:chOff x="405" y="5414"/>
              <a:chExt cx="1910" cy="460"/>
            </a:xfrm>
          </p:grpSpPr>
          <p:sp>
            <p:nvSpPr>
              <p:cNvPr id="348" name="Freeform 98">
                <a:extLst>
                  <a:ext uri="{FF2B5EF4-FFF2-40B4-BE49-F238E27FC236}">
                    <a16:creationId xmlns:a16="http://schemas.microsoft.com/office/drawing/2014/main" id="{692BF539-96A7-4AF8-826B-A5DB161C8E98}"/>
                  </a:ext>
                </a:extLst>
              </p:cNvPr>
              <p:cNvSpPr>
                <a:spLocks/>
              </p:cNvSpPr>
              <p:nvPr/>
            </p:nvSpPr>
            <p:spPr bwMode="auto">
              <a:xfrm>
                <a:off x="406" y="5414"/>
                <a:ext cx="1908" cy="459"/>
              </a:xfrm>
              <a:custGeom>
                <a:avLst/>
                <a:gdLst>
                  <a:gd name="T0" fmla="*/ 199 w 1910"/>
                  <a:gd name="T1" fmla="*/ 0 h 460"/>
                  <a:gd name="T2" fmla="*/ 0 w 1910"/>
                  <a:gd name="T3" fmla="*/ 229 h 460"/>
                  <a:gd name="T4" fmla="*/ 199 w 1910"/>
                  <a:gd name="T5" fmla="*/ 459 h 460"/>
                  <a:gd name="T6" fmla="*/ 199 w 1910"/>
                  <a:gd name="T7" fmla="*/ 323 h 460"/>
                  <a:gd name="T8" fmla="*/ 1828 w 1910"/>
                  <a:gd name="T9" fmla="*/ 323 h 460"/>
                  <a:gd name="T10" fmla="*/ 1909 w 1910"/>
                  <a:gd name="T11" fmla="*/ 229 h 460"/>
                  <a:gd name="T12" fmla="*/ 1822 w 1910"/>
                  <a:gd name="T13" fmla="*/ 129 h 460"/>
                  <a:gd name="T14" fmla="*/ 199 w 1910"/>
                  <a:gd name="T15" fmla="*/ 129 h 460"/>
                  <a:gd name="T16" fmla="*/ 199 w 1910"/>
                  <a:gd name="T17"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0" h="460">
                    <a:moveTo>
                      <a:pt x="199" y="0"/>
                    </a:moveTo>
                    <a:lnTo>
                      <a:pt x="0" y="229"/>
                    </a:lnTo>
                    <a:lnTo>
                      <a:pt x="199" y="459"/>
                    </a:lnTo>
                    <a:lnTo>
                      <a:pt x="199" y="323"/>
                    </a:lnTo>
                    <a:lnTo>
                      <a:pt x="1828" y="323"/>
                    </a:lnTo>
                    <a:lnTo>
                      <a:pt x="1909" y="229"/>
                    </a:lnTo>
                    <a:lnTo>
                      <a:pt x="1822" y="129"/>
                    </a:lnTo>
                    <a:lnTo>
                      <a:pt x="199" y="129"/>
                    </a:lnTo>
                    <a:lnTo>
                      <a:pt x="199"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49" name="Freeform 99">
                <a:extLst>
                  <a:ext uri="{FF2B5EF4-FFF2-40B4-BE49-F238E27FC236}">
                    <a16:creationId xmlns:a16="http://schemas.microsoft.com/office/drawing/2014/main" id="{9FB3C7ED-6563-45F0-BD0E-1F23CDBFCCA1}"/>
                  </a:ext>
                </a:extLst>
              </p:cNvPr>
              <p:cNvSpPr>
                <a:spLocks/>
              </p:cNvSpPr>
              <p:nvPr/>
            </p:nvSpPr>
            <p:spPr bwMode="auto">
              <a:xfrm>
                <a:off x="406" y="5414"/>
                <a:ext cx="1908" cy="459"/>
              </a:xfrm>
              <a:custGeom>
                <a:avLst/>
                <a:gdLst>
                  <a:gd name="T0" fmla="*/ 1828 w 1910"/>
                  <a:gd name="T1" fmla="*/ 323 h 460"/>
                  <a:gd name="T2" fmla="*/ 1710 w 1910"/>
                  <a:gd name="T3" fmla="*/ 323 h 460"/>
                  <a:gd name="T4" fmla="*/ 1710 w 1910"/>
                  <a:gd name="T5" fmla="*/ 459 h 460"/>
                  <a:gd name="T6" fmla="*/ 1828 w 1910"/>
                  <a:gd name="T7" fmla="*/ 323 h 460"/>
                </a:gdLst>
                <a:ahLst/>
                <a:cxnLst>
                  <a:cxn ang="0">
                    <a:pos x="T0" y="T1"/>
                  </a:cxn>
                  <a:cxn ang="0">
                    <a:pos x="T2" y="T3"/>
                  </a:cxn>
                  <a:cxn ang="0">
                    <a:pos x="T4" y="T5"/>
                  </a:cxn>
                  <a:cxn ang="0">
                    <a:pos x="T6" y="T7"/>
                  </a:cxn>
                </a:cxnLst>
                <a:rect l="0" t="0" r="r" b="b"/>
                <a:pathLst>
                  <a:path w="1910" h="460">
                    <a:moveTo>
                      <a:pt x="1828" y="323"/>
                    </a:moveTo>
                    <a:lnTo>
                      <a:pt x="1710" y="323"/>
                    </a:lnTo>
                    <a:lnTo>
                      <a:pt x="1710" y="459"/>
                    </a:lnTo>
                    <a:lnTo>
                      <a:pt x="1828" y="323"/>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50" name="Freeform 100">
                <a:extLst>
                  <a:ext uri="{FF2B5EF4-FFF2-40B4-BE49-F238E27FC236}">
                    <a16:creationId xmlns:a16="http://schemas.microsoft.com/office/drawing/2014/main" id="{5AE06951-16D0-49F8-8F64-AE76ECA33FA0}"/>
                  </a:ext>
                </a:extLst>
              </p:cNvPr>
              <p:cNvSpPr>
                <a:spLocks/>
              </p:cNvSpPr>
              <p:nvPr/>
            </p:nvSpPr>
            <p:spPr bwMode="auto">
              <a:xfrm>
                <a:off x="406" y="5414"/>
                <a:ext cx="1908" cy="459"/>
              </a:xfrm>
              <a:custGeom>
                <a:avLst/>
                <a:gdLst>
                  <a:gd name="T0" fmla="*/ 1710 w 1910"/>
                  <a:gd name="T1" fmla="*/ 0 h 460"/>
                  <a:gd name="T2" fmla="*/ 1710 w 1910"/>
                  <a:gd name="T3" fmla="*/ 129 h 460"/>
                  <a:gd name="T4" fmla="*/ 1822 w 1910"/>
                  <a:gd name="T5" fmla="*/ 129 h 460"/>
                  <a:gd name="T6" fmla="*/ 1710 w 1910"/>
                  <a:gd name="T7" fmla="*/ 0 h 460"/>
                </a:gdLst>
                <a:ahLst/>
                <a:cxnLst>
                  <a:cxn ang="0">
                    <a:pos x="T0" y="T1"/>
                  </a:cxn>
                  <a:cxn ang="0">
                    <a:pos x="T2" y="T3"/>
                  </a:cxn>
                  <a:cxn ang="0">
                    <a:pos x="T4" y="T5"/>
                  </a:cxn>
                  <a:cxn ang="0">
                    <a:pos x="T6" y="T7"/>
                  </a:cxn>
                </a:cxnLst>
                <a:rect l="0" t="0" r="r" b="b"/>
                <a:pathLst>
                  <a:path w="1910" h="460">
                    <a:moveTo>
                      <a:pt x="1710" y="0"/>
                    </a:moveTo>
                    <a:lnTo>
                      <a:pt x="1710" y="129"/>
                    </a:lnTo>
                    <a:lnTo>
                      <a:pt x="1822" y="129"/>
                    </a:lnTo>
                    <a:lnTo>
                      <a:pt x="1710"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grpSp>
        <p:grpSp>
          <p:nvGrpSpPr>
            <p:cNvPr id="317" name="Group 57">
              <a:extLst>
                <a:ext uri="{FF2B5EF4-FFF2-40B4-BE49-F238E27FC236}">
                  <a16:creationId xmlns:a16="http://schemas.microsoft.com/office/drawing/2014/main" id="{25DD7115-6CC1-4383-8BBD-1E26D71FF6B1}"/>
                </a:ext>
              </a:extLst>
            </p:cNvPr>
            <p:cNvGrpSpPr>
              <a:grpSpLocks/>
            </p:cNvGrpSpPr>
            <p:nvPr/>
          </p:nvGrpSpPr>
          <p:grpSpPr bwMode="auto">
            <a:xfrm>
              <a:off x="393" y="5391"/>
              <a:ext cx="1933" cy="506"/>
              <a:chOff x="393" y="5391"/>
              <a:chExt cx="1933" cy="506"/>
            </a:xfrm>
          </p:grpSpPr>
          <p:sp>
            <p:nvSpPr>
              <p:cNvPr id="342" name="Freeform 102">
                <a:extLst>
                  <a:ext uri="{FF2B5EF4-FFF2-40B4-BE49-F238E27FC236}">
                    <a16:creationId xmlns:a16="http://schemas.microsoft.com/office/drawing/2014/main" id="{438D69A6-B89E-42A4-8E7E-2DDE271C0EE1}"/>
                  </a:ext>
                </a:extLst>
              </p:cNvPr>
              <p:cNvSpPr>
                <a:spLocks/>
              </p:cNvSpPr>
              <p:nvPr/>
            </p:nvSpPr>
            <p:spPr bwMode="auto">
              <a:xfrm>
                <a:off x="394" y="5390"/>
                <a:ext cx="1932" cy="506"/>
              </a:xfrm>
              <a:custGeom>
                <a:avLst/>
                <a:gdLst>
                  <a:gd name="T0" fmla="*/ 219 w 1933"/>
                  <a:gd name="T1" fmla="*/ 0 h 506"/>
                  <a:gd name="T2" fmla="*/ 0 w 1933"/>
                  <a:gd name="T3" fmla="*/ 252 h 506"/>
                  <a:gd name="T4" fmla="*/ 219 w 1933"/>
                  <a:gd name="T5" fmla="*/ 505 h 506"/>
                  <a:gd name="T6" fmla="*/ 219 w 1933"/>
                  <a:gd name="T7" fmla="*/ 459 h 506"/>
                  <a:gd name="T8" fmla="*/ 202 w 1933"/>
                  <a:gd name="T9" fmla="*/ 459 h 506"/>
                  <a:gd name="T10" fmla="*/ 22 w 1933"/>
                  <a:gd name="T11" fmla="*/ 252 h 506"/>
                  <a:gd name="T12" fmla="*/ 202 w 1933"/>
                  <a:gd name="T13" fmla="*/ 46 h 506"/>
                  <a:gd name="T14" fmla="*/ 219 w 1933"/>
                  <a:gd name="T15" fmla="*/ 46 h 506"/>
                  <a:gd name="T16" fmla="*/ 219 w 1933"/>
                  <a:gd name="T17"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3" h="506">
                    <a:moveTo>
                      <a:pt x="219" y="0"/>
                    </a:moveTo>
                    <a:lnTo>
                      <a:pt x="0" y="252"/>
                    </a:lnTo>
                    <a:lnTo>
                      <a:pt x="219" y="505"/>
                    </a:lnTo>
                    <a:lnTo>
                      <a:pt x="219" y="459"/>
                    </a:lnTo>
                    <a:lnTo>
                      <a:pt x="202" y="459"/>
                    </a:lnTo>
                    <a:lnTo>
                      <a:pt x="22" y="252"/>
                    </a:lnTo>
                    <a:lnTo>
                      <a:pt x="202" y="46"/>
                    </a:lnTo>
                    <a:lnTo>
                      <a:pt x="219" y="46"/>
                    </a:lnTo>
                    <a:lnTo>
                      <a:pt x="219"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43" name="Freeform 103">
                <a:extLst>
                  <a:ext uri="{FF2B5EF4-FFF2-40B4-BE49-F238E27FC236}">
                    <a16:creationId xmlns:a16="http://schemas.microsoft.com/office/drawing/2014/main" id="{0D08B916-4281-4A8F-A7D3-AA431FB1BAD5}"/>
                  </a:ext>
                </a:extLst>
              </p:cNvPr>
              <p:cNvSpPr>
                <a:spLocks/>
              </p:cNvSpPr>
              <p:nvPr/>
            </p:nvSpPr>
            <p:spPr bwMode="auto">
              <a:xfrm>
                <a:off x="394" y="5390"/>
                <a:ext cx="1932" cy="506"/>
              </a:xfrm>
              <a:custGeom>
                <a:avLst/>
                <a:gdLst>
                  <a:gd name="T0" fmla="*/ 1730 w 1933"/>
                  <a:gd name="T1" fmla="*/ 355 h 506"/>
                  <a:gd name="T2" fmla="*/ 1713 w 1933"/>
                  <a:gd name="T3" fmla="*/ 355 h 506"/>
                  <a:gd name="T4" fmla="*/ 1713 w 1933"/>
                  <a:gd name="T5" fmla="*/ 505 h 506"/>
                  <a:gd name="T6" fmla="*/ 1753 w 1933"/>
                  <a:gd name="T7" fmla="*/ 459 h 506"/>
                  <a:gd name="T8" fmla="*/ 1730 w 1933"/>
                  <a:gd name="T9" fmla="*/ 459 h 506"/>
                  <a:gd name="T10" fmla="*/ 1730 w 1933"/>
                  <a:gd name="T11" fmla="*/ 355 h 506"/>
                </a:gdLst>
                <a:ahLst/>
                <a:cxnLst>
                  <a:cxn ang="0">
                    <a:pos x="T0" y="T1"/>
                  </a:cxn>
                  <a:cxn ang="0">
                    <a:pos x="T2" y="T3"/>
                  </a:cxn>
                  <a:cxn ang="0">
                    <a:pos x="T4" y="T5"/>
                  </a:cxn>
                  <a:cxn ang="0">
                    <a:pos x="T6" y="T7"/>
                  </a:cxn>
                  <a:cxn ang="0">
                    <a:pos x="T8" y="T9"/>
                  </a:cxn>
                  <a:cxn ang="0">
                    <a:pos x="T10" y="T11"/>
                  </a:cxn>
                </a:cxnLst>
                <a:rect l="0" t="0" r="r" b="b"/>
                <a:pathLst>
                  <a:path w="1933" h="506">
                    <a:moveTo>
                      <a:pt x="1730" y="355"/>
                    </a:moveTo>
                    <a:lnTo>
                      <a:pt x="1713" y="355"/>
                    </a:lnTo>
                    <a:lnTo>
                      <a:pt x="1713" y="505"/>
                    </a:lnTo>
                    <a:lnTo>
                      <a:pt x="1753" y="459"/>
                    </a:lnTo>
                    <a:lnTo>
                      <a:pt x="1730" y="459"/>
                    </a:lnTo>
                    <a:lnTo>
                      <a:pt x="1730" y="355"/>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44" name="Freeform 104">
                <a:extLst>
                  <a:ext uri="{FF2B5EF4-FFF2-40B4-BE49-F238E27FC236}">
                    <a16:creationId xmlns:a16="http://schemas.microsoft.com/office/drawing/2014/main" id="{80D57171-ECBF-4F44-AB30-6615F8D30201}"/>
                  </a:ext>
                </a:extLst>
              </p:cNvPr>
              <p:cNvSpPr>
                <a:spLocks/>
              </p:cNvSpPr>
              <p:nvPr/>
            </p:nvSpPr>
            <p:spPr bwMode="auto">
              <a:xfrm>
                <a:off x="394" y="5390"/>
                <a:ext cx="1932" cy="506"/>
              </a:xfrm>
              <a:custGeom>
                <a:avLst/>
                <a:gdLst>
                  <a:gd name="T0" fmla="*/ 1730 w 1933"/>
                  <a:gd name="T1" fmla="*/ 337 h 506"/>
                  <a:gd name="T2" fmla="*/ 202 w 1933"/>
                  <a:gd name="T3" fmla="*/ 337 h 506"/>
                  <a:gd name="T4" fmla="*/ 202 w 1933"/>
                  <a:gd name="T5" fmla="*/ 459 h 506"/>
                  <a:gd name="T6" fmla="*/ 219 w 1933"/>
                  <a:gd name="T7" fmla="*/ 459 h 506"/>
                  <a:gd name="T8" fmla="*/ 219 w 1933"/>
                  <a:gd name="T9" fmla="*/ 355 h 506"/>
                  <a:gd name="T10" fmla="*/ 1730 w 1933"/>
                  <a:gd name="T11" fmla="*/ 355 h 506"/>
                  <a:gd name="T12" fmla="*/ 1730 w 1933"/>
                  <a:gd name="T13" fmla="*/ 337 h 506"/>
                </a:gdLst>
                <a:ahLst/>
                <a:cxnLst>
                  <a:cxn ang="0">
                    <a:pos x="T0" y="T1"/>
                  </a:cxn>
                  <a:cxn ang="0">
                    <a:pos x="T2" y="T3"/>
                  </a:cxn>
                  <a:cxn ang="0">
                    <a:pos x="T4" y="T5"/>
                  </a:cxn>
                  <a:cxn ang="0">
                    <a:pos x="T6" y="T7"/>
                  </a:cxn>
                  <a:cxn ang="0">
                    <a:pos x="T8" y="T9"/>
                  </a:cxn>
                  <a:cxn ang="0">
                    <a:pos x="T10" y="T11"/>
                  </a:cxn>
                  <a:cxn ang="0">
                    <a:pos x="T12" y="T13"/>
                  </a:cxn>
                </a:cxnLst>
                <a:rect l="0" t="0" r="r" b="b"/>
                <a:pathLst>
                  <a:path w="1933" h="506">
                    <a:moveTo>
                      <a:pt x="1730" y="337"/>
                    </a:moveTo>
                    <a:lnTo>
                      <a:pt x="202" y="337"/>
                    </a:lnTo>
                    <a:lnTo>
                      <a:pt x="202" y="459"/>
                    </a:lnTo>
                    <a:lnTo>
                      <a:pt x="219" y="459"/>
                    </a:lnTo>
                    <a:lnTo>
                      <a:pt x="219" y="355"/>
                    </a:lnTo>
                    <a:lnTo>
                      <a:pt x="1730" y="355"/>
                    </a:lnTo>
                    <a:lnTo>
                      <a:pt x="1730" y="337"/>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45" name="Freeform 105">
                <a:extLst>
                  <a:ext uri="{FF2B5EF4-FFF2-40B4-BE49-F238E27FC236}">
                    <a16:creationId xmlns:a16="http://schemas.microsoft.com/office/drawing/2014/main" id="{EA8CAC3F-4729-4C9A-A149-961B369E9D06}"/>
                  </a:ext>
                </a:extLst>
              </p:cNvPr>
              <p:cNvSpPr>
                <a:spLocks/>
              </p:cNvSpPr>
              <p:nvPr/>
            </p:nvSpPr>
            <p:spPr bwMode="auto">
              <a:xfrm>
                <a:off x="394" y="5390"/>
                <a:ext cx="1932" cy="506"/>
              </a:xfrm>
              <a:custGeom>
                <a:avLst/>
                <a:gdLst>
                  <a:gd name="T0" fmla="*/ 1753 w 1933"/>
                  <a:gd name="T1" fmla="*/ 46 h 506"/>
                  <a:gd name="T2" fmla="*/ 1730 w 1933"/>
                  <a:gd name="T3" fmla="*/ 46 h 506"/>
                  <a:gd name="T4" fmla="*/ 1909 w 1933"/>
                  <a:gd name="T5" fmla="*/ 252 h 506"/>
                  <a:gd name="T6" fmla="*/ 1730 w 1933"/>
                  <a:gd name="T7" fmla="*/ 459 h 506"/>
                  <a:gd name="T8" fmla="*/ 1753 w 1933"/>
                  <a:gd name="T9" fmla="*/ 459 h 506"/>
                  <a:gd name="T10" fmla="*/ 1932 w 1933"/>
                  <a:gd name="T11" fmla="*/ 252 h 506"/>
                  <a:gd name="T12" fmla="*/ 1753 w 1933"/>
                  <a:gd name="T13" fmla="*/ 46 h 506"/>
                </a:gdLst>
                <a:ahLst/>
                <a:cxnLst>
                  <a:cxn ang="0">
                    <a:pos x="T0" y="T1"/>
                  </a:cxn>
                  <a:cxn ang="0">
                    <a:pos x="T2" y="T3"/>
                  </a:cxn>
                  <a:cxn ang="0">
                    <a:pos x="T4" y="T5"/>
                  </a:cxn>
                  <a:cxn ang="0">
                    <a:pos x="T6" y="T7"/>
                  </a:cxn>
                  <a:cxn ang="0">
                    <a:pos x="T8" y="T9"/>
                  </a:cxn>
                  <a:cxn ang="0">
                    <a:pos x="T10" y="T11"/>
                  </a:cxn>
                  <a:cxn ang="0">
                    <a:pos x="T12" y="T13"/>
                  </a:cxn>
                </a:cxnLst>
                <a:rect l="0" t="0" r="r" b="b"/>
                <a:pathLst>
                  <a:path w="1933" h="506">
                    <a:moveTo>
                      <a:pt x="1753" y="46"/>
                    </a:moveTo>
                    <a:lnTo>
                      <a:pt x="1730" y="46"/>
                    </a:lnTo>
                    <a:lnTo>
                      <a:pt x="1909" y="252"/>
                    </a:lnTo>
                    <a:lnTo>
                      <a:pt x="1730" y="459"/>
                    </a:lnTo>
                    <a:lnTo>
                      <a:pt x="1753" y="459"/>
                    </a:lnTo>
                    <a:lnTo>
                      <a:pt x="1932" y="252"/>
                    </a:lnTo>
                    <a:lnTo>
                      <a:pt x="1753" y="46"/>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46" name="Freeform 106">
                <a:extLst>
                  <a:ext uri="{FF2B5EF4-FFF2-40B4-BE49-F238E27FC236}">
                    <a16:creationId xmlns:a16="http://schemas.microsoft.com/office/drawing/2014/main" id="{AE378BA1-3949-4F0E-A05F-2CDACB3E6F66}"/>
                  </a:ext>
                </a:extLst>
              </p:cNvPr>
              <p:cNvSpPr>
                <a:spLocks/>
              </p:cNvSpPr>
              <p:nvPr/>
            </p:nvSpPr>
            <p:spPr bwMode="auto">
              <a:xfrm>
                <a:off x="394" y="5390"/>
                <a:ext cx="1932" cy="506"/>
              </a:xfrm>
              <a:custGeom>
                <a:avLst/>
                <a:gdLst>
                  <a:gd name="T0" fmla="*/ 219 w 1933"/>
                  <a:gd name="T1" fmla="*/ 46 h 506"/>
                  <a:gd name="T2" fmla="*/ 202 w 1933"/>
                  <a:gd name="T3" fmla="*/ 46 h 506"/>
                  <a:gd name="T4" fmla="*/ 202 w 1933"/>
                  <a:gd name="T5" fmla="*/ 161 h 506"/>
                  <a:gd name="T6" fmla="*/ 1730 w 1933"/>
                  <a:gd name="T7" fmla="*/ 161 h 506"/>
                  <a:gd name="T8" fmla="*/ 1730 w 1933"/>
                  <a:gd name="T9" fmla="*/ 143 h 506"/>
                  <a:gd name="T10" fmla="*/ 219 w 1933"/>
                  <a:gd name="T11" fmla="*/ 143 h 506"/>
                  <a:gd name="T12" fmla="*/ 219 w 1933"/>
                  <a:gd name="T13" fmla="*/ 46 h 506"/>
                </a:gdLst>
                <a:ahLst/>
                <a:cxnLst>
                  <a:cxn ang="0">
                    <a:pos x="T0" y="T1"/>
                  </a:cxn>
                  <a:cxn ang="0">
                    <a:pos x="T2" y="T3"/>
                  </a:cxn>
                  <a:cxn ang="0">
                    <a:pos x="T4" y="T5"/>
                  </a:cxn>
                  <a:cxn ang="0">
                    <a:pos x="T6" y="T7"/>
                  </a:cxn>
                  <a:cxn ang="0">
                    <a:pos x="T8" y="T9"/>
                  </a:cxn>
                  <a:cxn ang="0">
                    <a:pos x="T10" y="T11"/>
                  </a:cxn>
                  <a:cxn ang="0">
                    <a:pos x="T12" y="T13"/>
                  </a:cxn>
                </a:cxnLst>
                <a:rect l="0" t="0" r="r" b="b"/>
                <a:pathLst>
                  <a:path w="1933" h="506">
                    <a:moveTo>
                      <a:pt x="219" y="46"/>
                    </a:moveTo>
                    <a:lnTo>
                      <a:pt x="202" y="46"/>
                    </a:lnTo>
                    <a:lnTo>
                      <a:pt x="202" y="161"/>
                    </a:lnTo>
                    <a:lnTo>
                      <a:pt x="1730" y="161"/>
                    </a:lnTo>
                    <a:lnTo>
                      <a:pt x="1730" y="143"/>
                    </a:lnTo>
                    <a:lnTo>
                      <a:pt x="219" y="143"/>
                    </a:lnTo>
                    <a:lnTo>
                      <a:pt x="219" y="46"/>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47" name="Freeform 107">
                <a:extLst>
                  <a:ext uri="{FF2B5EF4-FFF2-40B4-BE49-F238E27FC236}">
                    <a16:creationId xmlns:a16="http://schemas.microsoft.com/office/drawing/2014/main" id="{2AB43D7B-80C2-44A6-9761-104D1D990E9F}"/>
                  </a:ext>
                </a:extLst>
              </p:cNvPr>
              <p:cNvSpPr>
                <a:spLocks/>
              </p:cNvSpPr>
              <p:nvPr/>
            </p:nvSpPr>
            <p:spPr bwMode="auto">
              <a:xfrm>
                <a:off x="394" y="5390"/>
                <a:ext cx="1932" cy="506"/>
              </a:xfrm>
              <a:custGeom>
                <a:avLst/>
                <a:gdLst>
                  <a:gd name="T0" fmla="*/ 1713 w 1933"/>
                  <a:gd name="T1" fmla="*/ 0 h 506"/>
                  <a:gd name="T2" fmla="*/ 1713 w 1933"/>
                  <a:gd name="T3" fmla="*/ 143 h 506"/>
                  <a:gd name="T4" fmla="*/ 1730 w 1933"/>
                  <a:gd name="T5" fmla="*/ 143 h 506"/>
                  <a:gd name="T6" fmla="*/ 1730 w 1933"/>
                  <a:gd name="T7" fmla="*/ 46 h 506"/>
                  <a:gd name="T8" fmla="*/ 1753 w 1933"/>
                  <a:gd name="T9" fmla="*/ 46 h 506"/>
                  <a:gd name="T10" fmla="*/ 1713 w 1933"/>
                  <a:gd name="T11" fmla="*/ 0 h 506"/>
                </a:gdLst>
                <a:ahLst/>
                <a:cxnLst>
                  <a:cxn ang="0">
                    <a:pos x="T0" y="T1"/>
                  </a:cxn>
                  <a:cxn ang="0">
                    <a:pos x="T2" y="T3"/>
                  </a:cxn>
                  <a:cxn ang="0">
                    <a:pos x="T4" y="T5"/>
                  </a:cxn>
                  <a:cxn ang="0">
                    <a:pos x="T6" y="T7"/>
                  </a:cxn>
                  <a:cxn ang="0">
                    <a:pos x="T8" y="T9"/>
                  </a:cxn>
                  <a:cxn ang="0">
                    <a:pos x="T10" y="T11"/>
                  </a:cxn>
                </a:cxnLst>
                <a:rect l="0" t="0" r="r" b="b"/>
                <a:pathLst>
                  <a:path w="1933" h="506">
                    <a:moveTo>
                      <a:pt x="1713" y="0"/>
                    </a:moveTo>
                    <a:lnTo>
                      <a:pt x="1713" y="143"/>
                    </a:lnTo>
                    <a:lnTo>
                      <a:pt x="1730" y="143"/>
                    </a:lnTo>
                    <a:lnTo>
                      <a:pt x="1730" y="46"/>
                    </a:lnTo>
                    <a:lnTo>
                      <a:pt x="1753" y="46"/>
                    </a:lnTo>
                    <a:lnTo>
                      <a:pt x="1713" y="0"/>
                    </a:lnTo>
                    <a:close/>
                  </a:path>
                </a:pathLst>
              </a:custGeom>
              <a:solidFill>
                <a:srgbClr val="CEECF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grpSp>
        <p:sp>
          <p:nvSpPr>
            <p:cNvPr id="318" name="Freeform 108">
              <a:extLst>
                <a:ext uri="{FF2B5EF4-FFF2-40B4-BE49-F238E27FC236}">
                  <a16:creationId xmlns:a16="http://schemas.microsoft.com/office/drawing/2014/main" id="{F32E4A80-D9D3-4F00-A25D-A0CB9CB47829}"/>
                </a:ext>
              </a:extLst>
            </p:cNvPr>
            <p:cNvSpPr>
              <a:spLocks/>
            </p:cNvSpPr>
            <p:nvPr/>
          </p:nvSpPr>
          <p:spPr bwMode="auto">
            <a:xfrm>
              <a:off x="121" y="5066"/>
              <a:ext cx="7414" cy="21"/>
            </a:xfrm>
            <a:custGeom>
              <a:avLst/>
              <a:gdLst>
                <a:gd name="T0" fmla="*/ 0 w 7413"/>
                <a:gd name="T1" fmla="*/ 0 h 20"/>
                <a:gd name="T2" fmla="*/ 7412 w 7413"/>
                <a:gd name="T3" fmla="*/ 0 h 20"/>
              </a:gdLst>
              <a:ahLst/>
              <a:cxnLst>
                <a:cxn ang="0">
                  <a:pos x="T0" y="T1"/>
                </a:cxn>
                <a:cxn ang="0">
                  <a:pos x="T2" y="T3"/>
                </a:cxn>
              </a:cxnLst>
              <a:rect l="0" t="0" r="r" b="b"/>
              <a:pathLst>
                <a:path w="7413" h="20">
                  <a:moveTo>
                    <a:pt x="0" y="0"/>
                  </a:moveTo>
                  <a:lnTo>
                    <a:pt x="7412" y="0"/>
                  </a:lnTo>
                </a:path>
              </a:pathLst>
            </a:custGeom>
            <a:noFill/>
            <a:ln w="11036">
              <a:solidFill>
                <a:srgbClr val="5F636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19" name="Freeform 109">
              <a:extLst>
                <a:ext uri="{FF2B5EF4-FFF2-40B4-BE49-F238E27FC236}">
                  <a16:creationId xmlns:a16="http://schemas.microsoft.com/office/drawing/2014/main" id="{9FFF9A27-0507-4B91-8C79-22B45FF50D9D}"/>
                </a:ext>
              </a:extLst>
            </p:cNvPr>
            <p:cNvSpPr>
              <a:spLocks/>
            </p:cNvSpPr>
            <p:nvPr/>
          </p:nvSpPr>
          <p:spPr bwMode="auto">
            <a:xfrm>
              <a:off x="4" y="5"/>
              <a:ext cx="7591" cy="6903"/>
            </a:xfrm>
            <a:custGeom>
              <a:avLst/>
              <a:gdLst>
                <a:gd name="T0" fmla="*/ 7589 w 7590"/>
                <a:gd name="T1" fmla="*/ 6904 h 6905"/>
                <a:gd name="T2" fmla="*/ 0 w 7590"/>
                <a:gd name="T3" fmla="*/ 6904 h 6905"/>
                <a:gd name="T4" fmla="*/ 0 w 7590"/>
                <a:gd name="T5" fmla="*/ 0 h 6905"/>
                <a:gd name="T6" fmla="*/ 7589 w 7590"/>
                <a:gd name="T7" fmla="*/ 0 h 6905"/>
                <a:gd name="T8" fmla="*/ 7589 w 7590"/>
                <a:gd name="T9" fmla="*/ 6904 h 6905"/>
              </a:gdLst>
              <a:ahLst/>
              <a:cxnLst>
                <a:cxn ang="0">
                  <a:pos x="T0" y="T1"/>
                </a:cxn>
                <a:cxn ang="0">
                  <a:pos x="T2" y="T3"/>
                </a:cxn>
                <a:cxn ang="0">
                  <a:pos x="T4" y="T5"/>
                </a:cxn>
                <a:cxn ang="0">
                  <a:pos x="T6" y="T7"/>
                </a:cxn>
                <a:cxn ang="0">
                  <a:pos x="T8" y="T9"/>
                </a:cxn>
              </a:cxnLst>
              <a:rect l="0" t="0" r="r" b="b"/>
              <a:pathLst>
                <a:path w="7590" h="6905">
                  <a:moveTo>
                    <a:pt x="7589" y="6904"/>
                  </a:moveTo>
                  <a:lnTo>
                    <a:pt x="0" y="6904"/>
                  </a:lnTo>
                  <a:lnTo>
                    <a:pt x="0" y="0"/>
                  </a:lnTo>
                  <a:lnTo>
                    <a:pt x="7589" y="0"/>
                  </a:lnTo>
                  <a:lnTo>
                    <a:pt x="7589" y="6904"/>
                  </a:lnTo>
                  <a:close/>
                </a:path>
              </a:pathLst>
            </a:custGeom>
            <a:noFill/>
            <a:ln w="5410">
              <a:solidFill>
                <a:srgbClr val="A2A5AA"/>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20" name="Freeform 110">
              <a:extLst>
                <a:ext uri="{FF2B5EF4-FFF2-40B4-BE49-F238E27FC236}">
                  <a16:creationId xmlns:a16="http://schemas.microsoft.com/office/drawing/2014/main" id="{292A03ED-0B9C-40C5-A48F-AEF8E17CD619}"/>
                </a:ext>
              </a:extLst>
            </p:cNvPr>
            <p:cNvSpPr>
              <a:spLocks/>
            </p:cNvSpPr>
            <p:nvPr/>
          </p:nvSpPr>
          <p:spPr bwMode="auto">
            <a:xfrm>
              <a:off x="1000" y="2831"/>
              <a:ext cx="1294" cy="894"/>
            </a:xfrm>
            <a:custGeom>
              <a:avLst/>
              <a:gdLst>
                <a:gd name="T0" fmla="*/ 0 w 1292"/>
                <a:gd name="T1" fmla="*/ 893 h 894"/>
                <a:gd name="T2" fmla="*/ 72 w 1292"/>
                <a:gd name="T3" fmla="*/ 878 h 894"/>
                <a:gd name="T4" fmla="*/ 144 w 1292"/>
                <a:gd name="T5" fmla="*/ 861 h 894"/>
                <a:gd name="T6" fmla="*/ 217 w 1292"/>
                <a:gd name="T7" fmla="*/ 843 h 894"/>
                <a:gd name="T8" fmla="*/ 289 w 1292"/>
                <a:gd name="T9" fmla="*/ 821 h 894"/>
                <a:gd name="T10" fmla="*/ 360 w 1292"/>
                <a:gd name="T11" fmla="*/ 795 h 894"/>
                <a:gd name="T12" fmla="*/ 432 w 1292"/>
                <a:gd name="T13" fmla="*/ 766 h 894"/>
                <a:gd name="T14" fmla="*/ 503 w 1292"/>
                <a:gd name="T15" fmla="*/ 734 h 894"/>
                <a:gd name="T16" fmla="*/ 574 w 1292"/>
                <a:gd name="T17" fmla="*/ 698 h 894"/>
                <a:gd name="T18" fmla="*/ 644 w 1292"/>
                <a:gd name="T19" fmla="*/ 658 h 894"/>
                <a:gd name="T20" fmla="*/ 712 w 1292"/>
                <a:gd name="T21" fmla="*/ 614 h 894"/>
                <a:gd name="T22" fmla="*/ 779 w 1292"/>
                <a:gd name="T23" fmla="*/ 565 h 894"/>
                <a:gd name="T24" fmla="*/ 845 w 1292"/>
                <a:gd name="T25" fmla="*/ 512 h 894"/>
                <a:gd name="T26" fmla="*/ 909 w 1292"/>
                <a:gd name="T27" fmla="*/ 455 h 894"/>
                <a:gd name="T28" fmla="*/ 972 w 1292"/>
                <a:gd name="T29" fmla="*/ 396 h 894"/>
                <a:gd name="T30" fmla="*/ 1031 w 1292"/>
                <a:gd name="T31" fmla="*/ 335 h 894"/>
                <a:gd name="T32" fmla="*/ 1112 w 1292"/>
                <a:gd name="T33" fmla="*/ 239 h 894"/>
                <a:gd name="T34" fmla="*/ 1197 w 1292"/>
                <a:gd name="T35" fmla="*/ 129 h 894"/>
                <a:gd name="T36" fmla="*/ 1264 w 1292"/>
                <a:gd name="T37" fmla="*/ 37 h 894"/>
                <a:gd name="T38" fmla="*/ 1291 w 1292"/>
                <a:gd name="T39" fmla="*/ 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2" h="894">
                  <a:moveTo>
                    <a:pt x="0" y="893"/>
                  </a:moveTo>
                  <a:lnTo>
                    <a:pt x="72" y="878"/>
                  </a:lnTo>
                  <a:lnTo>
                    <a:pt x="144" y="861"/>
                  </a:lnTo>
                  <a:lnTo>
                    <a:pt x="217" y="843"/>
                  </a:lnTo>
                  <a:lnTo>
                    <a:pt x="289" y="821"/>
                  </a:lnTo>
                  <a:lnTo>
                    <a:pt x="360" y="795"/>
                  </a:lnTo>
                  <a:lnTo>
                    <a:pt x="432" y="766"/>
                  </a:lnTo>
                  <a:lnTo>
                    <a:pt x="503" y="734"/>
                  </a:lnTo>
                  <a:lnTo>
                    <a:pt x="574" y="698"/>
                  </a:lnTo>
                  <a:lnTo>
                    <a:pt x="644" y="658"/>
                  </a:lnTo>
                  <a:lnTo>
                    <a:pt x="712" y="614"/>
                  </a:lnTo>
                  <a:lnTo>
                    <a:pt x="779" y="565"/>
                  </a:lnTo>
                  <a:lnTo>
                    <a:pt x="845" y="512"/>
                  </a:lnTo>
                  <a:lnTo>
                    <a:pt x="909" y="455"/>
                  </a:lnTo>
                  <a:lnTo>
                    <a:pt x="972" y="396"/>
                  </a:lnTo>
                  <a:lnTo>
                    <a:pt x="1031" y="335"/>
                  </a:lnTo>
                  <a:lnTo>
                    <a:pt x="1112" y="239"/>
                  </a:lnTo>
                  <a:lnTo>
                    <a:pt x="1197" y="129"/>
                  </a:lnTo>
                  <a:lnTo>
                    <a:pt x="1264" y="37"/>
                  </a:lnTo>
                  <a:lnTo>
                    <a:pt x="1291" y="0"/>
                  </a:lnTo>
                </a:path>
              </a:pathLst>
            </a:custGeom>
            <a:noFill/>
            <a:ln w="26060">
              <a:solidFill>
                <a:srgbClr val="C6401D"/>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21" name="Freeform 111">
              <a:extLst>
                <a:ext uri="{FF2B5EF4-FFF2-40B4-BE49-F238E27FC236}">
                  <a16:creationId xmlns:a16="http://schemas.microsoft.com/office/drawing/2014/main" id="{600CDBD1-6073-4FB0-989C-18F8C7EFA50B}"/>
                </a:ext>
              </a:extLst>
            </p:cNvPr>
            <p:cNvSpPr>
              <a:spLocks/>
            </p:cNvSpPr>
            <p:nvPr/>
          </p:nvSpPr>
          <p:spPr bwMode="auto">
            <a:xfrm>
              <a:off x="2292" y="772"/>
              <a:ext cx="4610" cy="2072"/>
            </a:xfrm>
            <a:custGeom>
              <a:avLst/>
              <a:gdLst>
                <a:gd name="T0" fmla="*/ 0 w 4610"/>
                <a:gd name="T1" fmla="*/ 2069 h 2070"/>
                <a:gd name="T2" fmla="*/ 72 w 4610"/>
                <a:gd name="T3" fmla="*/ 2052 h 2070"/>
                <a:gd name="T4" fmla="*/ 148 w 4610"/>
                <a:gd name="T5" fmla="*/ 2038 h 2070"/>
                <a:gd name="T6" fmla="*/ 229 w 4610"/>
                <a:gd name="T7" fmla="*/ 2025 h 2070"/>
                <a:gd name="T8" fmla="*/ 313 w 4610"/>
                <a:gd name="T9" fmla="*/ 2014 h 2070"/>
                <a:gd name="T10" fmla="*/ 399 w 4610"/>
                <a:gd name="T11" fmla="*/ 2004 h 2070"/>
                <a:gd name="T12" fmla="*/ 486 w 4610"/>
                <a:gd name="T13" fmla="*/ 1995 h 2070"/>
                <a:gd name="T14" fmla="*/ 574 w 4610"/>
                <a:gd name="T15" fmla="*/ 1987 h 2070"/>
                <a:gd name="T16" fmla="*/ 661 w 4610"/>
                <a:gd name="T17" fmla="*/ 1978 h 2070"/>
                <a:gd name="T18" fmla="*/ 747 w 4610"/>
                <a:gd name="T19" fmla="*/ 1969 h 2070"/>
                <a:gd name="T20" fmla="*/ 831 w 4610"/>
                <a:gd name="T21" fmla="*/ 1960 h 2070"/>
                <a:gd name="T22" fmla="*/ 913 w 4610"/>
                <a:gd name="T23" fmla="*/ 1949 h 2070"/>
                <a:gd name="T24" fmla="*/ 990 w 4610"/>
                <a:gd name="T25" fmla="*/ 1937 h 2070"/>
                <a:gd name="T26" fmla="*/ 1064 w 4610"/>
                <a:gd name="T27" fmla="*/ 1923 h 2070"/>
                <a:gd name="T28" fmla="*/ 1131 w 4610"/>
                <a:gd name="T29" fmla="*/ 1907 h 2070"/>
                <a:gd name="T30" fmla="*/ 1193 w 4610"/>
                <a:gd name="T31" fmla="*/ 1888 h 2070"/>
                <a:gd name="T32" fmla="*/ 1403 w 4610"/>
                <a:gd name="T33" fmla="*/ 1781 h 2070"/>
                <a:gd name="T34" fmla="*/ 1580 w 4610"/>
                <a:gd name="T35" fmla="*/ 1641 h 2070"/>
                <a:gd name="T36" fmla="*/ 1702 w 4610"/>
                <a:gd name="T37" fmla="*/ 1520 h 2070"/>
                <a:gd name="T38" fmla="*/ 1747 w 4610"/>
                <a:gd name="T39" fmla="*/ 1469 h 2070"/>
                <a:gd name="T40" fmla="*/ 1797 w 4610"/>
                <a:gd name="T41" fmla="*/ 1424 h 2070"/>
                <a:gd name="T42" fmla="*/ 1850 w 4610"/>
                <a:gd name="T43" fmla="*/ 1376 h 2070"/>
                <a:gd name="T44" fmla="*/ 1905 w 4610"/>
                <a:gd name="T45" fmla="*/ 1325 h 2070"/>
                <a:gd name="T46" fmla="*/ 1963 w 4610"/>
                <a:gd name="T47" fmla="*/ 1270 h 2070"/>
                <a:gd name="T48" fmla="*/ 2022 w 4610"/>
                <a:gd name="T49" fmla="*/ 1213 h 2070"/>
                <a:gd name="T50" fmla="*/ 2083 w 4610"/>
                <a:gd name="T51" fmla="*/ 1154 h 2070"/>
                <a:gd name="T52" fmla="*/ 2146 w 4610"/>
                <a:gd name="T53" fmla="*/ 1094 h 2070"/>
                <a:gd name="T54" fmla="*/ 2210 w 4610"/>
                <a:gd name="T55" fmla="*/ 1031 h 2070"/>
                <a:gd name="T56" fmla="*/ 2275 w 4610"/>
                <a:gd name="T57" fmla="*/ 968 h 2070"/>
                <a:gd name="T58" fmla="*/ 2341 w 4610"/>
                <a:gd name="T59" fmla="*/ 904 h 2070"/>
                <a:gd name="T60" fmla="*/ 2407 w 4610"/>
                <a:gd name="T61" fmla="*/ 840 h 2070"/>
                <a:gd name="T62" fmla="*/ 2474 w 4610"/>
                <a:gd name="T63" fmla="*/ 777 h 2070"/>
                <a:gd name="T64" fmla="*/ 2541 w 4610"/>
                <a:gd name="T65" fmla="*/ 713 h 2070"/>
                <a:gd name="T66" fmla="*/ 2608 w 4610"/>
                <a:gd name="T67" fmla="*/ 651 h 2070"/>
                <a:gd name="T68" fmla="*/ 2674 w 4610"/>
                <a:gd name="T69" fmla="*/ 590 h 2070"/>
                <a:gd name="T70" fmla="*/ 2740 w 4610"/>
                <a:gd name="T71" fmla="*/ 531 h 2070"/>
                <a:gd name="T72" fmla="*/ 2805 w 4610"/>
                <a:gd name="T73" fmla="*/ 474 h 2070"/>
                <a:gd name="T74" fmla="*/ 2869 w 4610"/>
                <a:gd name="T75" fmla="*/ 419 h 2070"/>
                <a:gd name="T76" fmla="*/ 2931 w 4610"/>
                <a:gd name="T77" fmla="*/ 367 h 2070"/>
                <a:gd name="T78" fmla="*/ 2992 w 4610"/>
                <a:gd name="T79" fmla="*/ 318 h 2070"/>
                <a:gd name="T80" fmla="*/ 3051 w 4610"/>
                <a:gd name="T81" fmla="*/ 273 h 2070"/>
                <a:gd name="T82" fmla="*/ 3108 w 4610"/>
                <a:gd name="T83" fmla="*/ 233 h 2070"/>
                <a:gd name="T84" fmla="*/ 3163 w 4610"/>
                <a:gd name="T85" fmla="*/ 196 h 2070"/>
                <a:gd name="T86" fmla="*/ 3215 w 4610"/>
                <a:gd name="T87" fmla="*/ 164 h 2070"/>
                <a:gd name="T88" fmla="*/ 3264 w 4610"/>
                <a:gd name="T89" fmla="*/ 138 h 2070"/>
                <a:gd name="T90" fmla="*/ 3310 w 4610"/>
                <a:gd name="T91" fmla="*/ 117 h 2070"/>
                <a:gd name="T92" fmla="*/ 3354 w 4610"/>
                <a:gd name="T93" fmla="*/ 102 h 2070"/>
                <a:gd name="T94" fmla="*/ 3420 w 4610"/>
                <a:gd name="T95" fmla="*/ 83 h 2070"/>
                <a:gd name="T96" fmla="*/ 3498 w 4610"/>
                <a:gd name="T97" fmla="*/ 67 h 2070"/>
                <a:gd name="T98" fmla="*/ 3587 w 4610"/>
                <a:gd name="T99" fmla="*/ 53 h 2070"/>
                <a:gd name="T100" fmla="*/ 3683 w 4610"/>
                <a:gd name="T101" fmla="*/ 41 h 2070"/>
                <a:gd name="T102" fmla="*/ 3785 w 4610"/>
                <a:gd name="T103" fmla="*/ 32 h 2070"/>
                <a:gd name="T104" fmla="*/ 3890 w 4610"/>
                <a:gd name="T105" fmla="*/ 23 h 2070"/>
                <a:gd name="T106" fmla="*/ 3996 w 4610"/>
                <a:gd name="T107" fmla="*/ 17 h 2070"/>
                <a:gd name="T108" fmla="*/ 4101 w 4610"/>
                <a:gd name="T109" fmla="*/ 12 h 2070"/>
                <a:gd name="T110" fmla="*/ 4201 w 4610"/>
                <a:gd name="T111" fmla="*/ 8 h 2070"/>
                <a:gd name="T112" fmla="*/ 4296 w 4610"/>
                <a:gd name="T113" fmla="*/ 5 h 2070"/>
                <a:gd name="T114" fmla="*/ 4383 w 4610"/>
                <a:gd name="T115" fmla="*/ 3 h 2070"/>
                <a:gd name="T116" fmla="*/ 4458 w 4610"/>
                <a:gd name="T117" fmla="*/ 1 h 2070"/>
                <a:gd name="T118" fmla="*/ 4521 w 4610"/>
                <a:gd name="T119" fmla="*/ 1 h 2070"/>
                <a:gd name="T120" fmla="*/ 4569 w 4610"/>
                <a:gd name="T121" fmla="*/ 0 h 2070"/>
                <a:gd name="T122" fmla="*/ 4599 w 4610"/>
                <a:gd name="T123" fmla="*/ 0 h 2070"/>
                <a:gd name="T124" fmla="*/ 4609 w 4610"/>
                <a:gd name="T125" fmla="*/ 0 h 2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10" h="2070">
                  <a:moveTo>
                    <a:pt x="0" y="2069"/>
                  </a:moveTo>
                  <a:lnTo>
                    <a:pt x="72" y="2052"/>
                  </a:lnTo>
                  <a:lnTo>
                    <a:pt x="148" y="2038"/>
                  </a:lnTo>
                  <a:lnTo>
                    <a:pt x="229" y="2025"/>
                  </a:lnTo>
                  <a:lnTo>
                    <a:pt x="313" y="2014"/>
                  </a:lnTo>
                  <a:lnTo>
                    <a:pt x="399" y="2004"/>
                  </a:lnTo>
                  <a:lnTo>
                    <a:pt x="486" y="1995"/>
                  </a:lnTo>
                  <a:lnTo>
                    <a:pt x="574" y="1987"/>
                  </a:lnTo>
                  <a:lnTo>
                    <a:pt x="661" y="1978"/>
                  </a:lnTo>
                  <a:lnTo>
                    <a:pt x="747" y="1969"/>
                  </a:lnTo>
                  <a:lnTo>
                    <a:pt x="831" y="1960"/>
                  </a:lnTo>
                  <a:lnTo>
                    <a:pt x="913" y="1949"/>
                  </a:lnTo>
                  <a:lnTo>
                    <a:pt x="990" y="1937"/>
                  </a:lnTo>
                  <a:lnTo>
                    <a:pt x="1064" y="1923"/>
                  </a:lnTo>
                  <a:lnTo>
                    <a:pt x="1131" y="1907"/>
                  </a:lnTo>
                  <a:lnTo>
                    <a:pt x="1193" y="1888"/>
                  </a:lnTo>
                  <a:lnTo>
                    <a:pt x="1403" y="1781"/>
                  </a:lnTo>
                  <a:lnTo>
                    <a:pt x="1580" y="1641"/>
                  </a:lnTo>
                  <a:lnTo>
                    <a:pt x="1702" y="1520"/>
                  </a:lnTo>
                  <a:lnTo>
                    <a:pt x="1747" y="1469"/>
                  </a:lnTo>
                  <a:lnTo>
                    <a:pt x="1797" y="1424"/>
                  </a:lnTo>
                  <a:lnTo>
                    <a:pt x="1850" y="1376"/>
                  </a:lnTo>
                  <a:lnTo>
                    <a:pt x="1905" y="1325"/>
                  </a:lnTo>
                  <a:lnTo>
                    <a:pt x="1963" y="1270"/>
                  </a:lnTo>
                  <a:lnTo>
                    <a:pt x="2022" y="1213"/>
                  </a:lnTo>
                  <a:lnTo>
                    <a:pt x="2083" y="1154"/>
                  </a:lnTo>
                  <a:lnTo>
                    <a:pt x="2146" y="1094"/>
                  </a:lnTo>
                  <a:lnTo>
                    <a:pt x="2210" y="1031"/>
                  </a:lnTo>
                  <a:lnTo>
                    <a:pt x="2275" y="968"/>
                  </a:lnTo>
                  <a:lnTo>
                    <a:pt x="2341" y="904"/>
                  </a:lnTo>
                  <a:lnTo>
                    <a:pt x="2407" y="840"/>
                  </a:lnTo>
                  <a:lnTo>
                    <a:pt x="2474" y="777"/>
                  </a:lnTo>
                  <a:lnTo>
                    <a:pt x="2541" y="713"/>
                  </a:lnTo>
                  <a:lnTo>
                    <a:pt x="2608" y="651"/>
                  </a:lnTo>
                  <a:lnTo>
                    <a:pt x="2674" y="590"/>
                  </a:lnTo>
                  <a:lnTo>
                    <a:pt x="2740" y="531"/>
                  </a:lnTo>
                  <a:lnTo>
                    <a:pt x="2805" y="474"/>
                  </a:lnTo>
                  <a:lnTo>
                    <a:pt x="2869" y="419"/>
                  </a:lnTo>
                  <a:lnTo>
                    <a:pt x="2931" y="367"/>
                  </a:lnTo>
                  <a:lnTo>
                    <a:pt x="2992" y="318"/>
                  </a:lnTo>
                  <a:lnTo>
                    <a:pt x="3051" y="273"/>
                  </a:lnTo>
                  <a:lnTo>
                    <a:pt x="3108" y="233"/>
                  </a:lnTo>
                  <a:lnTo>
                    <a:pt x="3163" y="196"/>
                  </a:lnTo>
                  <a:lnTo>
                    <a:pt x="3215" y="164"/>
                  </a:lnTo>
                  <a:lnTo>
                    <a:pt x="3264" y="138"/>
                  </a:lnTo>
                  <a:lnTo>
                    <a:pt x="3310" y="117"/>
                  </a:lnTo>
                  <a:lnTo>
                    <a:pt x="3354" y="102"/>
                  </a:lnTo>
                  <a:lnTo>
                    <a:pt x="3420" y="83"/>
                  </a:lnTo>
                  <a:lnTo>
                    <a:pt x="3498" y="67"/>
                  </a:lnTo>
                  <a:lnTo>
                    <a:pt x="3587" y="53"/>
                  </a:lnTo>
                  <a:lnTo>
                    <a:pt x="3683" y="41"/>
                  </a:lnTo>
                  <a:lnTo>
                    <a:pt x="3785" y="32"/>
                  </a:lnTo>
                  <a:lnTo>
                    <a:pt x="3890" y="23"/>
                  </a:lnTo>
                  <a:lnTo>
                    <a:pt x="3996" y="17"/>
                  </a:lnTo>
                  <a:lnTo>
                    <a:pt x="4101" y="12"/>
                  </a:lnTo>
                  <a:lnTo>
                    <a:pt x="4201" y="8"/>
                  </a:lnTo>
                  <a:lnTo>
                    <a:pt x="4296" y="5"/>
                  </a:lnTo>
                  <a:lnTo>
                    <a:pt x="4383" y="3"/>
                  </a:lnTo>
                  <a:lnTo>
                    <a:pt x="4458" y="1"/>
                  </a:lnTo>
                  <a:lnTo>
                    <a:pt x="4521" y="1"/>
                  </a:lnTo>
                  <a:lnTo>
                    <a:pt x="4569" y="0"/>
                  </a:lnTo>
                  <a:lnTo>
                    <a:pt x="4599" y="0"/>
                  </a:lnTo>
                  <a:lnTo>
                    <a:pt x="4609" y="0"/>
                  </a:lnTo>
                </a:path>
              </a:pathLst>
            </a:custGeom>
            <a:noFill/>
            <a:ln w="26060">
              <a:solidFill>
                <a:srgbClr val="C6401D"/>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22" name="Freeform 112">
              <a:extLst>
                <a:ext uri="{FF2B5EF4-FFF2-40B4-BE49-F238E27FC236}">
                  <a16:creationId xmlns:a16="http://schemas.microsoft.com/office/drawing/2014/main" id="{47600C7F-AF0D-49AB-AE58-04761DCB9E7E}"/>
                </a:ext>
              </a:extLst>
            </p:cNvPr>
            <p:cNvSpPr>
              <a:spLocks/>
            </p:cNvSpPr>
            <p:nvPr/>
          </p:nvSpPr>
          <p:spPr bwMode="auto">
            <a:xfrm>
              <a:off x="1006" y="2438"/>
              <a:ext cx="3222" cy="788"/>
            </a:xfrm>
            <a:custGeom>
              <a:avLst/>
              <a:gdLst>
                <a:gd name="T0" fmla="*/ 0 w 3221"/>
                <a:gd name="T1" fmla="*/ 789 h 790"/>
                <a:gd name="T2" fmla="*/ 69 w 3221"/>
                <a:gd name="T3" fmla="*/ 788 h 790"/>
                <a:gd name="T4" fmla="*/ 139 w 3221"/>
                <a:gd name="T5" fmla="*/ 786 h 790"/>
                <a:gd name="T6" fmla="*/ 211 w 3221"/>
                <a:gd name="T7" fmla="*/ 781 h 790"/>
                <a:gd name="T8" fmla="*/ 286 w 3221"/>
                <a:gd name="T9" fmla="*/ 772 h 790"/>
                <a:gd name="T10" fmla="*/ 364 w 3221"/>
                <a:gd name="T11" fmla="*/ 757 h 790"/>
                <a:gd name="T12" fmla="*/ 447 w 3221"/>
                <a:gd name="T13" fmla="*/ 736 h 790"/>
                <a:gd name="T14" fmla="*/ 535 w 3221"/>
                <a:gd name="T15" fmla="*/ 706 h 790"/>
                <a:gd name="T16" fmla="*/ 592 w 3221"/>
                <a:gd name="T17" fmla="*/ 680 h 790"/>
                <a:gd name="T18" fmla="*/ 648 w 3221"/>
                <a:gd name="T19" fmla="*/ 649 h 790"/>
                <a:gd name="T20" fmla="*/ 704 w 3221"/>
                <a:gd name="T21" fmla="*/ 612 h 790"/>
                <a:gd name="T22" fmla="*/ 761 w 3221"/>
                <a:gd name="T23" fmla="*/ 573 h 790"/>
                <a:gd name="T24" fmla="*/ 821 w 3221"/>
                <a:gd name="T25" fmla="*/ 531 h 790"/>
                <a:gd name="T26" fmla="*/ 883 w 3221"/>
                <a:gd name="T27" fmla="*/ 488 h 790"/>
                <a:gd name="T28" fmla="*/ 949 w 3221"/>
                <a:gd name="T29" fmla="*/ 446 h 790"/>
                <a:gd name="T30" fmla="*/ 1020 w 3221"/>
                <a:gd name="T31" fmla="*/ 405 h 790"/>
                <a:gd name="T32" fmla="*/ 1096 w 3221"/>
                <a:gd name="T33" fmla="*/ 367 h 790"/>
                <a:gd name="T34" fmla="*/ 1180 w 3221"/>
                <a:gd name="T35" fmla="*/ 334 h 790"/>
                <a:gd name="T36" fmla="*/ 1271 w 3221"/>
                <a:gd name="T37" fmla="*/ 306 h 790"/>
                <a:gd name="T38" fmla="*/ 1336 w 3221"/>
                <a:gd name="T39" fmla="*/ 291 h 790"/>
                <a:gd name="T40" fmla="*/ 1408 w 3221"/>
                <a:gd name="T41" fmla="*/ 278 h 790"/>
                <a:gd name="T42" fmla="*/ 1484 w 3221"/>
                <a:gd name="T43" fmla="*/ 266 h 790"/>
                <a:gd name="T44" fmla="*/ 1565 w 3221"/>
                <a:gd name="T45" fmla="*/ 256 h 790"/>
                <a:gd name="T46" fmla="*/ 1650 w 3221"/>
                <a:gd name="T47" fmla="*/ 247 h 790"/>
                <a:gd name="T48" fmla="*/ 1737 w 3221"/>
                <a:gd name="T49" fmla="*/ 239 h 790"/>
                <a:gd name="T50" fmla="*/ 1827 w 3221"/>
                <a:gd name="T51" fmla="*/ 232 h 790"/>
                <a:gd name="T52" fmla="*/ 1917 w 3221"/>
                <a:gd name="T53" fmla="*/ 225 h 790"/>
                <a:gd name="T54" fmla="*/ 2008 w 3221"/>
                <a:gd name="T55" fmla="*/ 219 h 790"/>
                <a:gd name="T56" fmla="*/ 2097 w 3221"/>
                <a:gd name="T57" fmla="*/ 213 h 790"/>
                <a:gd name="T58" fmla="*/ 2186 w 3221"/>
                <a:gd name="T59" fmla="*/ 208 h 790"/>
                <a:gd name="T60" fmla="*/ 2272 w 3221"/>
                <a:gd name="T61" fmla="*/ 202 h 790"/>
                <a:gd name="T62" fmla="*/ 2354 w 3221"/>
                <a:gd name="T63" fmla="*/ 196 h 790"/>
                <a:gd name="T64" fmla="*/ 2433 w 3221"/>
                <a:gd name="T65" fmla="*/ 190 h 790"/>
                <a:gd name="T66" fmla="*/ 2506 w 3221"/>
                <a:gd name="T67" fmla="*/ 183 h 790"/>
                <a:gd name="T68" fmla="*/ 2574 w 3221"/>
                <a:gd name="T69" fmla="*/ 175 h 790"/>
                <a:gd name="T70" fmla="*/ 2635 w 3221"/>
                <a:gd name="T71" fmla="*/ 167 h 790"/>
                <a:gd name="T72" fmla="*/ 2863 w 3221"/>
                <a:gd name="T73" fmla="*/ 119 h 790"/>
                <a:gd name="T74" fmla="*/ 3049 w 3221"/>
                <a:gd name="T75" fmla="*/ 64 h 790"/>
                <a:gd name="T76" fmla="*/ 3175 w 3221"/>
                <a:gd name="T77" fmla="*/ 18 h 790"/>
                <a:gd name="T78" fmla="*/ 3220 w 3221"/>
                <a:gd name="T79" fmla="*/ 0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21" h="790">
                  <a:moveTo>
                    <a:pt x="0" y="789"/>
                  </a:moveTo>
                  <a:lnTo>
                    <a:pt x="69" y="788"/>
                  </a:lnTo>
                  <a:lnTo>
                    <a:pt x="139" y="786"/>
                  </a:lnTo>
                  <a:lnTo>
                    <a:pt x="211" y="781"/>
                  </a:lnTo>
                  <a:lnTo>
                    <a:pt x="286" y="772"/>
                  </a:lnTo>
                  <a:lnTo>
                    <a:pt x="364" y="757"/>
                  </a:lnTo>
                  <a:lnTo>
                    <a:pt x="447" y="736"/>
                  </a:lnTo>
                  <a:lnTo>
                    <a:pt x="535" y="706"/>
                  </a:lnTo>
                  <a:lnTo>
                    <a:pt x="592" y="680"/>
                  </a:lnTo>
                  <a:lnTo>
                    <a:pt x="648" y="649"/>
                  </a:lnTo>
                  <a:lnTo>
                    <a:pt x="704" y="612"/>
                  </a:lnTo>
                  <a:lnTo>
                    <a:pt x="761" y="573"/>
                  </a:lnTo>
                  <a:lnTo>
                    <a:pt x="821" y="531"/>
                  </a:lnTo>
                  <a:lnTo>
                    <a:pt x="883" y="488"/>
                  </a:lnTo>
                  <a:lnTo>
                    <a:pt x="949" y="446"/>
                  </a:lnTo>
                  <a:lnTo>
                    <a:pt x="1020" y="405"/>
                  </a:lnTo>
                  <a:lnTo>
                    <a:pt x="1096" y="367"/>
                  </a:lnTo>
                  <a:lnTo>
                    <a:pt x="1180" y="334"/>
                  </a:lnTo>
                  <a:lnTo>
                    <a:pt x="1271" y="306"/>
                  </a:lnTo>
                  <a:lnTo>
                    <a:pt x="1336" y="291"/>
                  </a:lnTo>
                  <a:lnTo>
                    <a:pt x="1408" y="278"/>
                  </a:lnTo>
                  <a:lnTo>
                    <a:pt x="1484" y="266"/>
                  </a:lnTo>
                  <a:lnTo>
                    <a:pt x="1565" y="256"/>
                  </a:lnTo>
                  <a:lnTo>
                    <a:pt x="1650" y="247"/>
                  </a:lnTo>
                  <a:lnTo>
                    <a:pt x="1737" y="239"/>
                  </a:lnTo>
                  <a:lnTo>
                    <a:pt x="1827" y="232"/>
                  </a:lnTo>
                  <a:lnTo>
                    <a:pt x="1917" y="225"/>
                  </a:lnTo>
                  <a:lnTo>
                    <a:pt x="2008" y="219"/>
                  </a:lnTo>
                  <a:lnTo>
                    <a:pt x="2097" y="213"/>
                  </a:lnTo>
                  <a:lnTo>
                    <a:pt x="2186" y="208"/>
                  </a:lnTo>
                  <a:lnTo>
                    <a:pt x="2272" y="202"/>
                  </a:lnTo>
                  <a:lnTo>
                    <a:pt x="2354" y="196"/>
                  </a:lnTo>
                  <a:lnTo>
                    <a:pt x="2433" y="190"/>
                  </a:lnTo>
                  <a:lnTo>
                    <a:pt x="2506" y="183"/>
                  </a:lnTo>
                  <a:lnTo>
                    <a:pt x="2574" y="175"/>
                  </a:lnTo>
                  <a:lnTo>
                    <a:pt x="2635" y="167"/>
                  </a:lnTo>
                  <a:lnTo>
                    <a:pt x="2863" y="119"/>
                  </a:lnTo>
                  <a:lnTo>
                    <a:pt x="3049" y="64"/>
                  </a:lnTo>
                  <a:lnTo>
                    <a:pt x="3175" y="18"/>
                  </a:lnTo>
                  <a:lnTo>
                    <a:pt x="3220" y="0"/>
                  </a:lnTo>
                </a:path>
              </a:pathLst>
            </a:custGeom>
            <a:noFill/>
            <a:ln w="25780">
              <a:solidFill>
                <a:srgbClr val="51A4DB"/>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23" name="Freeform 113">
              <a:extLst>
                <a:ext uri="{FF2B5EF4-FFF2-40B4-BE49-F238E27FC236}">
                  <a16:creationId xmlns:a16="http://schemas.microsoft.com/office/drawing/2014/main" id="{32E9D045-D17B-4DED-B467-120F527EBCC5}"/>
                </a:ext>
              </a:extLst>
            </p:cNvPr>
            <p:cNvSpPr>
              <a:spLocks/>
            </p:cNvSpPr>
            <p:nvPr/>
          </p:nvSpPr>
          <p:spPr bwMode="auto">
            <a:xfrm>
              <a:off x="4226" y="1753"/>
              <a:ext cx="2627" cy="685"/>
            </a:xfrm>
            <a:custGeom>
              <a:avLst/>
              <a:gdLst>
                <a:gd name="T0" fmla="*/ 0 w 2626"/>
                <a:gd name="T1" fmla="*/ 683 h 684"/>
                <a:gd name="T2" fmla="*/ 38 w 2626"/>
                <a:gd name="T3" fmla="*/ 660 h 684"/>
                <a:gd name="T4" fmla="*/ 82 w 2626"/>
                <a:gd name="T5" fmla="*/ 631 h 684"/>
                <a:gd name="T6" fmla="*/ 132 w 2626"/>
                <a:gd name="T7" fmla="*/ 595 h 684"/>
                <a:gd name="T8" fmla="*/ 188 w 2626"/>
                <a:gd name="T9" fmla="*/ 556 h 684"/>
                <a:gd name="T10" fmla="*/ 249 w 2626"/>
                <a:gd name="T11" fmla="*/ 515 h 684"/>
                <a:gd name="T12" fmla="*/ 315 w 2626"/>
                <a:gd name="T13" fmla="*/ 472 h 684"/>
                <a:gd name="T14" fmla="*/ 386 w 2626"/>
                <a:gd name="T15" fmla="*/ 430 h 684"/>
                <a:gd name="T16" fmla="*/ 463 w 2626"/>
                <a:gd name="T17" fmla="*/ 389 h 684"/>
                <a:gd name="T18" fmla="*/ 544 w 2626"/>
                <a:gd name="T19" fmla="*/ 351 h 684"/>
                <a:gd name="T20" fmla="*/ 630 w 2626"/>
                <a:gd name="T21" fmla="*/ 318 h 684"/>
                <a:gd name="T22" fmla="*/ 721 w 2626"/>
                <a:gd name="T23" fmla="*/ 291 h 684"/>
                <a:gd name="T24" fmla="*/ 785 w 2626"/>
                <a:gd name="T25" fmla="*/ 276 h 684"/>
                <a:gd name="T26" fmla="*/ 855 w 2626"/>
                <a:gd name="T27" fmla="*/ 263 h 684"/>
                <a:gd name="T28" fmla="*/ 930 w 2626"/>
                <a:gd name="T29" fmla="*/ 252 h 684"/>
                <a:gd name="T30" fmla="*/ 1009 w 2626"/>
                <a:gd name="T31" fmla="*/ 242 h 684"/>
                <a:gd name="T32" fmla="*/ 1091 w 2626"/>
                <a:gd name="T33" fmla="*/ 234 h 684"/>
                <a:gd name="T34" fmla="*/ 1177 w 2626"/>
                <a:gd name="T35" fmla="*/ 226 h 684"/>
                <a:gd name="T36" fmla="*/ 1264 w 2626"/>
                <a:gd name="T37" fmla="*/ 219 h 684"/>
                <a:gd name="T38" fmla="*/ 1352 w 2626"/>
                <a:gd name="T39" fmla="*/ 213 h 684"/>
                <a:gd name="T40" fmla="*/ 1441 w 2626"/>
                <a:gd name="T41" fmla="*/ 207 h 684"/>
                <a:gd name="T42" fmla="*/ 1528 w 2626"/>
                <a:gd name="T43" fmla="*/ 202 h 684"/>
                <a:gd name="T44" fmla="*/ 1615 w 2626"/>
                <a:gd name="T45" fmla="*/ 197 h 684"/>
                <a:gd name="T46" fmla="*/ 1698 w 2626"/>
                <a:gd name="T47" fmla="*/ 191 h 684"/>
                <a:gd name="T48" fmla="*/ 1779 w 2626"/>
                <a:gd name="T49" fmla="*/ 186 h 684"/>
                <a:gd name="T50" fmla="*/ 1856 w 2626"/>
                <a:gd name="T51" fmla="*/ 180 h 684"/>
                <a:gd name="T52" fmla="*/ 1928 w 2626"/>
                <a:gd name="T53" fmla="*/ 174 h 684"/>
                <a:gd name="T54" fmla="*/ 1994 w 2626"/>
                <a:gd name="T55" fmla="*/ 166 h 684"/>
                <a:gd name="T56" fmla="*/ 2053 w 2626"/>
                <a:gd name="T57" fmla="*/ 158 h 684"/>
                <a:gd name="T58" fmla="*/ 2276 w 2626"/>
                <a:gd name="T59" fmla="*/ 113 h 684"/>
                <a:gd name="T60" fmla="*/ 2458 w 2626"/>
                <a:gd name="T61" fmla="*/ 61 h 684"/>
                <a:gd name="T62" fmla="*/ 2580 w 2626"/>
                <a:gd name="T63" fmla="*/ 17 h 684"/>
                <a:gd name="T64" fmla="*/ 2625 w 2626"/>
                <a:gd name="T65"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6" h="684">
                  <a:moveTo>
                    <a:pt x="0" y="683"/>
                  </a:moveTo>
                  <a:lnTo>
                    <a:pt x="38" y="660"/>
                  </a:lnTo>
                  <a:lnTo>
                    <a:pt x="82" y="631"/>
                  </a:lnTo>
                  <a:lnTo>
                    <a:pt x="132" y="595"/>
                  </a:lnTo>
                  <a:lnTo>
                    <a:pt x="188" y="556"/>
                  </a:lnTo>
                  <a:lnTo>
                    <a:pt x="249" y="515"/>
                  </a:lnTo>
                  <a:lnTo>
                    <a:pt x="315" y="472"/>
                  </a:lnTo>
                  <a:lnTo>
                    <a:pt x="386" y="430"/>
                  </a:lnTo>
                  <a:lnTo>
                    <a:pt x="463" y="389"/>
                  </a:lnTo>
                  <a:lnTo>
                    <a:pt x="544" y="351"/>
                  </a:lnTo>
                  <a:lnTo>
                    <a:pt x="630" y="318"/>
                  </a:lnTo>
                  <a:lnTo>
                    <a:pt x="721" y="291"/>
                  </a:lnTo>
                  <a:lnTo>
                    <a:pt x="785" y="276"/>
                  </a:lnTo>
                  <a:lnTo>
                    <a:pt x="855" y="263"/>
                  </a:lnTo>
                  <a:lnTo>
                    <a:pt x="930" y="252"/>
                  </a:lnTo>
                  <a:lnTo>
                    <a:pt x="1009" y="242"/>
                  </a:lnTo>
                  <a:lnTo>
                    <a:pt x="1091" y="234"/>
                  </a:lnTo>
                  <a:lnTo>
                    <a:pt x="1177" y="226"/>
                  </a:lnTo>
                  <a:lnTo>
                    <a:pt x="1264" y="219"/>
                  </a:lnTo>
                  <a:lnTo>
                    <a:pt x="1352" y="213"/>
                  </a:lnTo>
                  <a:lnTo>
                    <a:pt x="1441" y="207"/>
                  </a:lnTo>
                  <a:lnTo>
                    <a:pt x="1528" y="202"/>
                  </a:lnTo>
                  <a:lnTo>
                    <a:pt x="1615" y="197"/>
                  </a:lnTo>
                  <a:lnTo>
                    <a:pt x="1698" y="191"/>
                  </a:lnTo>
                  <a:lnTo>
                    <a:pt x="1779" y="186"/>
                  </a:lnTo>
                  <a:lnTo>
                    <a:pt x="1856" y="180"/>
                  </a:lnTo>
                  <a:lnTo>
                    <a:pt x="1928" y="174"/>
                  </a:lnTo>
                  <a:lnTo>
                    <a:pt x="1994" y="166"/>
                  </a:lnTo>
                  <a:lnTo>
                    <a:pt x="2053" y="158"/>
                  </a:lnTo>
                  <a:lnTo>
                    <a:pt x="2276" y="113"/>
                  </a:lnTo>
                  <a:lnTo>
                    <a:pt x="2458" y="61"/>
                  </a:lnTo>
                  <a:lnTo>
                    <a:pt x="2580" y="17"/>
                  </a:lnTo>
                  <a:lnTo>
                    <a:pt x="2625" y="0"/>
                  </a:lnTo>
                </a:path>
              </a:pathLst>
            </a:custGeom>
            <a:noFill/>
            <a:ln w="25780">
              <a:solidFill>
                <a:srgbClr val="51A4DB"/>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upright="1"/>
            <a:lstStyle/>
            <a:p>
              <a:pPr eaLnBrk="1" fontAlgn="auto" hangingPunct="1">
                <a:spcBef>
                  <a:spcPts val="0"/>
                </a:spcBef>
                <a:spcAft>
                  <a:spcPts val="0"/>
                </a:spcAft>
                <a:defRPr/>
              </a:pPr>
              <a:endParaRPr lang="en-US" sz="1350" dirty="0">
                <a:latin typeface="+mn-lt"/>
              </a:endParaRPr>
            </a:p>
          </p:txBody>
        </p:sp>
        <p:sp>
          <p:nvSpPr>
            <p:cNvPr id="324" name="Text Box 114">
              <a:extLst>
                <a:ext uri="{FF2B5EF4-FFF2-40B4-BE49-F238E27FC236}">
                  <a16:creationId xmlns:a16="http://schemas.microsoft.com/office/drawing/2014/main" id="{F81631C1-A734-40E3-A5BF-DC1CC3DF84EC}"/>
                </a:ext>
              </a:extLst>
            </p:cNvPr>
            <p:cNvSpPr txBox="1">
              <a:spLocks noChangeArrowheads="1"/>
            </p:cNvSpPr>
            <p:nvPr/>
          </p:nvSpPr>
          <p:spPr bwMode="auto">
            <a:xfrm>
              <a:off x="86" y="166"/>
              <a:ext cx="589"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763"/>
                </a:spcBef>
                <a:buFont typeface="Arial" panose="020B0604020202020204" pitchFamily="34" charset="0"/>
                <a:buChar char="•"/>
                <a:defRPr sz="2800">
                  <a:solidFill>
                    <a:srgbClr val="404040"/>
                  </a:solidFill>
                  <a:latin typeface="Josefin Sans"/>
                  <a:ea typeface="Josefin Sans"/>
                  <a:cs typeface="Josefin Sans"/>
                </a:defRPr>
              </a:lvl1pPr>
              <a:lvl2pPr marL="742950" indent="-285750">
                <a:spcBef>
                  <a:spcPts val="763"/>
                </a:spcBef>
                <a:buFont typeface="Arial" panose="020B0604020202020204" pitchFamily="34" charset="0"/>
                <a:buChar char="•"/>
                <a:defRPr sz="2400">
                  <a:solidFill>
                    <a:srgbClr val="404040"/>
                  </a:solidFill>
                  <a:latin typeface="Josefin Sans"/>
                  <a:ea typeface="Josefin Sans"/>
                  <a:cs typeface="Josefin Sans"/>
                </a:defRPr>
              </a:lvl2pPr>
              <a:lvl3pPr marL="1143000" indent="-228600">
                <a:spcBef>
                  <a:spcPts val="763"/>
                </a:spcBef>
                <a:buFont typeface="Arial" panose="020B0604020202020204" pitchFamily="34" charset="0"/>
                <a:buChar char="•"/>
                <a:defRPr sz="2000">
                  <a:solidFill>
                    <a:srgbClr val="404040"/>
                  </a:solidFill>
                  <a:latin typeface="Josefin Sans"/>
                  <a:ea typeface="Josefin Sans"/>
                  <a:cs typeface="Josefin Sans"/>
                </a:defRPr>
              </a:lvl3pPr>
              <a:lvl4pPr marL="1600200" indent="-228600">
                <a:spcBef>
                  <a:spcPts val="763"/>
                </a:spcBef>
                <a:buFont typeface="Arial" panose="020B0604020202020204" pitchFamily="34" charset="0"/>
                <a:buChar char="•"/>
                <a:defRPr>
                  <a:solidFill>
                    <a:srgbClr val="404040"/>
                  </a:solidFill>
                  <a:latin typeface="Josefin Sans"/>
                  <a:ea typeface="Josefin Sans"/>
                  <a:cs typeface="Josefin Sans"/>
                </a:defRPr>
              </a:lvl4pPr>
              <a:lvl5pPr marL="2057400" indent="-228600">
                <a:spcBef>
                  <a:spcPts val="763"/>
                </a:spcBef>
                <a:buFont typeface="Arial" panose="020B0604020202020204" pitchFamily="34" charset="0"/>
                <a:buChar char="•"/>
                <a:defRPr>
                  <a:solidFill>
                    <a:srgbClr val="404040"/>
                  </a:solidFill>
                  <a:latin typeface="Josefin Sans"/>
                  <a:ea typeface="Josefin Sans"/>
                  <a:cs typeface="Josefin Sans"/>
                </a:defRPr>
              </a:lvl5pPr>
              <a:lvl6pPr marL="25146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6pPr>
              <a:lvl7pPr marL="29718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7pPr>
              <a:lvl8pPr marL="34290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8pPr>
              <a:lvl9pPr marL="38862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9pPr>
            </a:lstStyle>
            <a:p>
              <a:pPr>
                <a:lnSpc>
                  <a:spcPct val="103000"/>
                </a:lnSpc>
                <a:spcBef>
                  <a:spcPct val="0"/>
                </a:spcBef>
                <a:buFontTx/>
                <a:buNone/>
              </a:pPr>
              <a:r>
                <a:rPr lang="en-US" altLang="en-US" sz="600" dirty="0">
                  <a:solidFill>
                    <a:schemeClr val="tx1"/>
                  </a:solidFill>
                  <a:latin typeface="Arial" panose="020B0604020202020204" pitchFamily="34" charset="0"/>
                  <a:cs typeface="Times New Roman" panose="02020603050405020304" pitchFamily="18" charset="0"/>
                </a:rPr>
                <a:t>Program Cost</a:t>
              </a:r>
              <a:endParaRPr lang="en-US" altLang="en-US" sz="900" dirty="0">
                <a:solidFill>
                  <a:schemeClr val="tx1"/>
                </a:solidFill>
                <a:latin typeface="Times New Roman" panose="02020603050405020304" pitchFamily="18" charset="0"/>
                <a:cs typeface="Times New Roman" panose="02020603050405020304" pitchFamily="18" charset="0"/>
              </a:endParaRPr>
            </a:p>
          </p:txBody>
        </p:sp>
        <p:sp>
          <p:nvSpPr>
            <p:cNvPr id="325" name="Text Box 115">
              <a:extLst>
                <a:ext uri="{FF2B5EF4-FFF2-40B4-BE49-F238E27FC236}">
                  <a16:creationId xmlns:a16="http://schemas.microsoft.com/office/drawing/2014/main" id="{36684785-DCC2-473E-9691-782C64FB0542}"/>
                </a:ext>
              </a:extLst>
            </p:cNvPr>
            <p:cNvSpPr txBox="1">
              <a:spLocks noChangeArrowheads="1"/>
            </p:cNvSpPr>
            <p:nvPr/>
          </p:nvSpPr>
          <p:spPr bwMode="auto">
            <a:xfrm>
              <a:off x="3955" y="185"/>
              <a:ext cx="1786"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upright="1"/>
            <a:lstStyle/>
            <a:p>
              <a:pPr fontAlgn="auto">
                <a:spcBef>
                  <a:spcPts val="15"/>
                </a:spcBef>
                <a:spcAft>
                  <a:spcPts val="0"/>
                </a:spcAft>
                <a:defRPr/>
              </a:pPr>
              <a:r>
                <a:rPr lang="en-US" sz="750" b="1" dirty="0">
                  <a:solidFill>
                    <a:srgbClr val="C6401D"/>
                  </a:solidFill>
                  <a:latin typeface="Arial" panose="020B0604020202020204" pitchFamily="34" charset="0"/>
                  <a:ea typeface="Times New Roman" panose="02020603050405020304" pitchFamily="18" charset="0"/>
                </a:rPr>
                <a:t>Compromised Mission</a:t>
              </a:r>
              <a:endParaRPr lang="en-US" sz="900" dirty="0">
                <a:latin typeface="Times New Roman" panose="02020603050405020304" pitchFamily="18" charset="0"/>
                <a:ea typeface="Times New Roman" panose="02020603050405020304" pitchFamily="18" charset="0"/>
              </a:endParaRPr>
            </a:p>
          </p:txBody>
        </p:sp>
        <p:sp>
          <p:nvSpPr>
            <p:cNvPr id="326" name="Text Box 116">
              <a:extLst>
                <a:ext uri="{FF2B5EF4-FFF2-40B4-BE49-F238E27FC236}">
                  <a16:creationId xmlns:a16="http://schemas.microsoft.com/office/drawing/2014/main" id="{0FDFB319-3F7C-4C3E-9E1E-C71D7C3EB6EE}"/>
                </a:ext>
              </a:extLst>
            </p:cNvPr>
            <p:cNvSpPr txBox="1">
              <a:spLocks noChangeArrowheads="1"/>
            </p:cNvSpPr>
            <p:nvPr/>
          </p:nvSpPr>
          <p:spPr bwMode="auto">
            <a:xfrm>
              <a:off x="1940" y="941"/>
              <a:ext cx="1505"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upright="1"/>
            <a:lstStyle/>
            <a:p>
              <a:pPr fontAlgn="auto">
                <a:spcBef>
                  <a:spcPts val="15"/>
                </a:spcBef>
                <a:spcAft>
                  <a:spcPts val="0"/>
                </a:spcAft>
                <a:defRPr/>
              </a:pPr>
              <a:r>
                <a:rPr lang="en-US" sz="750" b="1" dirty="0">
                  <a:solidFill>
                    <a:srgbClr val="C6401D"/>
                  </a:solidFill>
                  <a:latin typeface="Arial" panose="020B0604020202020204" pitchFamily="34" charset="0"/>
                  <a:ea typeface="Times New Roman" panose="02020603050405020304" pitchFamily="18" charset="0"/>
                </a:rPr>
                <a:t>Unprotected SCRM</a:t>
              </a:r>
              <a:endParaRPr lang="en-US" sz="900" dirty="0">
                <a:latin typeface="Times New Roman" panose="02020603050405020304" pitchFamily="18" charset="0"/>
                <a:ea typeface="Times New Roman" panose="02020603050405020304" pitchFamily="18" charset="0"/>
              </a:endParaRPr>
            </a:p>
            <a:p>
              <a:pPr fontAlgn="auto">
                <a:spcBef>
                  <a:spcPts val="334"/>
                </a:spcBef>
                <a:spcAft>
                  <a:spcPts val="0"/>
                </a:spcAft>
                <a:defRPr/>
              </a:pPr>
              <a:r>
                <a:rPr lang="en-US" sz="750" b="1" dirty="0">
                  <a:solidFill>
                    <a:srgbClr val="00B3DC"/>
                  </a:solidFill>
                  <a:latin typeface="Arial" panose="020B0604020202020204" pitchFamily="34" charset="0"/>
                  <a:ea typeface="Times New Roman" panose="02020603050405020304" pitchFamily="18" charset="0"/>
                </a:rPr>
                <a:t>Protected SCRM</a:t>
              </a:r>
              <a:endParaRPr lang="en-US" sz="900" dirty="0">
                <a:latin typeface="Times New Roman" panose="02020603050405020304" pitchFamily="18" charset="0"/>
                <a:ea typeface="Times New Roman" panose="02020603050405020304" pitchFamily="18" charset="0"/>
              </a:endParaRPr>
            </a:p>
          </p:txBody>
        </p:sp>
        <p:sp>
          <p:nvSpPr>
            <p:cNvPr id="327" name="Text Box 117">
              <a:extLst>
                <a:ext uri="{FF2B5EF4-FFF2-40B4-BE49-F238E27FC236}">
                  <a16:creationId xmlns:a16="http://schemas.microsoft.com/office/drawing/2014/main" id="{CE7FE922-22B0-41E7-A59A-004B74DA8D17}"/>
                </a:ext>
              </a:extLst>
            </p:cNvPr>
            <p:cNvSpPr txBox="1">
              <a:spLocks noChangeArrowheads="1"/>
            </p:cNvSpPr>
            <p:nvPr/>
          </p:nvSpPr>
          <p:spPr bwMode="auto">
            <a:xfrm>
              <a:off x="6105" y="993"/>
              <a:ext cx="852"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6675" indent="-68263">
                <a:spcBef>
                  <a:spcPts val="763"/>
                </a:spcBef>
                <a:buFont typeface="Arial" panose="020B0604020202020204" pitchFamily="34" charset="0"/>
                <a:buChar char="•"/>
                <a:defRPr sz="2800">
                  <a:solidFill>
                    <a:srgbClr val="404040"/>
                  </a:solidFill>
                  <a:latin typeface="Josefin Sans"/>
                  <a:ea typeface="Josefin Sans"/>
                  <a:cs typeface="Josefin Sans"/>
                </a:defRPr>
              </a:lvl1pPr>
              <a:lvl2pPr marL="742950" indent="-285750">
                <a:spcBef>
                  <a:spcPts val="763"/>
                </a:spcBef>
                <a:buFont typeface="Arial" panose="020B0604020202020204" pitchFamily="34" charset="0"/>
                <a:buChar char="•"/>
                <a:defRPr sz="2400">
                  <a:solidFill>
                    <a:srgbClr val="404040"/>
                  </a:solidFill>
                  <a:latin typeface="Josefin Sans"/>
                  <a:ea typeface="Josefin Sans"/>
                  <a:cs typeface="Josefin Sans"/>
                </a:defRPr>
              </a:lvl2pPr>
              <a:lvl3pPr marL="1143000" indent="-228600">
                <a:spcBef>
                  <a:spcPts val="763"/>
                </a:spcBef>
                <a:buFont typeface="Arial" panose="020B0604020202020204" pitchFamily="34" charset="0"/>
                <a:buChar char="•"/>
                <a:defRPr sz="2000">
                  <a:solidFill>
                    <a:srgbClr val="404040"/>
                  </a:solidFill>
                  <a:latin typeface="Josefin Sans"/>
                  <a:ea typeface="Josefin Sans"/>
                  <a:cs typeface="Josefin Sans"/>
                </a:defRPr>
              </a:lvl3pPr>
              <a:lvl4pPr marL="1600200" indent="-228600">
                <a:spcBef>
                  <a:spcPts val="763"/>
                </a:spcBef>
                <a:buFont typeface="Arial" panose="020B0604020202020204" pitchFamily="34" charset="0"/>
                <a:buChar char="•"/>
                <a:defRPr>
                  <a:solidFill>
                    <a:srgbClr val="404040"/>
                  </a:solidFill>
                  <a:latin typeface="Josefin Sans"/>
                  <a:ea typeface="Josefin Sans"/>
                  <a:cs typeface="Josefin Sans"/>
                </a:defRPr>
              </a:lvl4pPr>
              <a:lvl5pPr marL="2057400" indent="-228600">
                <a:spcBef>
                  <a:spcPts val="763"/>
                </a:spcBef>
                <a:buFont typeface="Arial" panose="020B0604020202020204" pitchFamily="34" charset="0"/>
                <a:buChar char="•"/>
                <a:defRPr>
                  <a:solidFill>
                    <a:srgbClr val="404040"/>
                  </a:solidFill>
                  <a:latin typeface="Josefin Sans"/>
                  <a:ea typeface="Josefin Sans"/>
                  <a:cs typeface="Josefin Sans"/>
                </a:defRPr>
              </a:lvl5pPr>
              <a:lvl6pPr marL="25146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6pPr>
              <a:lvl7pPr marL="29718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7pPr>
              <a:lvl8pPr marL="34290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8pPr>
              <a:lvl9pPr marL="38862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9pPr>
            </a:lstStyle>
            <a:p>
              <a:pPr>
                <a:lnSpc>
                  <a:spcPct val="103000"/>
                </a:lnSpc>
                <a:spcBef>
                  <a:spcPts val="13"/>
                </a:spcBef>
                <a:buFontTx/>
                <a:buNone/>
              </a:pPr>
              <a:r>
                <a:rPr lang="en-US" altLang="en-US" sz="600" b="1" dirty="0">
                  <a:solidFill>
                    <a:srgbClr val="C6401D"/>
                  </a:solidFill>
                  <a:latin typeface="Arial" panose="020B0604020202020204" pitchFamily="34" charset="0"/>
                  <a:cs typeface="Times New Roman" panose="02020603050405020304" pitchFamily="18" charset="0"/>
                </a:rPr>
                <a:t>Remedy Path Reactive</a:t>
              </a:r>
              <a:endParaRPr lang="en-US" altLang="en-US" sz="900" dirty="0">
                <a:solidFill>
                  <a:schemeClr val="tx1"/>
                </a:solidFill>
                <a:latin typeface="Times New Roman" panose="02020603050405020304" pitchFamily="18" charset="0"/>
                <a:cs typeface="Times New Roman" panose="02020603050405020304" pitchFamily="18" charset="0"/>
              </a:endParaRPr>
            </a:p>
          </p:txBody>
        </p:sp>
        <p:sp>
          <p:nvSpPr>
            <p:cNvPr id="328" name="Text Box 118">
              <a:extLst>
                <a:ext uri="{FF2B5EF4-FFF2-40B4-BE49-F238E27FC236}">
                  <a16:creationId xmlns:a16="http://schemas.microsoft.com/office/drawing/2014/main" id="{3ABF8575-1201-482C-9662-D05AD5F197A7}"/>
                </a:ext>
              </a:extLst>
            </p:cNvPr>
            <p:cNvSpPr txBox="1">
              <a:spLocks noChangeArrowheads="1"/>
            </p:cNvSpPr>
            <p:nvPr/>
          </p:nvSpPr>
          <p:spPr bwMode="auto">
            <a:xfrm>
              <a:off x="6440" y="2057"/>
              <a:ext cx="852"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55563" indent="-55563">
                <a:spcBef>
                  <a:spcPts val="763"/>
                </a:spcBef>
                <a:buFont typeface="Arial" panose="020B0604020202020204" pitchFamily="34" charset="0"/>
                <a:buChar char="•"/>
                <a:defRPr sz="2800">
                  <a:solidFill>
                    <a:srgbClr val="404040"/>
                  </a:solidFill>
                  <a:latin typeface="Josefin Sans"/>
                  <a:ea typeface="Josefin Sans"/>
                  <a:cs typeface="Josefin Sans"/>
                </a:defRPr>
              </a:lvl1pPr>
              <a:lvl2pPr marL="742950" indent="-285750">
                <a:spcBef>
                  <a:spcPts val="763"/>
                </a:spcBef>
                <a:buFont typeface="Arial" panose="020B0604020202020204" pitchFamily="34" charset="0"/>
                <a:buChar char="•"/>
                <a:defRPr sz="2400">
                  <a:solidFill>
                    <a:srgbClr val="404040"/>
                  </a:solidFill>
                  <a:latin typeface="Josefin Sans"/>
                  <a:ea typeface="Josefin Sans"/>
                  <a:cs typeface="Josefin Sans"/>
                </a:defRPr>
              </a:lvl2pPr>
              <a:lvl3pPr marL="1143000" indent="-228600">
                <a:spcBef>
                  <a:spcPts val="763"/>
                </a:spcBef>
                <a:buFont typeface="Arial" panose="020B0604020202020204" pitchFamily="34" charset="0"/>
                <a:buChar char="•"/>
                <a:defRPr sz="2000">
                  <a:solidFill>
                    <a:srgbClr val="404040"/>
                  </a:solidFill>
                  <a:latin typeface="Josefin Sans"/>
                  <a:ea typeface="Josefin Sans"/>
                  <a:cs typeface="Josefin Sans"/>
                </a:defRPr>
              </a:lvl3pPr>
              <a:lvl4pPr marL="1600200" indent="-228600">
                <a:spcBef>
                  <a:spcPts val="763"/>
                </a:spcBef>
                <a:buFont typeface="Arial" panose="020B0604020202020204" pitchFamily="34" charset="0"/>
                <a:buChar char="•"/>
                <a:defRPr>
                  <a:solidFill>
                    <a:srgbClr val="404040"/>
                  </a:solidFill>
                  <a:latin typeface="Josefin Sans"/>
                  <a:ea typeface="Josefin Sans"/>
                  <a:cs typeface="Josefin Sans"/>
                </a:defRPr>
              </a:lvl4pPr>
              <a:lvl5pPr marL="2057400" indent="-228600">
                <a:spcBef>
                  <a:spcPts val="763"/>
                </a:spcBef>
                <a:buFont typeface="Arial" panose="020B0604020202020204" pitchFamily="34" charset="0"/>
                <a:buChar char="•"/>
                <a:defRPr>
                  <a:solidFill>
                    <a:srgbClr val="404040"/>
                  </a:solidFill>
                  <a:latin typeface="Josefin Sans"/>
                  <a:ea typeface="Josefin Sans"/>
                  <a:cs typeface="Josefin Sans"/>
                </a:defRPr>
              </a:lvl5pPr>
              <a:lvl6pPr marL="25146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6pPr>
              <a:lvl7pPr marL="29718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7pPr>
              <a:lvl8pPr marL="34290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8pPr>
              <a:lvl9pPr marL="38862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9pPr>
            </a:lstStyle>
            <a:p>
              <a:pPr>
                <a:lnSpc>
                  <a:spcPct val="103000"/>
                </a:lnSpc>
                <a:spcBef>
                  <a:spcPts val="13"/>
                </a:spcBef>
                <a:buFontTx/>
                <a:buNone/>
              </a:pPr>
              <a:r>
                <a:rPr lang="en-US" altLang="en-US" sz="600" b="1" dirty="0">
                  <a:solidFill>
                    <a:srgbClr val="00B3DC"/>
                  </a:solidFill>
                  <a:latin typeface="Arial" panose="020B0604020202020204" pitchFamily="34" charset="0"/>
                  <a:cs typeface="Times New Roman" panose="02020603050405020304" pitchFamily="18" charset="0"/>
                </a:rPr>
                <a:t>Remedy Path Proactive</a:t>
              </a:r>
              <a:endParaRPr lang="en-US" altLang="en-US" sz="900" dirty="0">
                <a:solidFill>
                  <a:schemeClr val="tx1"/>
                </a:solidFill>
                <a:latin typeface="Times New Roman" panose="02020603050405020304" pitchFamily="18" charset="0"/>
                <a:cs typeface="Times New Roman" panose="02020603050405020304" pitchFamily="18" charset="0"/>
              </a:endParaRPr>
            </a:p>
          </p:txBody>
        </p:sp>
        <p:sp>
          <p:nvSpPr>
            <p:cNvPr id="329" name="Text Box 119">
              <a:extLst>
                <a:ext uri="{FF2B5EF4-FFF2-40B4-BE49-F238E27FC236}">
                  <a16:creationId xmlns:a16="http://schemas.microsoft.com/office/drawing/2014/main" id="{0BF4BD6E-F984-47D5-AA78-A83C26E28FF5}"/>
                </a:ext>
              </a:extLst>
            </p:cNvPr>
            <p:cNvSpPr txBox="1">
              <a:spLocks noChangeArrowheads="1"/>
            </p:cNvSpPr>
            <p:nvPr/>
          </p:nvSpPr>
          <p:spPr bwMode="auto">
            <a:xfrm>
              <a:off x="4190" y="2765"/>
              <a:ext cx="1314"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upright="1"/>
            <a:lstStyle/>
            <a:p>
              <a:pPr marL="160496" indent="-160973" fontAlgn="auto">
                <a:lnSpc>
                  <a:spcPct val="103000"/>
                </a:lnSpc>
                <a:spcBef>
                  <a:spcPts val="15"/>
                </a:spcBef>
                <a:spcAft>
                  <a:spcPts val="0"/>
                </a:spcAft>
                <a:defRPr/>
              </a:pPr>
              <a:r>
                <a:rPr lang="en-US" sz="750" b="1" dirty="0">
                  <a:solidFill>
                    <a:srgbClr val="00B3DC"/>
                  </a:solidFill>
                  <a:latin typeface="Arial" panose="020B0604020202020204" pitchFamily="34" charset="0"/>
                  <a:ea typeface="Times New Roman" panose="02020603050405020304" pitchFamily="18" charset="0"/>
                </a:rPr>
                <a:t>Uncompromised Mission</a:t>
              </a:r>
              <a:endParaRPr lang="en-US" sz="900" dirty="0">
                <a:latin typeface="Times New Roman" panose="02020603050405020304" pitchFamily="18" charset="0"/>
                <a:ea typeface="Times New Roman" panose="02020603050405020304" pitchFamily="18" charset="0"/>
              </a:endParaRPr>
            </a:p>
          </p:txBody>
        </p:sp>
        <p:sp>
          <p:nvSpPr>
            <p:cNvPr id="330" name="Text Box 120">
              <a:extLst>
                <a:ext uri="{FF2B5EF4-FFF2-40B4-BE49-F238E27FC236}">
                  <a16:creationId xmlns:a16="http://schemas.microsoft.com/office/drawing/2014/main" id="{167C6DFE-73F3-4A38-9E8D-4A1B8CE58119}"/>
                </a:ext>
              </a:extLst>
            </p:cNvPr>
            <p:cNvSpPr txBox="1">
              <a:spLocks noChangeArrowheads="1"/>
            </p:cNvSpPr>
            <p:nvPr/>
          </p:nvSpPr>
          <p:spPr bwMode="auto">
            <a:xfrm>
              <a:off x="709" y="4410"/>
              <a:ext cx="747"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upright="1"/>
            <a:lstStyle/>
            <a:p>
              <a:pPr fontAlgn="auto">
                <a:lnSpc>
                  <a:spcPts val="773"/>
                </a:lnSpc>
                <a:spcBef>
                  <a:spcPts val="0"/>
                </a:spcBef>
                <a:spcAft>
                  <a:spcPts val="0"/>
                </a:spcAft>
                <a:defRPr/>
              </a:pPr>
              <a:r>
                <a:rPr lang="en-US" sz="675" dirty="0">
                  <a:solidFill>
                    <a:srgbClr val="5F636A"/>
                  </a:solidFill>
                  <a:latin typeface="Arial" panose="020B0604020202020204" pitchFamily="34" charset="0"/>
                  <a:ea typeface="Times New Roman" panose="02020603050405020304" pitchFamily="18" charset="0"/>
                </a:rPr>
                <a:t>Acquisition</a:t>
              </a:r>
              <a:endParaRPr lang="en-US" sz="900" dirty="0">
                <a:latin typeface="Times New Roman" panose="02020603050405020304" pitchFamily="18" charset="0"/>
                <a:ea typeface="Times New Roman" panose="02020603050405020304" pitchFamily="18" charset="0"/>
              </a:endParaRPr>
            </a:p>
          </p:txBody>
        </p:sp>
        <p:sp>
          <p:nvSpPr>
            <p:cNvPr id="331" name="Text Box 121">
              <a:extLst>
                <a:ext uri="{FF2B5EF4-FFF2-40B4-BE49-F238E27FC236}">
                  <a16:creationId xmlns:a16="http://schemas.microsoft.com/office/drawing/2014/main" id="{16B54B37-9AE2-4B31-B05D-F05169DDEFC5}"/>
                </a:ext>
              </a:extLst>
            </p:cNvPr>
            <p:cNvSpPr txBox="1">
              <a:spLocks noChangeArrowheads="1"/>
            </p:cNvSpPr>
            <p:nvPr/>
          </p:nvSpPr>
          <p:spPr bwMode="auto">
            <a:xfrm>
              <a:off x="94" y="4684"/>
              <a:ext cx="297"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upright="1"/>
            <a:lstStyle/>
            <a:p>
              <a:pPr fontAlgn="auto">
                <a:spcBef>
                  <a:spcPts val="15"/>
                </a:spcBef>
                <a:spcAft>
                  <a:spcPts val="0"/>
                </a:spcAft>
                <a:defRPr/>
              </a:pPr>
              <a:r>
                <a:rPr lang="en-US" sz="675" b="1" dirty="0">
                  <a:solidFill>
                    <a:srgbClr val="5F636A"/>
                  </a:solidFill>
                  <a:latin typeface="Arial" panose="020B0604020202020204" pitchFamily="34" charset="0"/>
                  <a:ea typeface="Times New Roman" panose="02020603050405020304" pitchFamily="18" charset="0"/>
                </a:rPr>
                <a:t>RFP</a:t>
              </a:r>
              <a:endParaRPr lang="en-US" sz="900" dirty="0">
                <a:latin typeface="Times New Roman" panose="02020603050405020304" pitchFamily="18" charset="0"/>
                <a:ea typeface="Times New Roman" panose="02020603050405020304" pitchFamily="18" charset="0"/>
              </a:endParaRPr>
            </a:p>
          </p:txBody>
        </p:sp>
        <p:sp>
          <p:nvSpPr>
            <p:cNvPr id="332" name="Text Box 122">
              <a:extLst>
                <a:ext uri="{FF2B5EF4-FFF2-40B4-BE49-F238E27FC236}">
                  <a16:creationId xmlns:a16="http://schemas.microsoft.com/office/drawing/2014/main" id="{52AB0EA4-B46F-4D8C-A97F-A39659D1D189}"/>
                </a:ext>
              </a:extLst>
            </p:cNvPr>
            <p:cNvSpPr txBox="1">
              <a:spLocks noChangeArrowheads="1"/>
            </p:cNvSpPr>
            <p:nvPr/>
          </p:nvSpPr>
          <p:spPr bwMode="auto">
            <a:xfrm>
              <a:off x="1838" y="4410"/>
              <a:ext cx="1272"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upright="1"/>
            <a:lstStyle/>
            <a:p>
              <a:pPr fontAlgn="auto">
                <a:lnSpc>
                  <a:spcPts val="773"/>
                </a:lnSpc>
                <a:spcBef>
                  <a:spcPts val="0"/>
                </a:spcBef>
                <a:spcAft>
                  <a:spcPts val="0"/>
                </a:spcAft>
                <a:defRPr/>
              </a:pPr>
              <a:r>
                <a:rPr lang="en-US" sz="675" dirty="0">
                  <a:solidFill>
                    <a:srgbClr val="5F636A"/>
                  </a:solidFill>
                  <a:latin typeface="Arial" panose="020B0604020202020204" pitchFamily="34" charset="0"/>
                  <a:ea typeface="Times New Roman" panose="02020603050405020304" pitchFamily="18" charset="0"/>
                </a:rPr>
                <a:t>Deployment</a:t>
              </a:r>
              <a:endParaRPr lang="en-US" sz="900" dirty="0">
                <a:latin typeface="Times New Roman" panose="02020603050405020304" pitchFamily="18" charset="0"/>
                <a:ea typeface="Times New Roman" panose="02020603050405020304" pitchFamily="18" charset="0"/>
              </a:endParaRPr>
            </a:p>
            <a:p>
              <a:pPr marL="198596" fontAlgn="auto">
                <a:spcBef>
                  <a:spcPts val="510"/>
                </a:spcBef>
                <a:spcAft>
                  <a:spcPts val="0"/>
                </a:spcAft>
                <a:defRPr/>
              </a:pPr>
              <a:r>
                <a:rPr lang="en-US" sz="675" dirty="0">
                  <a:solidFill>
                    <a:srgbClr val="5F636A"/>
                  </a:solidFill>
                  <a:latin typeface="Arial" panose="020B0604020202020204" pitchFamily="34" charset="0"/>
                  <a:ea typeface="Times New Roman" panose="02020603050405020304" pitchFamily="18" charset="0"/>
                </a:rPr>
                <a:t>Sustainment</a:t>
              </a:r>
              <a:endParaRPr lang="en-US" sz="900" dirty="0">
                <a:latin typeface="Times New Roman" panose="02020603050405020304" pitchFamily="18" charset="0"/>
                <a:ea typeface="Times New Roman" panose="02020603050405020304" pitchFamily="18" charset="0"/>
              </a:endParaRPr>
            </a:p>
          </p:txBody>
        </p:sp>
        <p:sp>
          <p:nvSpPr>
            <p:cNvPr id="333" name="Text Box 123">
              <a:extLst>
                <a:ext uri="{FF2B5EF4-FFF2-40B4-BE49-F238E27FC236}">
                  <a16:creationId xmlns:a16="http://schemas.microsoft.com/office/drawing/2014/main" id="{83E6AA10-D99D-4230-A144-6DAB337D875F}"/>
                </a:ext>
              </a:extLst>
            </p:cNvPr>
            <p:cNvSpPr txBox="1">
              <a:spLocks noChangeArrowheads="1"/>
            </p:cNvSpPr>
            <p:nvPr/>
          </p:nvSpPr>
          <p:spPr bwMode="auto">
            <a:xfrm>
              <a:off x="3296" y="4410"/>
              <a:ext cx="743"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upright="1"/>
            <a:lstStyle/>
            <a:p>
              <a:pPr indent="66675" fontAlgn="auto">
                <a:lnSpc>
                  <a:spcPct val="103000"/>
                </a:lnSpc>
                <a:spcBef>
                  <a:spcPts val="0"/>
                </a:spcBef>
                <a:spcAft>
                  <a:spcPts val="0"/>
                </a:spcAft>
                <a:defRPr/>
              </a:pPr>
              <a:r>
                <a:rPr lang="en-US" sz="675" dirty="0">
                  <a:solidFill>
                    <a:srgbClr val="5F636A"/>
                  </a:solidFill>
                  <a:latin typeface="Arial" panose="020B0604020202020204" pitchFamily="34" charset="0"/>
                  <a:ea typeface="Times New Roman" panose="02020603050405020304" pitchFamily="18" charset="0"/>
                </a:rPr>
                <a:t>Exploit awareness</a:t>
              </a:r>
              <a:endParaRPr lang="en-US" sz="900" dirty="0">
                <a:latin typeface="Times New Roman" panose="02020603050405020304" pitchFamily="18" charset="0"/>
                <a:ea typeface="Times New Roman" panose="02020603050405020304" pitchFamily="18" charset="0"/>
              </a:endParaRPr>
            </a:p>
          </p:txBody>
        </p:sp>
        <p:sp>
          <p:nvSpPr>
            <p:cNvPr id="334" name="Text Box 124">
              <a:extLst>
                <a:ext uri="{FF2B5EF4-FFF2-40B4-BE49-F238E27FC236}">
                  <a16:creationId xmlns:a16="http://schemas.microsoft.com/office/drawing/2014/main" id="{F91ACAA2-06C2-4B79-86AD-879830A1FC01}"/>
                </a:ext>
              </a:extLst>
            </p:cNvPr>
            <p:cNvSpPr txBox="1">
              <a:spLocks noChangeArrowheads="1"/>
            </p:cNvSpPr>
            <p:nvPr/>
          </p:nvSpPr>
          <p:spPr bwMode="auto">
            <a:xfrm>
              <a:off x="4600" y="4410"/>
              <a:ext cx="83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upright="1"/>
            <a:lstStyle/>
            <a:p>
              <a:pPr marL="35719" indent="-36195" fontAlgn="auto">
                <a:lnSpc>
                  <a:spcPct val="103000"/>
                </a:lnSpc>
                <a:spcBef>
                  <a:spcPts val="0"/>
                </a:spcBef>
                <a:spcAft>
                  <a:spcPts val="0"/>
                </a:spcAft>
                <a:defRPr/>
              </a:pPr>
              <a:r>
                <a:rPr lang="en-US" sz="675" dirty="0">
                  <a:solidFill>
                    <a:srgbClr val="5F636A"/>
                  </a:solidFill>
                  <a:latin typeface="Arial" panose="020B0604020202020204" pitchFamily="34" charset="0"/>
                  <a:ea typeface="Times New Roman" panose="02020603050405020304" pitchFamily="18" charset="0"/>
                </a:rPr>
                <a:t>Vulnerability Mitigation</a:t>
              </a:r>
              <a:endParaRPr lang="en-US" sz="900" dirty="0">
                <a:latin typeface="Times New Roman" panose="02020603050405020304" pitchFamily="18" charset="0"/>
                <a:ea typeface="Times New Roman" panose="02020603050405020304" pitchFamily="18" charset="0"/>
              </a:endParaRPr>
            </a:p>
          </p:txBody>
        </p:sp>
        <p:sp>
          <p:nvSpPr>
            <p:cNvPr id="335" name="Text Box 125">
              <a:extLst>
                <a:ext uri="{FF2B5EF4-FFF2-40B4-BE49-F238E27FC236}">
                  <a16:creationId xmlns:a16="http://schemas.microsoft.com/office/drawing/2014/main" id="{2CD446BA-DCB8-498D-888C-9C7BC161D4D2}"/>
                </a:ext>
              </a:extLst>
            </p:cNvPr>
            <p:cNvSpPr txBox="1">
              <a:spLocks noChangeArrowheads="1"/>
            </p:cNvSpPr>
            <p:nvPr/>
          </p:nvSpPr>
          <p:spPr bwMode="auto">
            <a:xfrm>
              <a:off x="6878" y="4410"/>
              <a:ext cx="64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14288">
                <a:spcBef>
                  <a:spcPts val="763"/>
                </a:spcBef>
                <a:buFont typeface="Arial" panose="020B0604020202020204" pitchFamily="34" charset="0"/>
                <a:buChar char="•"/>
                <a:defRPr sz="2800">
                  <a:solidFill>
                    <a:srgbClr val="404040"/>
                  </a:solidFill>
                  <a:latin typeface="Josefin Sans"/>
                  <a:ea typeface="Josefin Sans"/>
                  <a:cs typeface="Josefin Sans"/>
                </a:defRPr>
              </a:lvl1pPr>
              <a:lvl2pPr marL="742950" indent="-285750">
                <a:spcBef>
                  <a:spcPts val="763"/>
                </a:spcBef>
                <a:buFont typeface="Arial" panose="020B0604020202020204" pitchFamily="34" charset="0"/>
                <a:buChar char="•"/>
                <a:defRPr sz="2400">
                  <a:solidFill>
                    <a:srgbClr val="404040"/>
                  </a:solidFill>
                  <a:latin typeface="Josefin Sans"/>
                  <a:ea typeface="Josefin Sans"/>
                  <a:cs typeface="Josefin Sans"/>
                </a:defRPr>
              </a:lvl2pPr>
              <a:lvl3pPr marL="1143000" indent="-228600">
                <a:spcBef>
                  <a:spcPts val="763"/>
                </a:spcBef>
                <a:buFont typeface="Arial" panose="020B0604020202020204" pitchFamily="34" charset="0"/>
                <a:buChar char="•"/>
                <a:defRPr sz="2000">
                  <a:solidFill>
                    <a:srgbClr val="404040"/>
                  </a:solidFill>
                  <a:latin typeface="Josefin Sans"/>
                  <a:ea typeface="Josefin Sans"/>
                  <a:cs typeface="Josefin Sans"/>
                </a:defRPr>
              </a:lvl3pPr>
              <a:lvl4pPr marL="1600200" indent="-228600">
                <a:spcBef>
                  <a:spcPts val="763"/>
                </a:spcBef>
                <a:buFont typeface="Arial" panose="020B0604020202020204" pitchFamily="34" charset="0"/>
                <a:buChar char="•"/>
                <a:defRPr>
                  <a:solidFill>
                    <a:srgbClr val="404040"/>
                  </a:solidFill>
                  <a:latin typeface="Josefin Sans"/>
                  <a:ea typeface="Josefin Sans"/>
                  <a:cs typeface="Josefin Sans"/>
                </a:defRPr>
              </a:lvl4pPr>
              <a:lvl5pPr marL="2057400" indent="-228600">
                <a:spcBef>
                  <a:spcPts val="763"/>
                </a:spcBef>
                <a:buFont typeface="Arial" panose="020B0604020202020204" pitchFamily="34" charset="0"/>
                <a:buChar char="•"/>
                <a:defRPr>
                  <a:solidFill>
                    <a:srgbClr val="404040"/>
                  </a:solidFill>
                  <a:latin typeface="Josefin Sans"/>
                  <a:ea typeface="Josefin Sans"/>
                  <a:cs typeface="Josefin Sans"/>
                </a:defRPr>
              </a:lvl5pPr>
              <a:lvl6pPr marL="25146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6pPr>
              <a:lvl7pPr marL="29718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7pPr>
              <a:lvl8pPr marL="34290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8pPr>
              <a:lvl9pPr marL="38862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9pPr>
            </a:lstStyle>
            <a:p>
              <a:pPr>
                <a:lnSpc>
                  <a:spcPct val="103000"/>
                </a:lnSpc>
                <a:spcBef>
                  <a:spcPct val="0"/>
                </a:spcBef>
                <a:buFontTx/>
                <a:buNone/>
              </a:pPr>
              <a:r>
                <a:rPr lang="en-US" altLang="en-US" sz="600" dirty="0">
                  <a:solidFill>
                    <a:srgbClr val="5F636A"/>
                  </a:solidFill>
                  <a:latin typeface="Arial" panose="020B0604020202020204" pitchFamily="34" charset="0"/>
                  <a:cs typeface="Times New Roman" panose="02020603050405020304" pitchFamily="18" charset="0"/>
                </a:rPr>
                <a:t>Program Time-line</a:t>
              </a:r>
              <a:endParaRPr lang="en-US" altLang="en-US" sz="900" dirty="0">
                <a:solidFill>
                  <a:schemeClr val="tx1"/>
                </a:solidFill>
                <a:latin typeface="Times New Roman" panose="02020603050405020304" pitchFamily="18" charset="0"/>
                <a:cs typeface="Times New Roman" panose="02020603050405020304" pitchFamily="18" charset="0"/>
              </a:endParaRPr>
            </a:p>
          </p:txBody>
        </p:sp>
        <p:sp>
          <p:nvSpPr>
            <p:cNvPr id="336" name="Text Box 126">
              <a:extLst>
                <a:ext uri="{FF2B5EF4-FFF2-40B4-BE49-F238E27FC236}">
                  <a16:creationId xmlns:a16="http://schemas.microsoft.com/office/drawing/2014/main" id="{2F8CE5DC-6E22-4267-9943-A69F3C3D458A}"/>
                </a:ext>
              </a:extLst>
            </p:cNvPr>
            <p:cNvSpPr txBox="1">
              <a:spLocks noChangeArrowheads="1"/>
            </p:cNvSpPr>
            <p:nvPr/>
          </p:nvSpPr>
          <p:spPr bwMode="auto">
            <a:xfrm>
              <a:off x="185" y="5140"/>
              <a:ext cx="1977"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upright="1"/>
            <a:lstStyle/>
            <a:p>
              <a:pPr fontAlgn="auto">
                <a:spcBef>
                  <a:spcPts val="19"/>
                </a:spcBef>
                <a:spcAft>
                  <a:spcPts val="0"/>
                </a:spcAft>
                <a:defRPr/>
              </a:pPr>
              <a:r>
                <a:rPr lang="en-US" sz="825" b="1" dirty="0">
                  <a:solidFill>
                    <a:srgbClr val="C6401D"/>
                  </a:solidFill>
                  <a:latin typeface="Arial" panose="020B0604020202020204" pitchFamily="34" charset="0"/>
                  <a:ea typeface="Times New Roman" panose="02020603050405020304" pitchFamily="18" charset="0"/>
                </a:rPr>
                <a:t>Adversaries:</a:t>
              </a:r>
              <a:endParaRPr lang="en-US" sz="900" dirty="0">
                <a:latin typeface="Times New Roman" panose="02020603050405020304" pitchFamily="18" charset="0"/>
                <a:ea typeface="Times New Roman" panose="02020603050405020304" pitchFamily="18" charset="0"/>
              </a:endParaRPr>
            </a:p>
            <a:p>
              <a:pPr marL="187643" fontAlgn="auto">
                <a:spcBef>
                  <a:spcPts val="525"/>
                </a:spcBef>
                <a:spcAft>
                  <a:spcPts val="0"/>
                </a:spcAft>
                <a:defRPr/>
              </a:pPr>
              <a:r>
                <a:rPr lang="en-US" sz="600" dirty="0">
                  <a:latin typeface="Arial" panose="020B0604020202020204" pitchFamily="34" charset="0"/>
                  <a:ea typeface="Times New Roman" panose="02020603050405020304" pitchFamily="18" charset="0"/>
                </a:rPr>
                <a:t>Research,</a:t>
              </a:r>
              <a:r>
                <a:rPr lang="en-US" sz="600" spc="-98" dirty="0">
                  <a:latin typeface="Arial" panose="020B0604020202020204" pitchFamily="34" charset="0"/>
                  <a:ea typeface="Times New Roman" panose="02020603050405020304" pitchFamily="18" charset="0"/>
                </a:rPr>
                <a:t> </a:t>
              </a:r>
              <a:r>
                <a:rPr lang="en-US" sz="600" dirty="0">
                  <a:latin typeface="Arial" panose="020B0604020202020204" pitchFamily="34" charset="0"/>
                  <a:ea typeface="Times New Roman" panose="02020603050405020304" pitchFamily="18" charset="0"/>
                </a:rPr>
                <a:t>Design,</a:t>
              </a:r>
              <a:r>
                <a:rPr lang="en-US" sz="600" spc="-105" dirty="0">
                  <a:latin typeface="Arial" panose="020B0604020202020204" pitchFamily="34" charset="0"/>
                  <a:ea typeface="Times New Roman" panose="02020603050405020304" pitchFamily="18" charset="0"/>
                </a:rPr>
                <a:t> </a:t>
              </a:r>
              <a:r>
                <a:rPr lang="en-US" sz="600" spc="-11" dirty="0">
                  <a:latin typeface="Arial" panose="020B0604020202020204" pitchFamily="34" charset="0"/>
                  <a:ea typeface="Times New Roman" panose="02020603050405020304" pitchFamily="18" charset="0"/>
                </a:rPr>
                <a:t>Test,</a:t>
              </a:r>
              <a:r>
                <a:rPr lang="en-US" sz="600" spc="-98" dirty="0">
                  <a:latin typeface="Arial" panose="020B0604020202020204" pitchFamily="34" charset="0"/>
                  <a:ea typeface="Times New Roman" panose="02020603050405020304" pitchFamily="18" charset="0"/>
                </a:rPr>
                <a:t> </a:t>
              </a:r>
              <a:r>
                <a:rPr lang="en-US" sz="600" dirty="0">
                  <a:latin typeface="Arial" panose="020B0604020202020204" pitchFamily="34" charset="0"/>
                  <a:ea typeface="Times New Roman" panose="02020603050405020304" pitchFamily="18" charset="0"/>
                </a:rPr>
                <a:t>C2</a:t>
              </a:r>
              <a:endParaRPr lang="en-US" sz="900" dirty="0">
                <a:latin typeface="Times New Roman" panose="02020603050405020304" pitchFamily="18" charset="0"/>
                <a:ea typeface="Times New Roman" panose="02020603050405020304" pitchFamily="18" charset="0"/>
              </a:endParaRPr>
            </a:p>
          </p:txBody>
        </p:sp>
        <p:sp>
          <p:nvSpPr>
            <p:cNvPr id="337" name="Text Box 127">
              <a:extLst>
                <a:ext uri="{FF2B5EF4-FFF2-40B4-BE49-F238E27FC236}">
                  <a16:creationId xmlns:a16="http://schemas.microsoft.com/office/drawing/2014/main" id="{BDDE4F46-EDA4-407C-965E-483F1AFE86F1}"/>
                </a:ext>
              </a:extLst>
            </p:cNvPr>
            <p:cNvSpPr txBox="1">
              <a:spLocks noChangeArrowheads="1"/>
            </p:cNvSpPr>
            <p:nvPr/>
          </p:nvSpPr>
          <p:spPr bwMode="auto">
            <a:xfrm>
              <a:off x="3772" y="5456"/>
              <a:ext cx="1585"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upright="1"/>
            <a:lstStyle/>
            <a:p>
              <a:pPr fontAlgn="auto">
                <a:lnSpc>
                  <a:spcPts val="686"/>
                </a:lnSpc>
                <a:spcBef>
                  <a:spcPts val="0"/>
                </a:spcBef>
                <a:spcAft>
                  <a:spcPts val="0"/>
                </a:spcAft>
                <a:defRPr/>
              </a:pPr>
              <a:r>
                <a:rPr lang="en-US" sz="600" dirty="0">
                  <a:latin typeface="Arial" panose="020B0604020202020204" pitchFamily="34" charset="0"/>
                  <a:ea typeface="Times New Roman" panose="02020603050405020304" pitchFamily="18" charset="0"/>
                </a:rPr>
                <a:t>Research,</a:t>
              </a:r>
              <a:r>
                <a:rPr lang="en-US" sz="600" spc="-98" dirty="0">
                  <a:latin typeface="Arial" panose="020B0604020202020204" pitchFamily="34" charset="0"/>
                  <a:ea typeface="Times New Roman" panose="02020603050405020304" pitchFamily="18" charset="0"/>
                </a:rPr>
                <a:t> </a:t>
              </a:r>
              <a:r>
                <a:rPr lang="en-US" sz="600" dirty="0">
                  <a:latin typeface="Arial" panose="020B0604020202020204" pitchFamily="34" charset="0"/>
                  <a:ea typeface="Times New Roman" panose="02020603050405020304" pitchFamily="18" charset="0"/>
                </a:rPr>
                <a:t>Design,</a:t>
              </a:r>
              <a:r>
                <a:rPr lang="en-US" sz="600" spc="-105" dirty="0">
                  <a:latin typeface="Arial" panose="020B0604020202020204" pitchFamily="34" charset="0"/>
                  <a:ea typeface="Times New Roman" panose="02020603050405020304" pitchFamily="18" charset="0"/>
                </a:rPr>
                <a:t> </a:t>
              </a:r>
              <a:r>
                <a:rPr lang="en-US" sz="600" spc="-11" dirty="0">
                  <a:latin typeface="Arial" panose="020B0604020202020204" pitchFamily="34" charset="0"/>
                  <a:ea typeface="Times New Roman" panose="02020603050405020304" pitchFamily="18" charset="0"/>
                </a:rPr>
                <a:t>Test,</a:t>
              </a:r>
              <a:r>
                <a:rPr lang="en-US" sz="600" spc="-98" dirty="0">
                  <a:latin typeface="Arial" panose="020B0604020202020204" pitchFamily="34" charset="0"/>
                  <a:ea typeface="Times New Roman" panose="02020603050405020304" pitchFamily="18" charset="0"/>
                </a:rPr>
                <a:t> </a:t>
              </a:r>
              <a:r>
                <a:rPr lang="en-US" sz="600" dirty="0">
                  <a:latin typeface="Arial" panose="020B0604020202020204" pitchFamily="34" charset="0"/>
                  <a:ea typeface="Times New Roman" panose="02020603050405020304" pitchFamily="18" charset="0"/>
                </a:rPr>
                <a:t>C2</a:t>
              </a:r>
              <a:endParaRPr lang="en-US" sz="900" dirty="0">
                <a:latin typeface="Times New Roman" panose="02020603050405020304" pitchFamily="18" charset="0"/>
                <a:ea typeface="Times New Roman" panose="02020603050405020304" pitchFamily="18" charset="0"/>
              </a:endParaRPr>
            </a:p>
          </p:txBody>
        </p:sp>
        <p:sp>
          <p:nvSpPr>
            <p:cNvPr id="338" name="Text Box 128">
              <a:extLst>
                <a:ext uri="{FF2B5EF4-FFF2-40B4-BE49-F238E27FC236}">
                  <a16:creationId xmlns:a16="http://schemas.microsoft.com/office/drawing/2014/main" id="{EE776AC9-2C38-473E-9134-FC117DA3B612}"/>
                </a:ext>
              </a:extLst>
            </p:cNvPr>
            <p:cNvSpPr txBox="1">
              <a:spLocks noChangeArrowheads="1"/>
            </p:cNvSpPr>
            <p:nvPr/>
          </p:nvSpPr>
          <p:spPr bwMode="auto">
            <a:xfrm>
              <a:off x="1458" y="5939"/>
              <a:ext cx="1209"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upright="1"/>
            <a:lstStyle/>
            <a:p>
              <a:pPr fontAlgn="auto">
                <a:lnSpc>
                  <a:spcPts val="686"/>
                </a:lnSpc>
                <a:spcBef>
                  <a:spcPts val="0"/>
                </a:spcBef>
                <a:spcAft>
                  <a:spcPts val="0"/>
                </a:spcAft>
                <a:defRPr/>
              </a:pPr>
              <a:r>
                <a:rPr lang="en-US" sz="600" dirty="0">
                  <a:latin typeface="Arial" panose="020B0604020202020204" pitchFamily="34" charset="0"/>
                  <a:ea typeface="Times New Roman" panose="02020603050405020304" pitchFamily="18" charset="0"/>
                </a:rPr>
                <a:t>Supporting</a:t>
              </a:r>
              <a:r>
                <a:rPr lang="en-US" sz="600" spc="-53" dirty="0">
                  <a:latin typeface="Arial" panose="020B0604020202020204" pitchFamily="34" charset="0"/>
                  <a:ea typeface="Times New Roman" panose="02020603050405020304" pitchFamily="18" charset="0"/>
                </a:rPr>
                <a:t> </a:t>
              </a:r>
              <a:r>
                <a:rPr lang="en-US" sz="600" dirty="0">
                  <a:latin typeface="Arial" panose="020B0604020202020204" pitchFamily="34" charset="0"/>
                  <a:ea typeface="Times New Roman" panose="02020603050405020304" pitchFamily="18" charset="0"/>
                </a:rPr>
                <a:t>CONOPS</a:t>
              </a:r>
              <a:endParaRPr lang="en-US" sz="900" dirty="0">
                <a:latin typeface="Times New Roman" panose="02020603050405020304" pitchFamily="18" charset="0"/>
                <a:ea typeface="Times New Roman" panose="02020603050405020304" pitchFamily="18" charset="0"/>
              </a:endParaRPr>
            </a:p>
          </p:txBody>
        </p:sp>
        <p:sp>
          <p:nvSpPr>
            <p:cNvPr id="339" name="Text Box 129">
              <a:extLst>
                <a:ext uri="{FF2B5EF4-FFF2-40B4-BE49-F238E27FC236}">
                  <a16:creationId xmlns:a16="http://schemas.microsoft.com/office/drawing/2014/main" id="{767EA0E2-1ECF-4676-BB01-AB4B20A3D642}"/>
                </a:ext>
              </a:extLst>
            </p:cNvPr>
            <p:cNvSpPr txBox="1">
              <a:spLocks noChangeArrowheads="1"/>
            </p:cNvSpPr>
            <p:nvPr/>
          </p:nvSpPr>
          <p:spPr bwMode="auto">
            <a:xfrm>
              <a:off x="4668" y="5886"/>
              <a:ext cx="1209"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upright="1"/>
            <a:lstStyle/>
            <a:p>
              <a:pPr fontAlgn="auto">
                <a:lnSpc>
                  <a:spcPts val="686"/>
                </a:lnSpc>
                <a:spcBef>
                  <a:spcPts val="0"/>
                </a:spcBef>
                <a:spcAft>
                  <a:spcPts val="0"/>
                </a:spcAft>
                <a:defRPr/>
              </a:pPr>
              <a:r>
                <a:rPr lang="en-US" sz="600" dirty="0">
                  <a:latin typeface="Arial" panose="020B0604020202020204" pitchFamily="34" charset="0"/>
                  <a:ea typeface="Times New Roman" panose="02020603050405020304" pitchFamily="18" charset="0"/>
                </a:rPr>
                <a:t>Supporting</a:t>
              </a:r>
              <a:r>
                <a:rPr lang="en-US" sz="600" spc="-53" dirty="0">
                  <a:latin typeface="Arial" panose="020B0604020202020204" pitchFamily="34" charset="0"/>
                  <a:ea typeface="Times New Roman" panose="02020603050405020304" pitchFamily="18" charset="0"/>
                </a:rPr>
                <a:t> </a:t>
              </a:r>
              <a:r>
                <a:rPr lang="en-US" sz="600" dirty="0">
                  <a:latin typeface="Arial" panose="020B0604020202020204" pitchFamily="34" charset="0"/>
                  <a:ea typeface="Times New Roman" panose="02020603050405020304" pitchFamily="18" charset="0"/>
                </a:rPr>
                <a:t>CONOPS</a:t>
              </a:r>
              <a:endParaRPr lang="en-US" sz="900" dirty="0">
                <a:latin typeface="Times New Roman" panose="02020603050405020304" pitchFamily="18" charset="0"/>
                <a:ea typeface="Times New Roman" panose="02020603050405020304" pitchFamily="18" charset="0"/>
              </a:endParaRPr>
            </a:p>
          </p:txBody>
        </p:sp>
        <p:sp>
          <p:nvSpPr>
            <p:cNvPr id="340" name="Text Box 130">
              <a:extLst>
                <a:ext uri="{FF2B5EF4-FFF2-40B4-BE49-F238E27FC236}">
                  <a16:creationId xmlns:a16="http://schemas.microsoft.com/office/drawing/2014/main" id="{DF621AD6-BF95-430F-AACD-E9155536C821}"/>
                </a:ext>
              </a:extLst>
            </p:cNvPr>
            <p:cNvSpPr txBox="1">
              <a:spLocks noChangeArrowheads="1"/>
            </p:cNvSpPr>
            <p:nvPr/>
          </p:nvSpPr>
          <p:spPr bwMode="auto">
            <a:xfrm>
              <a:off x="2714" y="6353"/>
              <a:ext cx="41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763"/>
                </a:spcBef>
                <a:buFont typeface="Arial" panose="020B0604020202020204" pitchFamily="34" charset="0"/>
                <a:buChar char="•"/>
                <a:defRPr sz="2800">
                  <a:solidFill>
                    <a:srgbClr val="404040"/>
                  </a:solidFill>
                  <a:latin typeface="Josefin Sans"/>
                  <a:ea typeface="Josefin Sans"/>
                  <a:cs typeface="Josefin Sans"/>
                </a:defRPr>
              </a:lvl1pPr>
              <a:lvl2pPr marL="742950" indent="-285750">
                <a:spcBef>
                  <a:spcPts val="763"/>
                </a:spcBef>
                <a:buFont typeface="Arial" panose="020B0604020202020204" pitchFamily="34" charset="0"/>
                <a:buChar char="•"/>
                <a:defRPr sz="2400">
                  <a:solidFill>
                    <a:srgbClr val="404040"/>
                  </a:solidFill>
                  <a:latin typeface="Josefin Sans"/>
                  <a:ea typeface="Josefin Sans"/>
                  <a:cs typeface="Josefin Sans"/>
                </a:defRPr>
              </a:lvl2pPr>
              <a:lvl3pPr marL="1143000" indent="-228600">
                <a:spcBef>
                  <a:spcPts val="763"/>
                </a:spcBef>
                <a:buFont typeface="Arial" panose="020B0604020202020204" pitchFamily="34" charset="0"/>
                <a:buChar char="•"/>
                <a:defRPr sz="2000">
                  <a:solidFill>
                    <a:srgbClr val="404040"/>
                  </a:solidFill>
                  <a:latin typeface="Josefin Sans"/>
                  <a:ea typeface="Josefin Sans"/>
                  <a:cs typeface="Josefin Sans"/>
                </a:defRPr>
              </a:lvl3pPr>
              <a:lvl4pPr marL="1600200" indent="-228600">
                <a:spcBef>
                  <a:spcPts val="763"/>
                </a:spcBef>
                <a:buFont typeface="Arial" panose="020B0604020202020204" pitchFamily="34" charset="0"/>
                <a:buChar char="•"/>
                <a:defRPr>
                  <a:solidFill>
                    <a:srgbClr val="404040"/>
                  </a:solidFill>
                  <a:latin typeface="Josefin Sans"/>
                  <a:ea typeface="Josefin Sans"/>
                  <a:cs typeface="Josefin Sans"/>
                </a:defRPr>
              </a:lvl4pPr>
              <a:lvl5pPr marL="2057400" indent="-228600">
                <a:spcBef>
                  <a:spcPts val="763"/>
                </a:spcBef>
                <a:buFont typeface="Arial" panose="020B0604020202020204" pitchFamily="34" charset="0"/>
                <a:buChar char="•"/>
                <a:defRPr>
                  <a:solidFill>
                    <a:srgbClr val="404040"/>
                  </a:solidFill>
                  <a:latin typeface="Josefin Sans"/>
                  <a:ea typeface="Josefin Sans"/>
                  <a:cs typeface="Josefin Sans"/>
                </a:defRPr>
              </a:lvl5pPr>
              <a:lvl6pPr marL="25146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6pPr>
              <a:lvl7pPr marL="29718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7pPr>
              <a:lvl8pPr marL="34290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8pPr>
              <a:lvl9pPr marL="38862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9pPr>
            </a:lstStyle>
            <a:p>
              <a:pPr>
                <a:lnSpc>
                  <a:spcPts val="688"/>
                </a:lnSpc>
                <a:spcBef>
                  <a:spcPct val="0"/>
                </a:spcBef>
                <a:buFontTx/>
                <a:buNone/>
              </a:pPr>
              <a:r>
                <a:rPr lang="en-US" altLang="en-US" sz="600" dirty="0">
                  <a:solidFill>
                    <a:schemeClr val="tx1"/>
                  </a:solidFill>
                  <a:latin typeface="Arial" panose="020B0604020202020204" pitchFamily="34" charset="0"/>
                  <a:cs typeface="Times New Roman" panose="02020603050405020304" pitchFamily="18" charset="0"/>
                </a:rPr>
                <a:t>Exploit</a:t>
              </a:r>
              <a:endParaRPr lang="en-US" altLang="en-US" sz="900" dirty="0">
                <a:solidFill>
                  <a:schemeClr val="tx1"/>
                </a:solidFill>
                <a:latin typeface="Times New Roman" panose="02020603050405020304" pitchFamily="18" charset="0"/>
                <a:cs typeface="Times New Roman" panose="02020603050405020304" pitchFamily="18" charset="0"/>
              </a:endParaRPr>
            </a:p>
          </p:txBody>
        </p:sp>
        <p:sp>
          <p:nvSpPr>
            <p:cNvPr id="341" name="Text Box 131">
              <a:extLst>
                <a:ext uri="{FF2B5EF4-FFF2-40B4-BE49-F238E27FC236}">
                  <a16:creationId xmlns:a16="http://schemas.microsoft.com/office/drawing/2014/main" id="{D02C6EFE-858B-4580-91F6-A20BE579EF12}"/>
                </a:ext>
              </a:extLst>
            </p:cNvPr>
            <p:cNvSpPr txBox="1">
              <a:spLocks noChangeArrowheads="1"/>
            </p:cNvSpPr>
            <p:nvPr/>
          </p:nvSpPr>
          <p:spPr bwMode="auto">
            <a:xfrm>
              <a:off x="5901" y="6278"/>
              <a:ext cx="41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763"/>
                </a:spcBef>
                <a:buFont typeface="Arial" panose="020B0604020202020204" pitchFamily="34" charset="0"/>
                <a:buChar char="•"/>
                <a:defRPr sz="2800">
                  <a:solidFill>
                    <a:srgbClr val="404040"/>
                  </a:solidFill>
                  <a:latin typeface="Josefin Sans"/>
                  <a:ea typeface="Josefin Sans"/>
                  <a:cs typeface="Josefin Sans"/>
                </a:defRPr>
              </a:lvl1pPr>
              <a:lvl2pPr marL="742950" indent="-285750">
                <a:spcBef>
                  <a:spcPts val="763"/>
                </a:spcBef>
                <a:buFont typeface="Arial" panose="020B0604020202020204" pitchFamily="34" charset="0"/>
                <a:buChar char="•"/>
                <a:defRPr sz="2400">
                  <a:solidFill>
                    <a:srgbClr val="404040"/>
                  </a:solidFill>
                  <a:latin typeface="Josefin Sans"/>
                  <a:ea typeface="Josefin Sans"/>
                  <a:cs typeface="Josefin Sans"/>
                </a:defRPr>
              </a:lvl2pPr>
              <a:lvl3pPr marL="1143000" indent="-228600">
                <a:spcBef>
                  <a:spcPts val="763"/>
                </a:spcBef>
                <a:buFont typeface="Arial" panose="020B0604020202020204" pitchFamily="34" charset="0"/>
                <a:buChar char="•"/>
                <a:defRPr sz="2000">
                  <a:solidFill>
                    <a:srgbClr val="404040"/>
                  </a:solidFill>
                  <a:latin typeface="Josefin Sans"/>
                  <a:ea typeface="Josefin Sans"/>
                  <a:cs typeface="Josefin Sans"/>
                </a:defRPr>
              </a:lvl3pPr>
              <a:lvl4pPr marL="1600200" indent="-228600">
                <a:spcBef>
                  <a:spcPts val="763"/>
                </a:spcBef>
                <a:buFont typeface="Arial" panose="020B0604020202020204" pitchFamily="34" charset="0"/>
                <a:buChar char="•"/>
                <a:defRPr>
                  <a:solidFill>
                    <a:srgbClr val="404040"/>
                  </a:solidFill>
                  <a:latin typeface="Josefin Sans"/>
                  <a:ea typeface="Josefin Sans"/>
                  <a:cs typeface="Josefin Sans"/>
                </a:defRPr>
              </a:lvl4pPr>
              <a:lvl5pPr marL="2057400" indent="-228600">
                <a:spcBef>
                  <a:spcPts val="763"/>
                </a:spcBef>
                <a:buFont typeface="Arial" panose="020B0604020202020204" pitchFamily="34" charset="0"/>
                <a:buChar char="•"/>
                <a:defRPr>
                  <a:solidFill>
                    <a:srgbClr val="404040"/>
                  </a:solidFill>
                  <a:latin typeface="Josefin Sans"/>
                  <a:ea typeface="Josefin Sans"/>
                  <a:cs typeface="Josefin Sans"/>
                </a:defRPr>
              </a:lvl5pPr>
              <a:lvl6pPr marL="25146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6pPr>
              <a:lvl7pPr marL="29718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7pPr>
              <a:lvl8pPr marL="34290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8pPr>
              <a:lvl9pPr marL="3886200" indent="-228600" eaLnBrk="0" fontAlgn="base" hangingPunct="0">
                <a:spcBef>
                  <a:spcPts val="763"/>
                </a:spcBef>
                <a:spcAft>
                  <a:spcPct val="0"/>
                </a:spcAft>
                <a:buFont typeface="Arial" panose="020B0604020202020204" pitchFamily="34" charset="0"/>
                <a:buChar char="•"/>
                <a:defRPr>
                  <a:solidFill>
                    <a:srgbClr val="404040"/>
                  </a:solidFill>
                  <a:latin typeface="Josefin Sans"/>
                  <a:ea typeface="Josefin Sans"/>
                  <a:cs typeface="Josefin Sans"/>
                </a:defRPr>
              </a:lvl9pPr>
            </a:lstStyle>
            <a:p>
              <a:pPr>
                <a:lnSpc>
                  <a:spcPts val="688"/>
                </a:lnSpc>
                <a:spcBef>
                  <a:spcPct val="0"/>
                </a:spcBef>
                <a:buFontTx/>
                <a:buNone/>
              </a:pPr>
              <a:r>
                <a:rPr lang="en-US" altLang="en-US" sz="600" dirty="0">
                  <a:solidFill>
                    <a:schemeClr val="tx1"/>
                  </a:solidFill>
                  <a:latin typeface="Arial" panose="020B0604020202020204" pitchFamily="34" charset="0"/>
                  <a:cs typeface="Times New Roman" panose="02020603050405020304" pitchFamily="18" charset="0"/>
                </a:rPr>
                <a:t>Exploit</a:t>
              </a:r>
              <a:endParaRPr lang="en-US" altLang="en-US" sz="900" dirty="0">
                <a:solidFill>
                  <a:schemeClr val="tx1"/>
                </a:solidFill>
                <a:latin typeface="Times New Roman" panose="02020603050405020304" pitchFamily="18" charset="0"/>
                <a:cs typeface="Times New Roman" panose="02020603050405020304" pitchFamily="18" charset="0"/>
              </a:endParaRPr>
            </a:p>
          </p:txBody>
        </p:sp>
      </p:grpSp>
      <p:cxnSp>
        <p:nvCxnSpPr>
          <p:cNvPr id="140" name="Straight Connector 139">
            <a:extLst>
              <a:ext uri="{FF2B5EF4-FFF2-40B4-BE49-F238E27FC236}">
                <a16:creationId xmlns:a16="http://schemas.microsoft.com/office/drawing/2014/main" id="{09F59AD4-DCA7-467F-945F-56F1FB576F10}"/>
              </a:ext>
            </a:extLst>
          </p:cNvPr>
          <p:cNvCxnSpPr>
            <a:cxnSpLocks/>
          </p:cNvCxnSpPr>
          <p:nvPr/>
        </p:nvCxnSpPr>
        <p:spPr>
          <a:xfrm flipV="1">
            <a:off x="551953" y="1374468"/>
            <a:ext cx="5046162" cy="49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6" name="Rectangle 395">
            <a:extLst>
              <a:ext uri="{FF2B5EF4-FFF2-40B4-BE49-F238E27FC236}">
                <a16:creationId xmlns:a16="http://schemas.microsoft.com/office/drawing/2014/main" id="{BE270808-64F1-4CA7-9AEC-ACD86ED55E7D}"/>
              </a:ext>
            </a:extLst>
          </p:cNvPr>
          <p:cNvSpPr/>
          <p:nvPr/>
        </p:nvSpPr>
        <p:spPr>
          <a:xfrm>
            <a:off x="5631661" y="5485704"/>
            <a:ext cx="6010415" cy="1200329"/>
          </a:xfrm>
          <a:prstGeom prst="rect">
            <a:avLst/>
          </a:prstGeom>
        </p:spPr>
        <p:txBody>
          <a:bodyPr wrap="square">
            <a:spAutoFit/>
          </a:bodyPr>
          <a:lstStyle/>
          <a:p>
            <a:pPr>
              <a:spcBef>
                <a:spcPts val="768"/>
              </a:spcBef>
              <a:defRPr/>
            </a:pPr>
            <a:r>
              <a:rPr lang="en-US" sz="1200" dirty="0"/>
              <a:t>”[T]e up-front costs of a representative acquisition appear significantly different for a supply chain </a:t>
            </a:r>
            <a:r>
              <a:rPr lang="en-US" sz="1200" dirty="0">
                <a:latin typeface="Tahoma" panose="020B0604030504040204" pitchFamily="34" charset="0"/>
                <a:ea typeface="Tahoma" panose="020B0604030504040204" pitchFamily="34" charset="0"/>
                <a:cs typeface="Tahoma" panose="020B0604030504040204" pitchFamily="34" charset="0"/>
              </a:rPr>
              <a:t>adequately</a:t>
            </a:r>
            <a:r>
              <a:rPr lang="en-US" sz="1200" dirty="0"/>
              <a:t> protected from inception. The apparent cost differential, however, is significantly smaller for the protected acquisition when compared to the higher total cost of ownership experienced where failure to secure the supply chain initially delivers compromised products requiring expensive attempts at correction later in program life. “ (DU Report, at 21.)</a:t>
            </a:r>
          </a:p>
        </p:txBody>
      </p:sp>
      <p:sp>
        <p:nvSpPr>
          <p:cNvPr id="397" name="TextBox 396">
            <a:extLst>
              <a:ext uri="{FF2B5EF4-FFF2-40B4-BE49-F238E27FC236}">
                <a16:creationId xmlns:a16="http://schemas.microsoft.com/office/drawing/2014/main" id="{DCE28853-22D7-4E05-87DF-0B918CD00E84}"/>
              </a:ext>
            </a:extLst>
          </p:cNvPr>
          <p:cNvSpPr txBox="1"/>
          <p:nvPr/>
        </p:nvSpPr>
        <p:spPr>
          <a:xfrm>
            <a:off x="351712" y="5762702"/>
            <a:ext cx="5051425" cy="923330"/>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algn="r"/>
            <a:r>
              <a:rPr lang="en-US" dirty="0">
                <a:latin typeface="Tahoma" panose="020B0604030504040204" pitchFamily="34" charset="0"/>
                <a:ea typeface="Tahoma" panose="020B0604030504040204" pitchFamily="34" charset="0"/>
                <a:cs typeface="Tahoma" panose="020B0604030504040204" pitchFamily="34" charset="0"/>
              </a:rPr>
              <a:t>Spend now or pay later? Investment in security as a </a:t>
            </a:r>
            <a:r>
              <a:rPr lang="en-US" u="sng" dirty="0">
                <a:latin typeface="Tahoma" panose="020B0604030504040204" pitchFamily="34" charset="0"/>
                <a:ea typeface="Tahoma" panose="020B0604030504040204" pitchFamily="34" charset="0"/>
                <a:cs typeface="Tahoma" panose="020B0604030504040204" pitchFamily="34" charset="0"/>
              </a:rPr>
              <a:t>foundation</a:t>
            </a:r>
            <a:r>
              <a:rPr lang="en-US" dirty="0">
                <a:latin typeface="Tahoma" panose="020B0604030504040204" pitchFamily="34" charset="0"/>
                <a:ea typeface="Tahoma" panose="020B0604030504040204" pitchFamily="34" charset="0"/>
                <a:cs typeface="Tahoma" panose="020B0604030504040204" pitchFamily="34" charset="0"/>
              </a:rPr>
              <a:t> produces lower total program cost.</a:t>
            </a:r>
          </a:p>
        </p:txBody>
      </p:sp>
      <p:pic>
        <p:nvPicPr>
          <p:cNvPr id="7" name="Picture 6">
            <a:extLst>
              <a:ext uri="{FF2B5EF4-FFF2-40B4-BE49-F238E27FC236}">
                <a16:creationId xmlns:a16="http://schemas.microsoft.com/office/drawing/2014/main" id="{120ADA37-FF49-4A7A-9F2A-F0C4FE290B5D}"/>
              </a:ext>
            </a:extLst>
          </p:cNvPr>
          <p:cNvPicPr>
            <a:picLocks noChangeAspect="1"/>
          </p:cNvPicPr>
          <p:nvPr/>
        </p:nvPicPr>
        <p:blipFill>
          <a:blip r:embed="rId3"/>
          <a:stretch>
            <a:fillRect/>
          </a:stretch>
        </p:blipFill>
        <p:spPr>
          <a:xfrm>
            <a:off x="216896" y="6546761"/>
            <a:ext cx="2114550" cy="238125"/>
          </a:xfrm>
          <a:prstGeom prst="rect">
            <a:avLst/>
          </a:prstGeom>
        </p:spPr>
      </p:pic>
    </p:spTree>
    <p:extLst>
      <p:ext uri="{BB962C8B-B14F-4D97-AF65-F5344CB8AC3E}">
        <p14:creationId xmlns:p14="http://schemas.microsoft.com/office/powerpoint/2010/main" val="2943036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067457-B8CD-4245-945B-0DE8E1AED333}"/>
              </a:ext>
            </a:extLst>
          </p:cNvPr>
          <p:cNvSpPr/>
          <p:nvPr/>
        </p:nvSpPr>
        <p:spPr>
          <a:xfrm>
            <a:off x="269630" y="145847"/>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8E3E6-6A36-4E07-8406-DABD01D312B8}"/>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827F0C-A4E3-44F2-B092-A9471FDB464C}"/>
              </a:ext>
            </a:extLst>
          </p:cNvPr>
          <p:cNvSpPr>
            <a:spLocks noGrp="1"/>
          </p:cNvSpPr>
          <p:nvPr>
            <p:ph type="title"/>
          </p:nvPr>
        </p:nvSpPr>
        <p:spPr>
          <a:xfrm>
            <a:off x="838200" y="636977"/>
            <a:ext cx="10515600" cy="1001713"/>
          </a:xfrm>
        </p:spPr>
        <p:txBody>
          <a:bodyPr/>
          <a:lstStyle/>
          <a:p>
            <a:r>
              <a:rPr lang="en-US" dirty="0">
                <a:latin typeface="Klavika Bd" panose="02000803050000020004" pitchFamily="50" charset="0"/>
              </a:rPr>
              <a:t>And Now – “SolarWinds”</a:t>
            </a:r>
          </a:p>
        </p:txBody>
      </p:sp>
      <p:pic>
        <p:nvPicPr>
          <p:cNvPr id="5" name="Content Placeholder 4">
            <a:extLst>
              <a:ext uri="{FF2B5EF4-FFF2-40B4-BE49-F238E27FC236}">
                <a16:creationId xmlns:a16="http://schemas.microsoft.com/office/drawing/2014/main" id="{EEEAFC5C-4FA7-4447-8013-B0F59FE3098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654565"/>
            <a:ext cx="3408218" cy="4414058"/>
          </a:xfrm>
          <a:prstGeom prst="rect">
            <a:avLst/>
          </a:prstGeom>
        </p:spPr>
      </p:pic>
      <p:sp>
        <p:nvSpPr>
          <p:cNvPr id="6" name="Content Placeholder 3">
            <a:extLst>
              <a:ext uri="{FF2B5EF4-FFF2-40B4-BE49-F238E27FC236}">
                <a16:creationId xmlns:a16="http://schemas.microsoft.com/office/drawing/2014/main" id="{32FF72A7-C78A-4484-9EF0-7A2CDD863297}"/>
              </a:ext>
            </a:extLst>
          </p:cNvPr>
          <p:cNvSpPr txBox="1">
            <a:spLocks/>
          </p:cNvSpPr>
          <p:nvPr/>
        </p:nvSpPr>
        <p:spPr bwMode="auto">
          <a:xfrm>
            <a:off x="4486835" y="1654564"/>
            <a:ext cx="6657416" cy="470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228600" indent="-228600" algn="l" rtl="0" eaLnBrk="0" fontAlgn="base" hangingPunct="0">
              <a:spcBef>
                <a:spcPts val="763"/>
              </a:spcBef>
              <a:spcAft>
                <a:spcPct val="0"/>
              </a:spcAft>
              <a:buFont typeface="Arial" panose="020B0604020202020204" pitchFamily="34" charset="0"/>
              <a:buChar char="•"/>
              <a:defRPr sz="2800" kern="1200">
                <a:solidFill>
                  <a:srgbClr val="404040"/>
                </a:solidFill>
                <a:latin typeface="Josefin Sans" charset="0"/>
                <a:ea typeface="Josefin Sans" charset="0"/>
                <a:cs typeface="Josefin Sans" charset="0"/>
              </a:defRPr>
            </a:lvl1pPr>
            <a:lvl2pPr marL="685800" indent="-228600" algn="l" rtl="0" eaLnBrk="0" fontAlgn="base" hangingPunct="0">
              <a:spcBef>
                <a:spcPts val="763"/>
              </a:spcBef>
              <a:spcAft>
                <a:spcPct val="0"/>
              </a:spcAft>
              <a:buFont typeface="Arial" panose="020B0604020202020204" pitchFamily="34" charset="0"/>
              <a:buChar char="•"/>
              <a:defRPr sz="2400" kern="1200">
                <a:solidFill>
                  <a:srgbClr val="404040"/>
                </a:solidFill>
                <a:latin typeface="Josefin Sans" charset="0"/>
                <a:ea typeface="Josefin Sans" charset="0"/>
                <a:cs typeface="Josefin Sans" charset="0"/>
              </a:defRPr>
            </a:lvl2pPr>
            <a:lvl3pPr marL="1143000" indent="-228600" algn="l" rtl="0" eaLnBrk="0" fontAlgn="base" hangingPunct="0">
              <a:spcBef>
                <a:spcPts val="763"/>
              </a:spcBef>
              <a:spcAft>
                <a:spcPct val="0"/>
              </a:spcAft>
              <a:buFont typeface="Arial" panose="020B0604020202020204" pitchFamily="34" charset="0"/>
              <a:buChar char="•"/>
              <a:defRPr sz="2000" kern="1200">
                <a:solidFill>
                  <a:srgbClr val="404040"/>
                </a:solidFill>
                <a:latin typeface="Josefin Sans" charset="0"/>
                <a:ea typeface="Josefin Sans" charset="0"/>
                <a:cs typeface="Josefin Sans" charset="0"/>
              </a:defRPr>
            </a:lvl3pPr>
            <a:lvl4pPr marL="1600200" indent="-228600" algn="l" rtl="0" eaLnBrk="0" fontAlgn="base" hangingPunct="0">
              <a:spcBef>
                <a:spcPts val="763"/>
              </a:spcBef>
              <a:spcAft>
                <a:spcPct val="0"/>
              </a:spcAft>
              <a:buFont typeface="Arial" panose="020B0604020202020204" pitchFamily="34" charset="0"/>
              <a:buChar char="•"/>
              <a:defRPr kern="1200">
                <a:solidFill>
                  <a:srgbClr val="404040"/>
                </a:solidFill>
                <a:latin typeface="Josefin Sans" charset="0"/>
                <a:ea typeface="Josefin Sans" charset="0"/>
                <a:cs typeface="Josefin Sans" charset="0"/>
              </a:defRPr>
            </a:lvl4pPr>
            <a:lvl5pPr marL="2057400" indent="-228600" algn="l" rtl="0" eaLnBrk="0" fontAlgn="base" hangingPunct="0">
              <a:spcBef>
                <a:spcPts val="763"/>
              </a:spcBef>
              <a:spcAft>
                <a:spcPct val="0"/>
              </a:spcAft>
              <a:buFont typeface="Arial" panose="020B0604020202020204" pitchFamily="34" charset="0"/>
              <a:buChar char="•"/>
              <a:defRPr kern="1200">
                <a:solidFill>
                  <a:srgbClr val="404040"/>
                </a:solidFill>
                <a:latin typeface="Josefin Sans" charset="0"/>
                <a:ea typeface="Josefin Sans" charset="0"/>
                <a:cs typeface="Josefi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chemeClr val="bg2">
                  <a:lumMod val="75000"/>
                </a:schemeClr>
              </a:buClr>
            </a:pPr>
            <a:r>
              <a:rPr lang="en-US" sz="22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Summary of the Event</a:t>
            </a:r>
          </a:p>
          <a:p>
            <a:pPr lvl="1">
              <a:buClr>
                <a:schemeClr val="bg2">
                  <a:lumMod val="75000"/>
                </a:schemeClr>
              </a:buClr>
              <a:buFont typeface="Arial" panose="020B0604020202020204" pitchFamily="34" charset="0"/>
              <a:buChar char="–"/>
            </a:pPr>
            <a:r>
              <a:rPr lang="en-US"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Malware inserted in March 2019 – or before</a:t>
            </a:r>
          </a:p>
          <a:p>
            <a:pPr lvl="1">
              <a:buClr>
                <a:schemeClr val="bg2">
                  <a:lumMod val="75000"/>
                </a:schemeClr>
              </a:buClr>
              <a:buFont typeface="Arial" panose="020B0604020202020204" pitchFamily="34" charset="0"/>
              <a:buChar char="–"/>
            </a:pPr>
            <a:r>
              <a:rPr lang="en-US"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Attack vectors includes corruption of “Orion” software</a:t>
            </a:r>
          </a:p>
          <a:p>
            <a:pPr lvl="1">
              <a:buClr>
                <a:schemeClr val="bg2">
                  <a:lumMod val="75000"/>
                </a:schemeClr>
              </a:buClr>
              <a:buFont typeface="Arial" panose="020B0604020202020204" pitchFamily="34" charset="0"/>
              <a:buChar char="–"/>
            </a:pPr>
            <a:r>
              <a:rPr lang="en-US"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Exploitation of trusted software used by thousands</a:t>
            </a:r>
          </a:p>
          <a:p>
            <a:pPr lvl="1">
              <a:buClr>
                <a:schemeClr val="bg2">
                  <a:lumMod val="75000"/>
                </a:schemeClr>
              </a:buClr>
              <a:buFont typeface="Arial" panose="020B0604020202020204" pitchFamily="34" charset="0"/>
              <a:buChar char="–"/>
            </a:pPr>
            <a:r>
              <a:rPr lang="en-US"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Beyond the initial attack, secondary &amp; tertiary payloads</a:t>
            </a:r>
          </a:p>
          <a:p>
            <a:pPr lvl="1">
              <a:buClr>
                <a:schemeClr val="bg2">
                  <a:lumMod val="75000"/>
                </a:schemeClr>
              </a:buClr>
              <a:buFont typeface="Arial" panose="020B0604020202020204" pitchFamily="34" charset="0"/>
              <a:buChar char="–"/>
            </a:pPr>
            <a:r>
              <a:rPr lang="en-US"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Not detected by federal/military resources</a:t>
            </a:r>
          </a:p>
          <a:p>
            <a:pPr lvl="1">
              <a:buClr>
                <a:schemeClr val="bg2">
                  <a:lumMod val="75000"/>
                </a:schemeClr>
              </a:buClr>
              <a:buFont typeface="Arial" panose="020B0604020202020204" pitchFamily="34" charset="0"/>
              <a:buChar char="–"/>
            </a:pPr>
            <a:r>
              <a:rPr lang="en-US" sz="1800" i="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Known </a:t>
            </a:r>
            <a:r>
              <a:rPr lang="en-US"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result: surveillance and likely exfiltration</a:t>
            </a:r>
          </a:p>
          <a:p>
            <a:pPr lvl="1">
              <a:buClr>
                <a:schemeClr val="bg2">
                  <a:lumMod val="75000"/>
                </a:schemeClr>
              </a:buClr>
              <a:buFont typeface="Arial" panose="020B0604020202020204" pitchFamily="34" charset="0"/>
              <a:buChar char="–"/>
            </a:pPr>
            <a:r>
              <a:rPr lang="en-US"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Other backdoors may be present – very hard to find</a:t>
            </a:r>
          </a:p>
          <a:p>
            <a:pPr lvl="1">
              <a:buClr>
                <a:schemeClr val="bg2">
                  <a:lumMod val="75000"/>
                </a:schemeClr>
              </a:buClr>
              <a:buFont typeface="Arial" panose="020B0604020202020204" pitchFamily="34" charset="0"/>
              <a:buChar char="–"/>
            </a:pPr>
            <a:r>
              <a:rPr lang="en-US"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100 identified “targets, but risk of "“</a:t>
            </a:r>
            <a:r>
              <a:rPr lang="en-US" sz="1800" i="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Island Hopping”</a:t>
            </a:r>
            <a:endParaRPr lang="en-US"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bg2">
                  <a:lumMod val="75000"/>
                </a:schemeClr>
              </a:buClr>
              <a:buFont typeface="Arial" panose="020B0604020202020204" pitchFamily="34" charset="0"/>
              <a:buChar char="–"/>
            </a:pPr>
            <a:r>
              <a:rPr lang="en-US" sz="22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Relevance to Information Protection</a:t>
            </a:r>
          </a:p>
          <a:p>
            <a:pPr lvl="1">
              <a:buClr>
                <a:schemeClr val="bg2">
                  <a:lumMod val="75000"/>
                </a:schemeClr>
              </a:buClr>
              <a:buFont typeface="Arial" panose="020B0604020202020204" pitchFamily="34" charset="0"/>
              <a:buChar char="–"/>
            </a:pPr>
            <a:r>
              <a:rPr lang="en-US"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Consequence to enterprises can be reduced by strong security (e.g., encryption) of key IP, CUI, sensitive business records and communication of same.</a:t>
            </a:r>
          </a:p>
          <a:p>
            <a:pPr marL="0" indent="0">
              <a:buClr>
                <a:schemeClr val="bg2">
                  <a:lumMod val="75000"/>
                </a:schemeClr>
              </a:buClr>
              <a:buFont typeface="Arial" panose="020B0604020202020204" pitchFamily="34" charset="0"/>
              <a:buNone/>
            </a:pPr>
            <a:endParaRPr lang="en-US" sz="12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FE9BCB7D-B912-4D58-9EFC-BAF95B2E60BE}"/>
              </a:ext>
            </a:extLst>
          </p:cNvPr>
          <p:cNvSpPr txBox="1"/>
          <p:nvPr/>
        </p:nvSpPr>
        <p:spPr>
          <a:xfrm>
            <a:off x="1459617" y="5924375"/>
            <a:ext cx="2000250"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200" dirty="0"/>
              <a:t>2021 MITRE </a:t>
            </a:r>
            <a:r>
              <a:rPr lang="en-US" sz="1200" dirty="0">
                <a:hlinkClick r:id="rId4"/>
              </a:rPr>
              <a:t>Report</a:t>
            </a:r>
            <a:endParaRPr lang="en-US" dirty="0"/>
          </a:p>
        </p:txBody>
      </p:sp>
      <p:cxnSp>
        <p:nvCxnSpPr>
          <p:cNvPr id="10" name="Straight Connector 9">
            <a:extLst>
              <a:ext uri="{FF2B5EF4-FFF2-40B4-BE49-F238E27FC236}">
                <a16:creationId xmlns:a16="http://schemas.microsoft.com/office/drawing/2014/main" id="{5A43CEBC-AD9B-46EE-B7A0-BD612E242F63}"/>
              </a:ext>
            </a:extLst>
          </p:cNvPr>
          <p:cNvCxnSpPr>
            <a:cxnSpLocks/>
          </p:cNvCxnSpPr>
          <p:nvPr/>
        </p:nvCxnSpPr>
        <p:spPr>
          <a:xfrm flipV="1">
            <a:off x="551953" y="1369625"/>
            <a:ext cx="11055028" cy="197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15052BD-E831-4193-B6CC-809399CDF43D}"/>
              </a:ext>
            </a:extLst>
          </p:cNvPr>
          <p:cNvPicPr>
            <a:picLocks noChangeAspect="1"/>
          </p:cNvPicPr>
          <p:nvPr/>
        </p:nvPicPr>
        <p:blipFill>
          <a:blip r:embed="rId5"/>
          <a:stretch>
            <a:fillRect/>
          </a:stretch>
        </p:blipFill>
        <p:spPr>
          <a:xfrm>
            <a:off x="269630" y="6549091"/>
            <a:ext cx="2114550" cy="238125"/>
          </a:xfrm>
          <a:prstGeom prst="rect">
            <a:avLst/>
          </a:prstGeom>
        </p:spPr>
      </p:pic>
    </p:spTree>
    <p:extLst>
      <p:ext uri="{BB962C8B-B14F-4D97-AF65-F5344CB8AC3E}">
        <p14:creationId xmlns:p14="http://schemas.microsoft.com/office/powerpoint/2010/main" val="562998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490E65-1D55-4569-94BA-28059BFF1B47}"/>
              </a:ext>
            </a:extLst>
          </p:cNvPr>
          <p:cNvSpPr/>
          <p:nvPr/>
        </p:nvSpPr>
        <p:spPr>
          <a:xfrm>
            <a:off x="269630" y="235301"/>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FD2A955-C61F-4E13-868E-DC5B6197E8A7}"/>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Title 1">
            <a:extLst>
              <a:ext uri="{FF2B5EF4-FFF2-40B4-BE49-F238E27FC236}">
                <a16:creationId xmlns:a16="http://schemas.microsoft.com/office/drawing/2014/main" id="{4130B771-B8F3-4ABD-94BE-E261C11BBE9D}"/>
              </a:ext>
            </a:extLst>
          </p:cNvPr>
          <p:cNvSpPr>
            <a:spLocks noGrp="1" noChangeArrowheads="1"/>
          </p:cNvSpPr>
          <p:nvPr>
            <p:ph type="ctrTitle"/>
          </p:nvPr>
        </p:nvSpPr>
        <p:spPr>
          <a:xfrm>
            <a:off x="1524000" y="1341438"/>
            <a:ext cx="9144000" cy="2387600"/>
          </a:xfrm>
        </p:spPr>
        <p:txBody>
          <a:bodyPr/>
          <a:lstStyle/>
          <a:p>
            <a:pPr eaLnBrk="1" hangingPunct="1"/>
            <a:r>
              <a:rPr lang="en-US" altLang="en-US" sz="4800" dirty="0">
                <a:latin typeface="Klavika Bd" panose="02000803050000020004" pitchFamily="50" charset="0"/>
                <a:ea typeface="Josefin Sans"/>
                <a:cs typeface="Josefin Sans"/>
              </a:rPr>
              <a:t>Information Protection &amp;</a:t>
            </a:r>
            <a:br>
              <a:rPr lang="en-US" altLang="en-US" sz="4800" dirty="0">
                <a:latin typeface="Klavika Bd" panose="02000803050000020004" pitchFamily="50" charset="0"/>
                <a:ea typeface="Josefin Sans"/>
                <a:cs typeface="Josefin Sans"/>
              </a:rPr>
            </a:br>
            <a:r>
              <a:rPr lang="en-US" altLang="en-US" sz="4800" dirty="0">
                <a:latin typeface="Klavika Bd" panose="02000803050000020004" pitchFamily="50" charset="0"/>
                <a:ea typeface="Josefin Sans"/>
                <a:cs typeface="Josefin Sans"/>
              </a:rPr>
              <a:t>Enterprise Security</a:t>
            </a:r>
            <a:endParaRPr lang="en-US" altLang="en-US" sz="5400" dirty="0">
              <a:latin typeface="Klavika Bd" panose="02000803050000020004" pitchFamily="50" charset="0"/>
              <a:ea typeface="Josefin Sans"/>
              <a:cs typeface="Josefin Sans"/>
            </a:endParaRPr>
          </a:p>
        </p:txBody>
      </p:sp>
      <p:pic>
        <p:nvPicPr>
          <p:cNvPr id="9" name="Picture 8">
            <a:extLst>
              <a:ext uri="{FF2B5EF4-FFF2-40B4-BE49-F238E27FC236}">
                <a16:creationId xmlns:a16="http://schemas.microsoft.com/office/drawing/2014/main" id="{1E357533-A07E-4C02-B5B0-F16F8F859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943" y="3797062"/>
            <a:ext cx="1844114" cy="1844114"/>
          </a:xfrm>
          <a:prstGeom prst="rect">
            <a:avLst/>
          </a:prstGeom>
        </p:spPr>
      </p:pic>
    </p:spTree>
    <p:extLst>
      <p:ext uri="{BB962C8B-B14F-4D97-AF65-F5344CB8AC3E}">
        <p14:creationId xmlns:p14="http://schemas.microsoft.com/office/powerpoint/2010/main" val="3958352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A3F21A-DC79-4364-9272-C0CDE672967B}"/>
              </a:ext>
            </a:extLst>
          </p:cNvPr>
          <p:cNvSpPr/>
          <p:nvPr/>
        </p:nvSpPr>
        <p:spPr>
          <a:xfrm>
            <a:off x="269630" y="145847"/>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B10C4B-D318-4C94-8C88-94843D3EBDBE}"/>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DC6DF-DD35-48FF-B75D-0C55CE1C751B}"/>
              </a:ext>
            </a:extLst>
          </p:cNvPr>
          <p:cNvSpPr>
            <a:spLocks noGrp="1"/>
          </p:cNvSpPr>
          <p:nvPr>
            <p:ph type="title"/>
          </p:nvPr>
        </p:nvSpPr>
        <p:spPr>
          <a:xfrm>
            <a:off x="679174" y="681037"/>
            <a:ext cx="10515600" cy="1001713"/>
          </a:xfrm>
        </p:spPr>
        <p:txBody>
          <a:bodyPr/>
          <a:lstStyle/>
          <a:p>
            <a:r>
              <a:rPr lang="en-US" dirty="0">
                <a:latin typeface="Klavika Bd" panose="02000803050000020004" pitchFamily="50" charset="0"/>
              </a:rPr>
              <a:t>Two “Prongs” of the Interim Rule</a:t>
            </a:r>
          </a:p>
        </p:txBody>
      </p:sp>
      <p:sp>
        <p:nvSpPr>
          <p:cNvPr id="3" name="Content Placeholder 2">
            <a:extLst>
              <a:ext uri="{FF2B5EF4-FFF2-40B4-BE49-F238E27FC236}">
                <a16:creationId xmlns:a16="http://schemas.microsoft.com/office/drawing/2014/main" id="{398CE352-FB79-477F-B280-D3AEA00F7B95}"/>
              </a:ext>
            </a:extLst>
          </p:cNvPr>
          <p:cNvSpPr>
            <a:spLocks noGrp="1"/>
          </p:cNvSpPr>
          <p:nvPr>
            <p:ph idx="1"/>
          </p:nvPr>
        </p:nvSpPr>
        <p:spPr/>
        <p:txBody>
          <a:bodyPr>
            <a:normAutofit fontScale="92500"/>
          </a:bodyPr>
          <a:lstStyle/>
          <a:p>
            <a:r>
              <a:rPr lang="en-US" sz="2400" dirty="0">
                <a:latin typeface="Tahoma" panose="020B0604030504040204" pitchFamily="34" charset="0"/>
                <a:ea typeface="Tahoma" panose="020B0604030504040204" pitchFamily="34" charset="0"/>
                <a:cs typeface="Tahoma" panose="020B0604030504040204" pitchFamily="34" charset="0"/>
              </a:rPr>
              <a:t>DoD government contractors must have at least a </a:t>
            </a:r>
            <a:r>
              <a:rPr lang="en-US" sz="2400" b="1" dirty="0">
                <a:latin typeface="Tahoma" panose="020B0604030504040204" pitchFamily="34" charset="0"/>
                <a:ea typeface="Tahoma" panose="020B0604030504040204" pitchFamily="34" charset="0"/>
                <a:cs typeface="Tahoma" panose="020B0604030504040204" pitchFamily="34" charset="0"/>
              </a:rPr>
              <a:t>Basic NIST SP 800-171 DoD Assessment </a:t>
            </a:r>
            <a:r>
              <a:rPr lang="en-US" sz="2400" dirty="0">
                <a:latin typeface="Tahoma" panose="020B0604030504040204" pitchFamily="34" charset="0"/>
                <a:ea typeface="Tahoma" panose="020B0604030504040204" pitchFamily="34" charset="0"/>
                <a:cs typeface="Tahoma" panose="020B0604030504040204" pitchFamily="34" charset="0"/>
              </a:rPr>
              <a:t>that is not more than three years old at the time of award (if they are required to implement NIST SP 800-171). (DFARS 204.7302(a)(2))</a:t>
            </a:r>
          </a:p>
          <a:p>
            <a:pPr lvl="1"/>
            <a:r>
              <a:rPr lang="en-US" sz="2000" dirty="0">
                <a:latin typeface="Tahoma" panose="020B0604030504040204" pitchFamily="34" charset="0"/>
                <a:ea typeface="Tahoma" panose="020B0604030504040204" pitchFamily="34" charset="0"/>
                <a:cs typeface="Tahoma" panose="020B0604030504040204" pitchFamily="34" charset="0"/>
              </a:rPr>
              <a:t>A current assessment is required “for </a:t>
            </a:r>
            <a:r>
              <a:rPr lang="en-US" sz="2000" u="sng" dirty="0">
                <a:latin typeface="Tahoma" panose="020B0604030504040204" pitchFamily="34" charset="0"/>
                <a:ea typeface="Tahoma" panose="020B0604030504040204" pitchFamily="34" charset="0"/>
                <a:cs typeface="Tahoma" panose="020B0604030504040204" pitchFamily="34" charset="0"/>
              </a:rPr>
              <a:t>each</a:t>
            </a:r>
            <a:r>
              <a:rPr lang="en-US" sz="2000" dirty="0">
                <a:latin typeface="Tahoma" panose="020B0604030504040204" pitchFamily="34" charset="0"/>
                <a:ea typeface="Tahoma" panose="020B0604030504040204" pitchFamily="34" charset="0"/>
                <a:cs typeface="Tahoma" panose="020B0604030504040204" pitchFamily="34" charset="0"/>
              </a:rPr>
              <a:t> covered contractor information system that is </a:t>
            </a:r>
            <a:r>
              <a:rPr lang="en-US" sz="2000" u="sng" dirty="0">
                <a:latin typeface="Tahoma" panose="020B0604030504040204" pitchFamily="34" charset="0"/>
                <a:ea typeface="Tahoma" panose="020B0604030504040204" pitchFamily="34" charset="0"/>
                <a:cs typeface="Tahoma" panose="020B0604030504040204" pitchFamily="34" charset="0"/>
              </a:rPr>
              <a:t>relevant</a:t>
            </a:r>
            <a:r>
              <a:rPr lang="en-US" sz="2000" dirty="0">
                <a:latin typeface="Tahoma" panose="020B0604030504040204" pitchFamily="34" charset="0"/>
                <a:ea typeface="Tahoma" panose="020B0604030504040204" pitchFamily="34" charset="0"/>
                <a:cs typeface="Tahoma" panose="020B0604030504040204" pitchFamily="34" charset="0"/>
              </a:rPr>
              <a:t>” to the contract. </a:t>
            </a:r>
          </a:p>
          <a:p>
            <a:r>
              <a:rPr lang="en-US" sz="2400" dirty="0">
                <a:latin typeface="Tahoma" panose="020B0604030504040204" pitchFamily="34" charset="0"/>
                <a:ea typeface="Tahoma" panose="020B0604030504040204" pitchFamily="34" charset="0"/>
                <a:cs typeface="Tahoma" panose="020B0604030504040204" pitchFamily="34" charset="0"/>
              </a:rPr>
              <a:t>Where the CMMC clause (-7021) applies, contractors must achieve a </a:t>
            </a:r>
            <a:r>
              <a:rPr lang="en-US" sz="24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CMMC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certificate</a:t>
            </a:r>
            <a:r>
              <a:rPr lang="en-US" sz="2400" dirty="0">
                <a:latin typeface="Tahoma" panose="020B0604030504040204" pitchFamily="34" charset="0"/>
                <a:ea typeface="Tahoma" panose="020B0604030504040204" pitchFamily="34" charset="0"/>
                <a:cs typeface="Tahoma" panose="020B0604030504040204" pitchFamily="34" charset="0"/>
              </a:rPr>
              <a:t> at the specified level at the time of award and maintain a current CMMC certificate at that level for the life of the contract. (DFARS 204.7501(b))</a:t>
            </a:r>
          </a:p>
          <a:p>
            <a:pPr lvl="1"/>
            <a:r>
              <a:rPr lang="en-US" sz="2000" dirty="0">
                <a:latin typeface="Tahoma" panose="020B0604030504040204" pitchFamily="34" charset="0"/>
                <a:ea typeface="Tahoma" panose="020B0604030504040204" pitchFamily="34" charset="0"/>
                <a:cs typeface="Tahoma" panose="020B0604030504040204" pitchFamily="34" charset="0"/>
              </a:rPr>
              <a:t>DoD government contracts must include a new DFARS provision (252.204-7019, Notice of NIST SP 800-171 DoD Assessment Requirements) in all solicitations, except for </a:t>
            </a:r>
            <a:r>
              <a:rPr lang="en-US" sz="2000" u="sng" dirty="0">
                <a:latin typeface="Tahoma" panose="020B0604030504040204" pitchFamily="34" charset="0"/>
                <a:ea typeface="Tahoma" panose="020B0604030504040204" pitchFamily="34" charset="0"/>
                <a:cs typeface="Tahoma" panose="020B0604030504040204" pitchFamily="34" charset="0"/>
              </a:rPr>
              <a:t>solely</a:t>
            </a:r>
            <a:r>
              <a:rPr lang="en-US" sz="2000" dirty="0">
                <a:latin typeface="Tahoma" panose="020B0604030504040204" pitchFamily="34" charset="0"/>
                <a:ea typeface="Tahoma" panose="020B0604030504040204" pitchFamily="34" charset="0"/>
                <a:cs typeface="Tahoma" panose="020B0604030504040204" pitchFamily="34" charset="0"/>
              </a:rPr>
              <a:t> for the acquisition of COTS items. (DFARS 204.7304(d)). </a:t>
            </a: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Effective Nov. 30, 2020</a:t>
            </a:r>
            <a:r>
              <a:rPr lang="en-US" sz="2000" dirty="0">
                <a:latin typeface="Tahoma" panose="020B0604030504040204" pitchFamily="34" charset="0"/>
                <a:ea typeface="Tahoma" panose="020B0604030504040204" pitchFamily="34" charset="0"/>
                <a:cs typeface="Tahoma" panose="020B0604030504040204" pitchFamily="34" charset="0"/>
              </a:rPr>
              <a:t>.  </a:t>
            </a:r>
          </a:p>
          <a:p>
            <a:pPr lvl="1"/>
            <a:r>
              <a:rPr lang="en-US" sz="2000" dirty="0">
                <a:latin typeface="Tahoma" panose="020B0604030504040204" pitchFamily="34" charset="0"/>
                <a:ea typeface="Tahoma" panose="020B0604030504040204" pitchFamily="34" charset="0"/>
                <a:cs typeface="Tahoma" panose="020B0604030504040204" pitchFamily="34" charset="0"/>
              </a:rPr>
              <a:t>The Interim Rule applies to commercial items and services as well as supplies.</a:t>
            </a:r>
          </a:p>
        </p:txBody>
      </p:sp>
      <p:cxnSp>
        <p:nvCxnSpPr>
          <p:cNvPr id="7" name="Straight Connector 6">
            <a:extLst>
              <a:ext uri="{FF2B5EF4-FFF2-40B4-BE49-F238E27FC236}">
                <a16:creationId xmlns:a16="http://schemas.microsoft.com/office/drawing/2014/main" id="{88764A8F-CE5B-41A9-B0CA-3FE1717FBEBC}"/>
              </a:ext>
            </a:extLst>
          </p:cNvPr>
          <p:cNvCxnSpPr>
            <a:cxnSpLocks/>
          </p:cNvCxnSpPr>
          <p:nvPr/>
        </p:nvCxnSpPr>
        <p:spPr>
          <a:xfrm flipV="1">
            <a:off x="568485" y="1636350"/>
            <a:ext cx="11055028" cy="197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F19292B-7F28-4FF5-8B39-5BF468599224}"/>
              </a:ext>
            </a:extLst>
          </p:cNvPr>
          <p:cNvPicPr>
            <a:picLocks noChangeAspect="1"/>
          </p:cNvPicPr>
          <p:nvPr/>
        </p:nvPicPr>
        <p:blipFill>
          <a:blip r:embed="rId3"/>
          <a:stretch>
            <a:fillRect/>
          </a:stretch>
        </p:blipFill>
        <p:spPr>
          <a:xfrm>
            <a:off x="269630" y="6554903"/>
            <a:ext cx="2114550" cy="238125"/>
          </a:xfrm>
          <a:prstGeom prst="rect">
            <a:avLst/>
          </a:prstGeom>
        </p:spPr>
      </p:pic>
    </p:spTree>
    <p:extLst>
      <p:ext uri="{BB962C8B-B14F-4D97-AF65-F5344CB8AC3E}">
        <p14:creationId xmlns:p14="http://schemas.microsoft.com/office/powerpoint/2010/main" val="1127160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4ED7E1-2DD2-4BDE-98DC-467EE2F5512B}"/>
              </a:ext>
            </a:extLst>
          </p:cNvPr>
          <p:cNvSpPr/>
          <p:nvPr/>
        </p:nvSpPr>
        <p:spPr>
          <a:xfrm>
            <a:off x="269630" y="145847"/>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716D6D-9D3D-4F5E-BB7E-455DA928FE7E}"/>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oD Releases Cybersecurity Maturity Model Certification 1.0—Once It's  Effective, Thousands of DoD Contractors, Suppliers Must Be Certified as  Prerequisite to Contracting - Lexology">
            <a:extLst>
              <a:ext uri="{FF2B5EF4-FFF2-40B4-BE49-F238E27FC236}">
                <a16:creationId xmlns:a16="http://schemas.microsoft.com/office/drawing/2014/main" id="{2D82CBFD-3C1C-49D1-9CD0-FCBF4F319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002" y="2546153"/>
            <a:ext cx="6677025" cy="3619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D12E4B6-00CA-4D38-80FD-9601661D00CA}"/>
              </a:ext>
            </a:extLst>
          </p:cNvPr>
          <p:cNvSpPr>
            <a:spLocks noGrp="1"/>
          </p:cNvSpPr>
          <p:nvPr>
            <p:ph type="title"/>
          </p:nvPr>
        </p:nvSpPr>
        <p:spPr>
          <a:xfrm>
            <a:off x="714375" y="554586"/>
            <a:ext cx="10515600" cy="1001713"/>
          </a:xfrm>
        </p:spPr>
        <p:txBody>
          <a:bodyPr/>
          <a:lstStyle/>
          <a:p>
            <a:r>
              <a:rPr lang="en-US" dirty="0">
                <a:latin typeface="Klavika Bd" panose="02000803050000020004" pitchFamily="50" charset="0"/>
              </a:rPr>
              <a:t>First SP 800-171, then the CMMC Model</a:t>
            </a:r>
          </a:p>
        </p:txBody>
      </p:sp>
      <p:graphicFrame>
        <p:nvGraphicFramePr>
          <p:cNvPr id="6" name="Content Placeholder 6">
            <a:extLst>
              <a:ext uri="{FF2B5EF4-FFF2-40B4-BE49-F238E27FC236}">
                <a16:creationId xmlns:a16="http://schemas.microsoft.com/office/drawing/2014/main" id="{991CF22D-5E62-4707-B630-8C9949D592B6}"/>
              </a:ext>
            </a:extLst>
          </p:cNvPr>
          <p:cNvGraphicFramePr>
            <a:graphicFrameLocks noGrp="1"/>
          </p:cNvGraphicFramePr>
          <p:nvPr>
            <p:ph idx="1"/>
          </p:nvPr>
        </p:nvGraphicFramePr>
        <p:xfrm>
          <a:off x="281026" y="2028236"/>
          <a:ext cx="6775410" cy="3462729"/>
        </p:xfrm>
        <a:graphic>
          <a:graphicData uri="http://schemas.openxmlformats.org/drawingml/2006/table">
            <a:tbl>
              <a:tblPr firstRow="1" bandRow="1">
                <a:tableStyleId>{5C22544A-7EE6-4342-B048-85BDC9FD1C3A}</a:tableStyleId>
              </a:tblPr>
              <a:tblGrid>
                <a:gridCol w="1355082">
                  <a:extLst>
                    <a:ext uri="{9D8B030D-6E8A-4147-A177-3AD203B41FA5}">
                      <a16:colId xmlns:a16="http://schemas.microsoft.com/office/drawing/2014/main" val="20000"/>
                    </a:ext>
                  </a:extLst>
                </a:gridCol>
                <a:gridCol w="1355082">
                  <a:extLst>
                    <a:ext uri="{9D8B030D-6E8A-4147-A177-3AD203B41FA5}">
                      <a16:colId xmlns:a16="http://schemas.microsoft.com/office/drawing/2014/main" val="20001"/>
                    </a:ext>
                  </a:extLst>
                </a:gridCol>
                <a:gridCol w="1355082">
                  <a:extLst>
                    <a:ext uri="{9D8B030D-6E8A-4147-A177-3AD203B41FA5}">
                      <a16:colId xmlns:a16="http://schemas.microsoft.com/office/drawing/2014/main" val="20002"/>
                    </a:ext>
                  </a:extLst>
                </a:gridCol>
                <a:gridCol w="1355082">
                  <a:extLst>
                    <a:ext uri="{9D8B030D-6E8A-4147-A177-3AD203B41FA5}">
                      <a16:colId xmlns:a16="http://schemas.microsoft.com/office/drawing/2014/main" val="20003"/>
                    </a:ext>
                  </a:extLst>
                </a:gridCol>
                <a:gridCol w="1355082">
                  <a:extLst>
                    <a:ext uri="{9D8B030D-6E8A-4147-A177-3AD203B41FA5}">
                      <a16:colId xmlns:a16="http://schemas.microsoft.com/office/drawing/2014/main" val="20004"/>
                    </a:ext>
                  </a:extLst>
                </a:gridCol>
              </a:tblGrid>
              <a:tr h="1154243">
                <a:tc>
                  <a:txBody>
                    <a:bodyPr/>
                    <a:lstStyle/>
                    <a:p>
                      <a:pPr algn="ctr"/>
                      <a:r>
                        <a:rPr lang="en-US" sz="1600" dirty="0"/>
                        <a:t>Access Control</a:t>
                      </a:r>
                    </a:p>
                    <a:p>
                      <a:pPr algn="ctr"/>
                      <a:r>
                        <a:rPr lang="en-US" sz="1600" dirty="0"/>
                        <a:t>(2/20)</a:t>
                      </a:r>
                    </a:p>
                  </a:txBody>
                  <a:tcPr marL="91438" marR="91438" marT="45746" marB="45746"/>
                </a:tc>
                <a:tc>
                  <a:txBody>
                    <a:bodyPr/>
                    <a:lstStyle/>
                    <a:p>
                      <a:pPr algn="ctr"/>
                      <a:r>
                        <a:rPr lang="en-US" sz="1600" dirty="0"/>
                        <a:t>Awareness &amp; Training</a:t>
                      </a:r>
                    </a:p>
                    <a:p>
                      <a:pPr algn="ctr"/>
                      <a:r>
                        <a:rPr lang="en-US" sz="1600" dirty="0"/>
                        <a:t>(2/1)</a:t>
                      </a:r>
                    </a:p>
                  </a:txBody>
                  <a:tcPr marL="91438" marR="91438" marT="45746" marB="45746"/>
                </a:tc>
                <a:tc>
                  <a:txBody>
                    <a:bodyPr/>
                    <a:lstStyle/>
                    <a:p>
                      <a:pPr algn="ctr"/>
                      <a:r>
                        <a:rPr lang="en-US" sz="1400" dirty="0"/>
                        <a:t>Audit &amp; Accountability</a:t>
                      </a:r>
                    </a:p>
                    <a:p>
                      <a:pPr algn="ctr"/>
                      <a:r>
                        <a:rPr lang="en-US" sz="1600" dirty="0"/>
                        <a:t>(2/7)</a:t>
                      </a:r>
                    </a:p>
                  </a:txBody>
                  <a:tcPr marL="91438" marR="91438" marT="45746" marB="45746"/>
                </a:tc>
                <a:tc>
                  <a:txBody>
                    <a:bodyPr/>
                    <a:lstStyle/>
                    <a:p>
                      <a:pPr algn="ctr"/>
                      <a:r>
                        <a:rPr lang="en-US" sz="1600" dirty="0"/>
                        <a:t>Configuration</a:t>
                      </a:r>
                      <a:r>
                        <a:rPr lang="en-US" sz="1600" baseline="0" dirty="0"/>
                        <a:t> Management</a:t>
                      </a:r>
                    </a:p>
                    <a:p>
                      <a:pPr algn="ctr"/>
                      <a:r>
                        <a:rPr lang="en-US" sz="1600" baseline="0" dirty="0"/>
                        <a:t>(2/7)</a:t>
                      </a:r>
                      <a:endParaRPr lang="en-US" sz="1600" dirty="0"/>
                    </a:p>
                  </a:txBody>
                  <a:tcPr marL="91438" marR="91438" marT="45746" marB="45746"/>
                </a:tc>
                <a:tc>
                  <a:txBody>
                    <a:bodyPr/>
                    <a:lstStyle/>
                    <a:p>
                      <a:pPr algn="ctr"/>
                      <a:r>
                        <a:rPr lang="en-US" sz="1200" dirty="0"/>
                        <a:t>Identification &amp; Authentication</a:t>
                      </a:r>
                    </a:p>
                    <a:p>
                      <a:pPr algn="ctr"/>
                      <a:r>
                        <a:rPr lang="en-US" sz="1200" dirty="0"/>
                        <a:t>(2/9)</a:t>
                      </a:r>
                    </a:p>
                  </a:txBody>
                  <a:tcPr marL="91438" marR="91438" marT="45746" marB="45746"/>
                </a:tc>
                <a:extLst>
                  <a:ext uri="{0D108BD9-81ED-4DB2-BD59-A6C34878D82A}">
                    <a16:rowId xmlns:a16="http://schemas.microsoft.com/office/drawing/2014/main" val="10000"/>
                  </a:ext>
                </a:extLst>
              </a:tr>
              <a:tr h="1154243">
                <a:tc>
                  <a:txBody>
                    <a:bodyPr/>
                    <a:lstStyle/>
                    <a:p>
                      <a:pPr algn="ctr"/>
                      <a:r>
                        <a:rPr lang="en-US" sz="1600" dirty="0"/>
                        <a:t>Incident Response</a:t>
                      </a:r>
                    </a:p>
                    <a:p>
                      <a:pPr algn="ctr"/>
                      <a:r>
                        <a:rPr lang="en-US" sz="1600" dirty="0"/>
                        <a:t>(2/1)</a:t>
                      </a:r>
                    </a:p>
                  </a:txBody>
                  <a:tcPr marL="91438" marR="91438" marT="45746" marB="45746"/>
                </a:tc>
                <a:tc>
                  <a:txBody>
                    <a:bodyPr/>
                    <a:lstStyle/>
                    <a:p>
                      <a:pPr algn="ctr"/>
                      <a:r>
                        <a:rPr lang="en-US" sz="1600" dirty="0"/>
                        <a:t>Maintenance</a:t>
                      </a:r>
                      <a:endParaRPr lang="en-US" sz="1600" kern="1200" dirty="0">
                        <a:solidFill>
                          <a:schemeClr val="dk1"/>
                        </a:solidFill>
                        <a:latin typeface="+mn-lt"/>
                        <a:ea typeface="+mn-ea"/>
                        <a:cs typeface="+mn-cs"/>
                      </a:endParaRPr>
                    </a:p>
                    <a:p>
                      <a:pPr algn="ctr"/>
                      <a:r>
                        <a:rPr lang="en-US" sz="1600" kern="1200" dirty="0">
                          <a:solidFill>
                            <a:schemeClr val="dk1"/>
                          </a:solidFill>
                          <a:latin typeface="+mn-lt"/>
                          <a:ea typeface="+mn-ea"/>
                          <a:cs typeface="+mn-cs"/>
                        </a:rPr>
                        <a:t>(2/4)</a:t>
                      </a:r>
                      <a:endParaRPr lang="en-US" sz="1600" dirty="0"/>
                    </a:p>
                  </a:txBody>
                  <a:tcPr marL="91438" marR="91438" marT="45746" marB="45746"/>
                </a:tc>
                <a:tc>
                  <a:txBody>
                    <a:bodyPr/>
                    <a:lstStyle/>
                    <a:p>
                      <a:pPr algn="ctr"/>
                      <a:r>
                        <a:rPr lang="en-US" sz="1600" dirty="0"/>
                        <a:t>Media Protection</a:t>
                      </a:r>
                    </a:p>
                    <a:p>
                      <a:pPr algn="ctr"/>
                      <a:r>
                        <a:rPr lang="en-US" sz="1600" dirty="0"/>
                        <a:t>(3/6)</a:t>
                      </a:r>
                    </a:p>
                  </a:txBody>
                  <a:tcPr marL="91438" marR="91438" marT="45746" marB="45746"/>
                </a:tc>
                <a:tc>
                  <a:txBody>
                    <a:bodyPr/>
                    <a:lstStyle/>
                    <a:p>
                      <a:pPr algn="ctr"/>
                      <a:r>
                        <a:rPr lang="en-US" sz="1600" dirty="0"/>
                        <a:t>Personnel Security</a:t>
                      </a:r>
                      <a:br>
                        <a:rPr lang="en-US" sz="1600" dirty="0"/>
                      </a:br>
                      <a:r>
                        <a:rPr lang="en-US" sz="1600" dirty="0"/>
                        <a:t>(2/0)</a:t>
                      </a:r>
                    </a:p>
                  </a:txBody>
                  <a:tcPr marL="91438" marR="91438" marT="45746" marB="45746"/>
                </a:tc>
                <a:tc>
                  <a:txBody>
                    <a:bodyPr/>
                    <a:lstStyle/>
                    <a:p>
                      <a:pPr algn="ctr"/>
                      <a:r>
                        <a:rPr lang="en-US" sz="1600" dirty="0"/>
                        <a:t>Physical Protection</a:t>
                      </a:r>
                      <a:br>
                        <a:rPr lang="en-US" sz="1600" dirty="0"/>
                      </a:br>
                      <a:r>
                        <a:rPr lang="en-US" sz="1600" dirty="0"/>
                        <a:t>(2/4)</a:t>
                      </a:r>
                    </a:p>
                  </a:txBody>
                  <a:tcPr marL="91438" marR="91438" marT="45746" marB="45746"/>
                </a:tc>
                <a:extLst>
                  <a:ext uri="{0D108BD9-81ED-4DB2-BD59-A6C34878D82A}">
                    <a16:rowId xmlns:a16="http://schemas.microsoft.com/office/drawing/2014/main" val="10001"/>
                  </a:ext>
                </a:extLst>
              </a:tr>
              <a:tr h="1154243">
                <a:tc>
                  <a:txBody>
                    <a:bodyPr/>
                    <a:lstStyle/>
                    <a:p>
                      <a:pPr algn="ctr"/>
                      <a:r>
                        <a:rPr lang="en-US" sz="1600" dirty="0"/>
                        <a:t>Risk Assessment</a:t>
                      </a:r>
                    </a:p>
                    <a:p>
                      <a:pPr algn="ctr"/>
                      <a:r>
                        <a:rPr lang="en-US" sz="1600" dirty="0"/>
                        <a:t>(1/2)</a:t>
                      </a:r>
                    </a:p>
                  </a:txBody>
                  <a:tcPr marL="91438" marR="91438" marT="45746" marB="45746"/>
                </a:tc>
                <a:tc>
                  <a:txBody>
                    <a:bodyPr/>
                    <a:lstStyle/>
                    <a:p>
                      <a:pPr algn="ctr"/>
                      <a:r>
                        <a:rPr lang="en-US" sz="1600" dirty="0"/>
                        <a:t>Security Assessment</a:t>
                      </a:r>
                      <a:br>
                        <a:rPr lang="en-US" sz="1600" dirty="0"/>
                      </a:br>
                      <a:r>
                        <a:rPr lang="en-US" sz="1600" dirty="0"/>
                        <a:t>(4/0)</a:t>
                      </a:r>
                    </a:p>
                  </a:txBody>
                  <a:tcPr marL="91438" marR="91438" marT="45746" marB="45746"/>
                </a:tc>
                <a:tc>
                  <a:txBody>
                    <a:bodyPr/>
                    <a:lstStyle/>
                    <a:p>
                      <a:pPr algn="ctr"/>
                      <a:r>
                        <a:rPr lang="en-US" sz="1200" dirty="0"/>
                        <a:t>Systems &amp; Comm Protection</a:t>
                      </a:r>
                      <a:br>
                        <a:rPr lang="en-US" sz="1200" dirty="0"/>
                      </a:br>
                      <a:r>
                        <a:rPr lang="en-US" sz="1200" dirty="0"/>
                        <a:t>(2/14)</a:t>
                      </a:r>
                    </a:p>
                  </a:txBody>
                  <a:tcPr marL="91438" marR="91438" marT="45746" marB="45746"/>
                </a:tc>
                <a:tc gridSpan="2">
                  <a:txBody>
                    <a:bodyPr/>
                    <a:lstStyle/>
                    <a:p>
                      <a:pPr algn="ctr"/>
                      <a:r>
                        <a:rPr lang="en-US" sz="1600" dirty="0"/>
                        <a:t>System &amp; Information Integrity</a:t>
                      </a:r>
                      <a:br>
                        <a:rPr lang="en-US" sz="1600" dirty="0"/>
                      </a:br>
                      <a:r>
                        <a:rPr lang="en-US" sz="1600" dirty="0"/>
                        <a:t>(3/4)</a:t>
                      </a:r>
                    </a:p>
                  </a:txBody>
                  <a:tcPr marL="91438" marR="91438" marT="45746" marB="45746"/>
                </a:tc>
                <a:tc hMerge="1">
                  <a:txBody>
                    <a:bodyPr/>
                    <a:lstStyle/>
                    <a:p>
                      <a:pPr algn="ctr"/>
                      <a:endParaRPr lang="en-US" dirty="0"/>
                    </a:p>
                  </a:txBody>
                  <a:tcPr/>
                </a:tc>
                <a:extLst>
                  <a:ext uri="{0D108BD9-81ED-4DB2-BD59-A6C34878D82A}">
                    <a16:rowId xmlns:a16="http://schemas.microsoft.com/office/drawing/2014/main" val="10002"/>
                  </a:ext>
                </a:extLst>
              </a:tr>
            </a:tbl>
          </a:graphicData>
        </a:graphic>
      </p:graphicFrame>
      <p:sp>
        <p:nvSpPr>
          <p:cNvPr id="7" name="Title 1">
            <a:extLst>
              <a:ext uri="{FF2B5EF4-FFF2-40B4-BE49-F238E27FC236}">
                <a16:creationId xmlns:a16="http://schemas.microsoft.com/office/drawing/2014/main" id="{1B960824-1FB8-46F8-9B66-5641297575F7}"/>
              </a:ext>
            </a:extLst>
          </p:cNvPr>
          <p:cNvSpPr txBox="1">
            <a:spLocks noChangeArrowheads="1"/>
          </p:cNvSpPr>
          <p:nvPr/>
        </p:nvSpPr>
        <p:spPr>
          <a:xfrm>
            <a:off x="281025" y="1460853"/>
            <a:ext cx="7520871" cy="674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solidFill>
                  <a:srgbClr val="C00000"/>
                </a:solidFill>
                <a:latin typeface="Tahoma" panose="020B0604030504040204" pitchFamily="34" charset="0"/>
                <a:ea typeface="Tahoma" panose="020B0604030504040204" pitchFamily="34" charset="0"/>
                <a:cs typeface="Tahoma" panose="020B0604030504040204" pitchFamily="34" charset="0"/>
              </a:rPr>
              <a:t>NIST SP 800-171: 14 “Families,” 110 Controls</a:t>
            </a:r>
            <a:endParaRPr lang="en-US" altLang="en-US" sz="4000" i="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Connector 9">
            <a:extLst>
              <a:ext uri="{FF2B5EF4-FFF2-40B4-BE49-F238E27FC236}">
                <a16:creationId xmlns:a16="http://schemas.microsoft.com/office/drawing/2014/main" id="{1B565158-73D6-4465-B8DA-C7E2B4A4FA0A}"/>
              </a:ext>
            </a:extLst>
          </p:cNvPr>
          <p:cNvCxnSpPr>
            <a:cxnSpLocks/>
          </p:cNvCxnSpPr>
          <p:nvPr/>
        </p:nvCxnSpPr>
        <p:spPr>
          <a:xfrm flipV="1">
            <a:off x="551953" y="1369625"/>
            <a:ext cx="11055028" cy="197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AD57DC4-74A1-439C-B83C-00B76667855A}"/>
              </a:ext>
            </a:extLst>
          </p:cNvPr>
          <p:cNvPicPr>
            <a:picLocks noChangeAspect="1"/>
          </p:cNvPicPr>
          <p:nvPr/>
        </p:nvPicPr>
        <p:blipFill>
          <a:blip r:embed="rId4"/>
          <a:stretch>
            <a:fillRect/>
          </a:stretch>
        </p:blipFill>
        <p:spPr>
          <a:xfrm>
            <a:off x="208628" y="6536539"/>
            <a:ext cx="2114550" cy="238125"/>
          </a:xfrm>
          <a:prstGeom prst="rect">
            <a:avLst/>
          </a:prstGeom>
        </p:spPr>
      </p:pic>
    </p:spTree>
    <p:extLst>
      <p:ext uri="{BB962C8B-B14F-4D97-AF65-F5344CB8AC3E}">
        <p14:creationId xmlns:p14="http://schemas.microsoft.com/office/powerpoint/2010/main" val="1590352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BFADE-52BF-4796-B776-BE100B5CFF37}"/>
              </a:ext>
            </a:extLst>
          </p:cNvPr>
          <p:cNvSpPr/>
          <p:nvPr/>
        </p:nvSpPr>
        <p:spPr>
          <a:xfrm>
            <a:off x="269630" y="145847"/>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CD628FA-7858-4361-B2D2-2F2E17F024FF}"/>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BB05B-68A7-4E6C-9BEA-498ACFFB7BBB}"/>
              </a:ext>
            </a:extLst>
          </p:cNvPr>
          <p:cNvSpPr>
            <a:spLocks noGrp="1"/>
          </p:cNvSpPr>
          <p:nvPr>
            <p:ph type="title"/>
          </p:nvPr>
        </p:nvSpPr>
        <p:spPr>
          <a:xfrm>
            <a:off x="838200" y="681037"/>
            <a:ext cx="10515600" cy="1001713"/>
          </a:xfrm>
        </p:spPr>
        <p:txBody>
          <a:bodyPr>
            <a:normAutofit fontScale="90000"/>
          </a:bodyPr>
          <a:lstStyle/>
          <a:p>
            <a:r>
              <a:rPr lang="en-US" dirty="0">
                <a:latin typeface="Klavika Bd" panose="02000803050000020004" pitchFamily="50" charset="0"/>
              </a:rPr>
              <a:t>Information Protection Has Central Protection </a:t>
            </a:r>
          </a:p>
        </p:txBody>
      </p:sp>
      <p:sp>
        <p:nvSpPr>
          <p:cNvPr id="3" name="Content Placeholder 2">
            <a:extLst>
              <a:ext uri="{FF2B5EF4-FFF2-40B4-BE49-F238E27FC236}">
                <a16:creationId xmlns:a16="http://schemas.microsoft.com/office/drawing/2014/main" id="{21698A68-9AC9-4AC1-B451-9A47CA773938}"/>
              </a:ext>
            </a:extLst>
          </p:cNvPr>
          <p:cNvSpPr>
            <a:spLocks noGrp="1"/>
          </p:cNvSpPr>
          <p:nvPr>
            <p:ph idx="1"/>
          </p:nvPr>
        </p:nvSpPr>
        <p:spPr/>
        <p:txBody>
          <a:bodyPr>
            <a:normAutofit fontScale="92500"/>
          </a:bodyPr>
          <a:lstStyle/>
          <a:p>
            <a:r>
              <a:rPr lang="en-US" dirty="0">
                <a:latin typeface="Tahoma" panose="020B0604030504040204" pitchFamily="34" charset="0"/>
                <a:ea typeface="Tahoma" panose="020B0604030504040204" pitchFamily="34" charset="0"/>
                <a:cs typeface="Tahoma" panose="020B0604030504040204" pitchFamily="34" charset="0"/>
              </a:rPr>
              <a:t>The focus of the cyber DFARS and the CMMC initiative is on the </a:t>
            </a:r>
            <a:r>
              <a:rPr lang="en-US" u="sng" dirty="0">
                <a:latin typeface="Tahoma" panose="020B0604030504040204" pitchFamily="34" charset="0"/>
                <a:ea typeface="Tahoma" panose="020B0604030504040204" pitchFamily="34" charset="0"/>
                <a:cs typeface="Tahoma" panose="020B0604030504040204" pitchFamily="34" charset="0"/>
              </a:rPr>
              <a:t>confidentiality</a:t>
            </a:r>
            <a:r>
              <a:rPr lang="en-US" dirty="0">
                <a:latin typeface="Tahoma" panose="020B0604030504040204" pitchFamily="34" charset="0"/>
                <a:ea typeface="Tahoma" panose="020B0604030504040204" pitchFamily="34" charset="0"/>
                <a:cs typeface="Tahoma" panose="020B0604030504040204" pitchFamily="34" charset="0"/>
              </a:rPr>
              <a:t> of Controlled Unclassified Information (CUI)</a:t>
            </a:r>
          </a:p>
          <a:p>
            <a:pPr lvl="1"/>
            <a:r>
              <a:rPr lang="en-US" dirty="0">
                <a:latin typeface="Tahoma" panose="020B0604030504040204" pitchFamily="34" charset="0"/>
                <a:ea typeface="Tahoma" panose="020B0604030504040204" pitchFamily="34" charset="0"/>
                <a:cs typeface="Tahoma" panose="020B0604030504040204" pitchFamily="34" charset="0"/>
              </a:rPr>
              <a:t>SP 800-171 and CMMC ML3 focus on “cyber-IT” threats to network security. </a:t>
            </a:r>
          </a:p>
          <a:p>
            <a:pPr lvl="1"/>
            <a:r>
              <a:rPr lang="en-US" dirty="0">
                <a:latin typeface="Tahoma" panose="020B0604030504040204" pitchFamily="34" charset="0"/>
                <a:ea typeface="Tahoma" panose="020B0604030504040204" pitchFamily="34" charset="0"/>
                <a:cs typeface="Tahoma" panose="020B0604030504040204" pitchFamily="34" charset="0"/>
              </a:rPr>
              <a:t>The outcome sought by DoD is to avoid compromise as occurs when adversaries gain unauthorized access to CUI of defense suppliers.</a:t>
            </a:r>
          </a:p>
          <a:p>
            <a:pPr lvl="1"/>
            <a:r>
              <a:rPr lang="en-US" dirty="0">
                <a:latin typeface="Tahoma" panose="020B0604030504040204" pitchFamily="34" charset="0"/>
                <a:ea typeface="Tahoma" panose="020B0604030504040204" pitchFamily="34" charset="0"/>
                <a:cs typeface="Tahoma" panose="020B0604030504040204" pitchFamily="34" charset="0"/>
              </a:rPr>
              <a:t>Measures adopted to comply with the DFARS also protect enterprise value against loss of proprietary information, IP, financial information, etc.   </a:t>
            </a:r>
          </a:p>
          <a:p>
            <a:r>
              <a:rPr lang="en-US" dirty="0">
                <a:latin typeface="Tahoma" panose="020B0604030504040204" pitchFamily="34" charset="0"/>
                <a:ea typeface="Tahoma" panose="020B0604030504040204" pitchFamily="34" charset="0"/>
                <a:cs typeface="Tahoma" panose="020B0604030504040204" pitchFamily="34" charset="0"/>
              </a:rPr>
              <a:t>Strong data protection measures also protect the </a:t>
            </a:r>
            <a:r>
              <a:rPr lang="en-US" u="sng" dirty="0">
                <a:latin typeface="Tahoma" panose="020B0604030504040204" pitchFamily="34" charset="0"/>
                <a:ea typeface="Tahoma" panose="020B0604030504040204" pitchFamily="34" charset="0"/>
                <a:cs typeface="Tahoma" panose="020B0604030504040204" pitchFamily="34" charset="0"/>
              </a:rPr>
              <a:t>integrity</a:t>
            </a:r>
            <a:r>
              <a:rPr lang="en-US" dirty="0">
                <a:latin typeface="Tahoma" panose="020B0604030504040204" pitchFamily="34" charset="0"/>
                <a:ea typeface="Tahoma" panose="020B0604030504040204" pitchFamily="34" charset="0"/>
                <a:cs typeface="Tahoma" panose="020B0604030504040204" pitchFamily="34" charset="0"/>
              </a:rPr>
              <a:t> and </a:t>
            </a:r>
            <a:r>
              <a:rPr lang="en-US" u="sng" dirty="0">
                <a:latin typeface="Tahoma" panose="020B0604030504040204" pitchFamily="34" charset="0"/>
                <a:ea typeface="Tahoma" panose="020B0604030504040204" pitchFamily="34" charset="0"/>
                <a:cs typeface="Tahoma" panose="020B0604030504040204" pitchFamily="34" charset="0"/>
              </a:rPr>
              <a:t>availability</a:t>
            </a:r>
            <a:r>
              <a:rPr lang="en-US" dirty="0">
                <a:latin typeface="Tahoma" panose="020B0604030504040204" pitchFamily="34" charset="0"/>
                <a:ea typeface="Tahoma" panose="020B0604030504040204" pitchFamily="34" charset="0"/>
                <a:cs typeface="Tahoma" panose="020B0604030504040204" pitchFamily="34" charset="0"/>
              </a:rPr>
              <a:t> of information and can minimize damage if breach occurs.</a:t>
            </a:r>
          </a:p>
          <a:p>
            <a:pPr lvl="1"/>
            <a:r>
              <a:rPr lang="en-US" dirty="0">
                <a:latin typeface="Tahoma" panose="020B0604030504040204" pitchFamily="34" charset="0"/>
                <a:ea typeface="Tahoma" panose="020B0604030504040204" pitchFamily="34" charset="0"/>
                <a:cs typeface="Tahoma" panose="020B0604030504040204" pitchFamily="34" charset="0"/>
              </a:rPr>
              <a:t>These are urgent considerations, even if outside DoD’s immediate focus. </a:t>
            </a:r>
          </a:p>
        </p:txBody>
      </p:sp>
      <p:cxnSp>
        <p:nvCxnSpPr>
          <p:cNvPr id="7" name="Straight Connector 6">
            <a:extLst>
              <a:ext uri="{FF2B5EF4-FFF2-40B4-BE49-F238E27FC236}">
                <a16:creationId xmlns:a16="http://schemas.microsoft.com/office/drawing/2014/main" id="{39FB6A6D-E584-4915-9191-024A5782162F}"/>
              </a:ext>
            </a:extLst>
          </p:cNvPr>
          <p:cNvCxnSpPr>
            <a:cxnSpLocks/>
          </p:cNvCxnSpPr>
          <p:nvPr/>
        </p:nvCxnSpPr>
        <p:spPr>
          <a:xfrm flipV="1">
            <a:off x="551953" y="1369625"/>
            <a:ext cx="11055028" cy="197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60ED171-3B64-4F7A-A151-D6DA1CEFAA68}"/>
              </a:ext>
            </a:extLst>
          </p:cNvPr>
          <p:cNvPicPr>
            <a:picLocks noChangeAspect="1"/>
          </p:cNvPicPr>
          <p:nvPr/>
        </p:nvPicPr>
        <p:blipFill>
          <a:blip r:embed="rId3"/>
          <a:stretch>
            <a:fillRect/>
          </a:stretch>
        </p:blipFill>
        <p:spPr>
          <a:xfrm>
            <a:off x="269630" y="6551612"/>
            <a:ext cx="2114550" cy="238125"/>
          </a:xfrm>
          <a:prstGeom prst="rect">
            <a:avLst/>
          </a:prstGeom>
        </p:spPr>
      </p:pic>
    </p:spTree>
    <p:extLst>
      <p:ext uri="{BB962C8B-B14F-4D97-AF65-F5344CB8AC3E}">
        <p14:creationId xmlns:p14="http://schemas.microsoft.com/office/powerpoint/2010/main" val="2050823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6B33AD-C549-4173-ABD6-80EA3156B3A8}"/>
              </a:ext>
            </a:extLst>
          </p:cNvPr>
          <p:cNvSpPr/>
          <p:nvPr/>
        </p:nvSpPr>
        <p:spPr>
          <a:xfrm>
            <a:off x="269630" y="145847"/>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0A1206FB-5826-4E0E-A354-3516A2B4E276}"/>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9E737B-8002-4FDA-ABEA-B4885B3E0F7C}"/>
              </a:ext>
            </a:extLst>
          </p:cNvPr>
          <p:cNvSpPr>
            <a:spLocks noGrp="1"/>
          </p:cNvSpPr>
          <p:nvPr>
            <p:ph type="title"/>
          </p:nvPr>
        </p:nvSpPr>
        <p:spPr>
          <a:xfrm>
            <a:off x="838200" y="536575"/>
            <a:ext cx="10515600" cy="1001713"/>
          </a:xfrm>
        </p:spPr>
        <p:txBody>
          <a:bodyPr/>
          <a:lstStyle/>
          <a:p>
            <a:r>
              <a:rPr lang="en-US" dirty="0">
                <a:latin typeface="Klavika Bd" panose="02000803050000020004" pitchFamily="50" charset="0"/>
              </a:rPr>
              <a:t>Paths to Compliance and Security</a:t>
            </a:r>
          </a:p>
        </p:txBody>
      </p:sp>
      <p:sp>
        <p:nvSpPr>
          <p:cNvPr id="3" name="Content Placeholder 2">
            <a:extLst>
              <a:ext uri="{FF2B5EF4-FFF2-40B4-BE49-F238E27FC236}">
                <a16:creationId xmlns:a16="http://schemas.microsoft.com/office/drawing/2014/main" id="{3318D950-DF04-46AE-9814-DE957F19E97C}"/>
              </a:ext>
            </a:extLst>
          </p:cNvPr>
          <p:cNvSpPr>
            <a:spLocks noGrp="1"/>
          </p:cNvSpPr>
          <p:nvPr>
            <p:ph idx="1"/>
          </p:nvPr>
        </p:nvSpPr>
        <p:spPr>
          <a:xfrm>
            <a:off x="609599" y="1429862"/>
            <a:ext cx="10963275" cy="3557587"/>
          </a:xfrm>
        </p:spPr>
        <p:txBody>
          <a:bodyPr>
            <a:normAutofit fontScale="92500"/>
          </a:bodyPr>
          <a:lstStyle/>
          <a:p>
            <a:r>
              <a:rPr lang="en-US" dirty="0">
                <a:latin typeface="Tahoma" panose="020B0604030504040204" pitchFamily="34" charset="0"/>
                <a:ea typeface="Tahoma" panose="020B0604030504040204" pitchFamily="34" charset="0"/>
                <a:cs typeface="Tahoma" panose="020B0604030504040204" pitchFamily="34" charset="0"/>
              </a:rPr>
              <a:t>The interim DFARS is effective. Companies are focusing on compliance.</a:t>
            </a:r>
          </a:p>
          <a:p>
            <a:r>
              <a:rPr lang="en-US" dirty="0">
                <a:latin typeface="Tahoma" panose="020B0604030504040204" pitchFamily="34" charset="0"/>
                <a:ea typeface="Tahoma" panose="020B0604030504040204" pitchFamily="34" charset="0"/>
                <a:cs typeface="Tahoma" panose="020B0604030504040204" pitchFamily="34" charset="0"/>
              </a:rPr>
              <a:t>The defense industrial base is complex and diverse. The “path” to compliance will be difficult for many, time-consuming and expensive.</a:t>
            </a:r>
          </a:p>
          <a:p>
            <a:r>
              <a:rPr lang="en-US" dirty="0">
                <a:latin typeface="Tahoma" panose="020B0604030504040204" pitchFamily="34" charset="0"/>
                <a:ea typeface="Tahoma" panose="020B0604030504040204" pitchFamily="34" charset="0"/>
                <a:cs typeface="Tahoma" panose="020B0604030504040204" pitchFamily="34" charset="0"/>
              </a:rPr>
              <a:t>Prime contractors have multiple reasons to assist their suppliers.	</a:t>
            </a:r>
          </a:p>
          <a:p>
            <a:r>
              <a:rPr lang="en-US" dirty="0">
                <a:latin typeface="Tahoma" panose="020B0604030504040204" pitchFamily="34" charset="0"/>
                <a:ea typeface="Tahoma" panose="020B0604030504040204" pitchFamily="34" charset="0"/>
                <a:cs typeface="Tahoma" panose="020B0604030504040204" pitchFamily="34" charset="0"/>
              </a:rPr>
              <a:t>Choices must reflect economics and realistic resource availability.</a:t>
            </a:r>
          </a:p>
          <a:p>
            <a:r>
              <a:rPr lang="en-US" dirty="0">
                <a:latin typeface="Tahoma" panose="020B0604030504040204" pitchFamily="34" charset="0"/>
                <a:ea typeface="Tahoma" panose="020B0604030504040204" pitchFamily="34" charset="0"/>
                <a:cs typeface="Tahoma" panose="020B0604030504040204" pitchFamily="34" charset="0"/>
              </a:rPr>
              <a:t>As companies work towards complete solutions – which may be on-premise or cloud-based – they should consider interim measures.</a:t>
            </a:r>
          </a:p>
        </p:txBody>
      </p:sp>
      <p:sp>
        <p:nvSpPr>
          <p:cNvPr id="5" name="Rectangle 4">
            <a:extLst>
              <a:ext uri="{FF2B5EF4-FFF2-40B4-BE49-F238E27FC236}">
                <a16:creationId xmlns:a16="http://schemas.microsoft.com/office/drawing/2014/main" id="{92C59D1A-24DC-4DEA-82BA-C9AFB018B577}"/>
              </a:ext>
            </a:extLst>
          </p:cNvPr>
          <p:cNvSpPr/>
          <p:nvPr/>
        </p:nvSpPr>
        <p:spPr>
          <a:xfrm>
            <a:off x="838200" y="4637879"/>
            <a:ext cx="10382250" cy="2375973"/>
          </a:xfrm>
          <a:prstGeom prst="rect">
            <a:avLst/>
          </a:prstGeom>
          <a:ln>
            <a:solidFill>
              <a:schemeClr val="tx1">
                <a:lumMod val="85000"/>
                <a:lumOff val="15000"/>
              </a:schemeClr>
            </a:solidFill>
          </a:ln>
        </p:spPr>
        <p:txBody>
          <a:bodyPr wrap="square">
            <a:spAutoFit/>
          </a:bodyPr>
          <a:lstStyle/>
          <a:p>
            <a:pPr algn="ct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As part of their long-term compliance plan and program, companies should consider measures they can accomplish promptly and at relatively low cost. Strong encryption improves protection of communications and sensitive files. If a breach occur, compromised messages and files have been rendered useless to the attacker. This is a positive result for the Government, primes and the affected enterprise itself. </a:t>
            </a:r>
            <a:b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Early, enhanced information protection is complementary to system-level protections.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0404AF41-84FF-4715-91B5-73B8FB9DE6A2}"/>
              </a:ext>
            </a:extLst>
          </p:cNvPr>
          <p:cNvPicPr>
            <a:picLocks noChangeAspect="1"/>
          </p:cNvPicPr>
          <p:nvPr/>
        </p:nvPicPr>
        <p:blipFill>
          <a:blip r:embed="rId3"/>
          <a:stretch>
            <a:fillRect/>
          </a:stretch>
        </p:blipFill>
        <p:spPr>
          <a:xfrm>
            <a:off x="201254" y="6591076"/>
            <a:ext cx="2114550" cy="238125"/>
          </a:xfrm>
          <a:prstGeom prst="rect">
            <a:avLst/>
          </a:prstGeom>
        </p:spPr>
      </p:pic>
    </p:spTree>
    <p:extLst>
      <p:ext uri="{BB962C8B-B14F-4D97-AF65-F5344CB8AC3E}">
        <p14:creationId xmlns:p14="http://schemas.microsoft.com/office/powerpoint/2010/main" val="1854607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CA15BB-8CB4-4C4C-9134-732153B9F50A}"/>
              </a:ext>
            </a:extLst>
          </p:cNvPr>
          <p:cNvSpPr/>
          <p:nvPr/>
        </p:nvSpPr>
        <p:spPr>
          <a:xfrm>
            <a:off x="269630" y="145847"/>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62FA8A-671A-4B34-80BF-BB4FBCED86FB}"/>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Shape 84"/>
          <p:cNvSpPr/>
          <p:nvPr/>
        </p:nvSpPr>
        <p:spPr>
          <a:xfrm>
            <a:off x="1307485" y="904314"/>
            <a:ext cx="51296" cy="820738"/>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0000">
                <a:solidFill>
                  <a:srgbClr val="000000"/>
                </a:solidFill>
              </a:defRPr>
            </a:lvl1pPr>
          </a:lstStyle>
          <a:p>
            <a:pPr lvl="0">
              <a:defRPr sz="1800"/>
            </a:pPr>
            <a:endParaRPr sz="5000" dirty="0">
              <a:solidFill>
                <a:srgbClr val="F05F2A"/>
              </a:solidFill>
              <a:latin typeface="Klavika Regular" charset="0"/>
              <a:ea typeface="Klavika Regular" charset="0"/>
              <a:cs typeface="Klavika Regular" charset="0"/>
            </a:endParaRPr>
          </a:p>
        </p:txBody>
      </p:sp>
      <p:sp>
        <p:nvSpPr>
          <p:cNvPr id="85" name="Shape 85"/>
          <p:cNvSpPr/>
          <p:nvPr/>
        </p:nvSpPr>
        <p:spPr>
          <a:xfrm>
            <a:off x="1329710" y="1660886"/>
            <a:ext cx="51296" cy="436017"/>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a:solidFill>
                  <a:srgbClr val="000000"/>
                </a:solidFill>
              </a:defRPr>
            </a:lvl1pPr>
          </a:lstStyle>
          <a:p>
            <a:pPr lvl="0">
              <a:defRPr sz="1800"/>
            </a:pPr>
            <a:endParaRPr sz="2500" dirty="0">
              <a:solidFill>
                <a:srgbClr val="313841"/>
              </a:solidFill>
              <a:latin typeface="Klavika Regular"/>
              <a:ea typeface="Klavika Regular"/>
              <a:cs typeface="Klavika Regular"/>
            </a:endParaRPr>
          </a:p>
        </p:txBody>
      </p:sp>
      <p:sp>
        <p:nvSpPr>
          <p:cNvPr id="3" name="Title 2"/>
          <p:cNvSpPr>
            <a:spLocks noGrp="1"/>
          </p:cNvSpPr>
          <p:nvPr>
            <p:ph type="ctrTitle"/>
          </p:nvPr>
        </p:nvSpPr>
        <p:spPr>
          <a:xfrm>
            <a:off x="468711" y="825400"/>
            <a:ext cx="11254578" cy="914400"/>
          </a:xfrm>
        </p:spPr>
        <p:txBody>
          <a:bodyPr>
            <a:noAutofit/>
          </a:bodyPr>
          <a:lstStyle/>
          <a:p>
            <a:pPr lvl="0" algn="ctr"/>
            <a:r>
              <a:rPr lang="en-US" sz="4000" dirty="0">
                <a:latin typeface="Klavika Bd" panose="02000803050000020004" pitchFamily="50" charset="0"/>
              </a:rPr>
              <a:t>Securing The DIB Supply Chain</a:t>
            </a:r>
            <a:br>
              <a:rPr lang="en-US" sz="4000" dirty="0">
                <a:latin typeface="Klavika Bd" panose="02000803050000020004" pitchFamily="50" charset="0"/>
              </a:rPr>
            </a:br>
            <a:br>
              <a:rPr lang="en-US" sz="4000" dirty="0">
                <a:latin typeface="Klavika Bd" panose="02000803050000020004" pitchFamily="50" charset="0"/>
              </a:rPr>
            </a:br>
            <a:r>
              <a:rPr lang="en-US" sz="4000" dirty="0">
                <a:latin typeface="Klavika Bd" panose="02000803050000020004" pitchFamily="50" charset="0"/>
              </a:rPr>
              <a:t>Cloud-based Encrypted File Sharing &amp; Email</a:t>
            </a:r>
          </a:p>
        </p:txBody>
      </p:sp>
      <p:sp>
        <p:nvSpPr>
          <p:cNvPr id="4" name="TextBox 3"/>
          <p:cNvSpPr txBox="1"/>
          <p:nvPr/>
        </p:nvSpPr>
        <p:spPr>
          <a:xfrm>
            <a:off x="-1127760" y="944880"/>
            <a:ext cx="184731" cy="369332"/>
          </a:xfrm>
          <a:prstGeom prst="rect">
            <a:avLst/>
          </a:prstGeom>
          <a:noFill/>
        </p:spPr>
        <p:txBody>
          <a:bodyPr wrap="none" rtlCol="0">
            <a:spAutoFit/>
          </a:bodyPr>
          <a:lstStyle/>
          <a:p>
            <a:endParaRPr lang="en-US" dirty="0"/>
          </a:p>
        </p:txBody>
      </p:sp>
      <p:pic>
        <p:nvPicPr>
          <p:cNvPr id="7" name="Picture 6" descr="A picture containing food, drawing&#10;&#10;Description automatically generated">
            <a:extLst>
              <a:ext uri="{FF2B5EF4-FFF2-40B4-BE49-F238E27FC236}">
                <a16:creationId xmlns:a16="http://schemas.microsoft.com/office/drawing/2014/main" id="{584A49F5-BBE4-9B43-97E7-7E98B974A584}"/>
              </a:ext>
            </a:extLst>
          </p:cNvPr>
          <p:cNvPicPr>
            <a:picLocks noChangeAspect="1"/>
          </p:cNvPicPr>
          <p:nvPr/>
        </p:nvPicPr>
        <p:blipFill>
          <a:blip r:embed="rId3"/>
          <a:stretch>
            <a:fillRect/>
          </a:stretch>
        </p:blipFill>
        <p:spPr>
          <a:xfrm>
            <a:off x="5085081" y="3865978"/>
            <a:ext cx="2174790" cy="1680520"/>
          </a:xfrm>
          <a:prstGeom prst="rect">
            <a:avLst/>
          </a:prstGeom>
        </p:spPr>
      </p:pic>
    </p:spTree>
    <p:extLst>
      <p:ext uri="{BB962C8B-B14F-4D97-AF65-F5344CB8AC3E}">
        <p14:creationId xmlns:p14="http://schemas.microsoft.com/office/powerpoint/2010/main" val="1143635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7390E2-50AA-48AD-8E7E-0AB66C359618}"/>
              </a:ext>
            </a:extLst>
          </p:cNvPr>
          <p:cNvSpPr/>
          <p:nvPr/>
        </p:nvSpPr>
        <p:spPr>
          <a:xfrm>
            <a:off x="269630" y="220785"/>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2CEB76-96F1-44A7-B15D-E8AC89B2D220}"/>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FC61403-2CDE-4D82-A5B6-8299AF4E48F6}"/>
              </a:ext>
            </a:extLst>
          </p:cNvPr>
          <p:cNvCxnSpPr>
            <a:cxnSpLocks/>
          </p:cNvCxnSpPr>
          <p:nvPr/>
        </p:nvCxnSpPr>
        <p:spPr>
          <a:xfrm>
            <a:off x="568618" y="1351764"/>
            <a:ext cx="11018905" cy="0"/>
          </a:xfrm>
          <a:prstGeom prst="line">
            <a:avLst/>
          </a:prstGeom>
          <a:ln w="76200">
            <a:solidFill>
              <a:srgbClr val="1F2D5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3236B6-6E39-48BD-A7C5-6C7AE05069F9}"/>
              </a:ext>
            </a:extLst>
          </p:cNvPr>
          <p:cNvSpPr txBox="1"/>
          <p:nvPr/>
        </p:nvSpPr>
        <p:spPr>
          <a:xfrm>
            <a:off x="3278492" y="434619"/>
            <a:ext cx="4948518" cy="707886"/>
          </a:xfrm>
          <a:prstGeom prst="rect">
            <a:avLst/>
          </a:prstGeom>
          <a:noFill/>
        </p:spPr>
        <p:txBody>
          <a:bodyPr wrap="square" rtlCol="0">
            <a:spAutoFit/>
          </a:bodyPr>
          <a:lstStyle/>
          <a:p>
            <a:pPr algn="ctr"/>
            <a:r>
              <a:rPr lang="en-US" sz="4000" b="1" dirty="0">
                <a:solidFill>
                  <a:srgbClr val="1F2D57"/>
                </a:solidFill>
                <a:latin typeface="Klavika Bd" panose="02000803050000020004" pitchFamily="50" charset="0"/>
              </a:rPr>
              <a:t>Panelists</a:t>
            </a:r>
            <a:endParaRPr lang="en-US" b="1" dirty="0">
              <a:solidFill>
                <a:srgbClr val="1F2D57"/>
              </a:solidFill>
              <a:latin typeface="Klavika Bd" panose="02000803050000020004" pitchFamily="50" charset="0"/>
            </a:endParaRPr>
          </a:p>
        </p:txBody>
      </p:sp>
      <p:sp>
        <p:nvSpPr>
          <p:cNvPr id="13" name="Oval 12">
            <a:extLst>
              <a:ext uri="{FF2B5EF4-FFF2-40B4-BE49-F238E27FC236}">
                <a16:creationId xmlns:a16="http://schemas.microsoft.com/office/drawing/2014/main" id="{E56FC66C-C9EA-4332-81B9-B5EBBF918742}"/>
              </a:ext>
            </a:extLst>
          </p:cNvPr>
          <p:cNvSpPr/>
          <p:nvPr/>
        </p:nvSpPr>
        <p:spPr>
          <a:xfrm>
            <a:off x="3590762" y="1881660"/>
            <a:ext cx="2374366" cy="2650983"/>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BF9514C-7A22-4F7E-A51B-13F33BCD3BC9}"/>
              </a:ext>
            </a:extLst>
          </p:cNvPr>
          <p:cNvSpPr/>
          <p:nvPr/>
        </p:nvSpPr>
        <p:spPr>
          <a:xfrm>
            <a:off x="733975" y="1906929"/>
            <a:ext cx="2374366" cy="265098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6BD0E78-1551-478D-930F-044E9D0668BC}"/>
              </a:ext>
            </a:extLst>
          </p:cNvPr>
          <p:cNvSpPr/>
          <p:nvPr/>
        </p:nvSpPr>
        <p:spPr>
          <a:xfrm>
            <a:off x="6484785" y="1881660"/>
            <a:ext cx="2374366" cy="265098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C434160-1F3F-48C5-8855-768FC7CE993C}"/>
              </a:ext>
            </a:extLst>
          </p:cNvPr>
          <p:cNvSpPr/>
          <p:nvPr/>
        </p:nvSpPr>
        <p:spPr>
          <a:xfrm>
            <a:off x="9213157" y="1902274"/>
            <a:ext cx="2374366" cy="265098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7442D08-14EA-4EE1-B1A6-1C5E67B08C83}"/>
              </a:ext>
            </a:extLst>
          </p:cNvPr>
          <p:cNvSpPr txBox="1"/>
          <p:nvPr/>
        </p:nvSpPr>
        <p:spPr>
          <a:xfrm>
            <a:off x="860612" y="4741902"/>
            <a:ext cx="1936376" cy="923330"/>
          </a:xfrm>
          <a:prstGeom prst="rect">
            <a:avLst/>
          </a:prstGeom>
          <a:noFill/>
        </p:spPr>
        <p:txBody>
          <a:bodyPr wrap="squar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JC Dodson</a:t>
            </a:r>
          </a:p>
          <a:p>
            <a:pPr algn="ctr"/>
            <a:r>
              <a:rPr lang="en-US" dirty="0">
                <a:latin typeface="Tahoma" panose="020B0604030504040204" pitchFamily="34" charset="0"/>
                <a:ea typeface="Tahoma" panose="020B0604030504040204" pitchFamily="34" charset="0"/>
                <a:cs typeface="Tahoma" panose="020B0604030504040204" pitchFamily="34" charset="0"/>
              </a:rPr>
              <a:t>CSO</a:t>
            </a:r>
          </a:p>
          <a:p>
            <a:pPr algn="ctr"/>
            <a:r>
              <a:rPr lang="en-US" dirty="0">
                <a:latin typeface="Tahoma" panose="020B0604030504040204" pitchFamily="34" charset="0"/>
                <a:ea typeface="Tahoma" panose="020B0604030504040204" pitchFamily="34" charset="0"/>
                <a:cs typeface="Tahoma" panose="020B0604030504040204" pitchFamily="34" charset="0"/>
              </a:rPr>
              <a:t>BAE Systems</a:t>
            </a:r>
          </a:p>
        </p:txBody>
      </p:sp>
      <p:sp>
        <p:nvSpPr>
          <p:cNvPr id="19" name="TextBox 18">
            <a:extLst>
              <a:ext uri="{FF2B5EF4-FFF2-40B4-BE49-F238E27FC236}">
                <a16:creationId xmlns:a16="http://schemas.microsoft.com/office/drawing/2014/main" id="{B79506B8-F438-47F1-91C1-BDB1D7794288}"/>
              </a:ext>
            </a:extLst>
          </p:cNvPr>
          <p:cNvSpPr txBox="1"/>
          <p:nvPr/>
        </p:nvSpPr>
        <p:spPr>
          <a:xfrm>
            <a:off x="3692769" y="4727998"/>
            <a:ext cx="2001099" cy="923330"/>
          </a:xfrm>
          <a:prstGeom prst="rect">
            <a:avLst/>
          </a:prstGeom>
          <a:noFill/>
        </p:spPr>
        <p:txBody>
          <a:bodyPr wrap="squar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Robert Metzger</a:t>
            </a:r>
          </a:p>
          <a:p>
            <a:pPr algn="ctr"/>
            <a:r>
              <a:rPr lang="en-US" dirty="0">
                <a:latin typeface="Tahoma" panose="020B0604030504040204" pitchFamily="34" charset="0"/>
                <a:ea typeface="Tahoma" panose="020B0604030504040204" pitchFamily="34" charset="0"/>
                <a:cs typeface="Tahoma" panose="020B0604030504040204" pitchFamily="34" charset="0"/>
              </a:rPr>
              <a:t>Cyber Attorney RJO</a:t>
            </a:r>
          </a:p>
        </p:txBody>
      </p:sp>
      <p:sp>
        <p:nvSpPr>
          <p:cNvPr id="20" name="TextBox 19">
            <a:extLst>
              <a:ext uri="{FF2B5EF4-FFF2-40B4-BE49-F238E27FC236}">
                <a16:creationId xmlns:a16="http://schemas.microsoft.com/office/drawing/2014/main" id="{B0F87FF5-D55D-485C-8035-E83B8B779E9B}"/>
              </a:ext>
            </a:extLst>
          </p:cNvPr>
          <p:cNvSpPr txBox="1"/>
          <p:nvPr/>
        </p:nvSpPr>
        <p:spPr>
          <a:xfrm>
            <a:off x="6608809" y="4727998"/>
            <a:ext cx="2001099" cy="923330"/>
          </a:xfrm>
          <a:prstGeom prst="rect">
            <a:avLst/>
          </a:prstGeom>
          <a:noFill/>
        </p:spPr>
        <p:txBody>
          <a:bodyPr wrap="squar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Stuart Itkin</a:t>
            </a:r>
          </a:p>
          <a:p>
            <a:pPr algn="ctr"/>
            <a:r>
              <a:rPr lang="en-US" dirty="0">
                <a:latin typeface="Tahoma" panose="020B0604030504040204" pitchFamily="34" charset="0"/>
                <a:ea typeface="Tahoma" panose="020B0604030504040204" pitchFamily="34" charset="0"/>
                <a:cs typeface="Tahoma" panose="020B0604030504040204" pitchFamily="34" charset="0"/>
              </a:rPr>
              <a:t>VP</a:t>
            </a:r>
          </a:p>
          <a:p>
            <a:pPr algn="ctr"/>
            <a:r>
              <a:rPr lang="en-US" dirty="0" err="1">
                <a:latin typeface="Tahoma" panose="020B0604030504040204" pitchFamily="34" charset="0"/>
                <a:ea typeface="Tahoma" panose="020B0604030504040204" pitchFamily="34" charset="0"/>
                <a:cs typeface="Tahoma" panose="020B0604030504040204" pitchFamily="34" charset="0"/>
              </a:rPr>
              <a:t>Coalfire</a:t>
            </a:r>
            <a:r>
              <a:rPr lang="en-US" dirty="0">
                <a:latin typeface="Tahoma" panose="020B0604030504040204" pitchFamily="34" charset="0"/>
                <a:ea typeface="Tahoma" panose="020B0604030504040204" pitchFamily="34" charset="0"/>
                <a:cs typeface="Tahoma" panose="020B0604030504040204" pitchFamily="34" charset="0"/>
              </a:rPr>
              <a:t> Federal</a:t>
            </a:r>
          </a:p>
        </p:txBody>
      </p:sp>
      <p:sp>
        <p:nvSpPr>
          <p:cNvPr id="21" name="TextBox 20">
            <a:extLst>
              <a:ext uri="{FF2B5EF4-FFF2-40B4-BE49-F238E27FC236}">
                <a16:creationId xmlns:a16="http://schemas.microsoft.com/office/drawing/2014/main" id="{C330A3A0-265E-4606-8869-3E6EA2F19E14}"/>
              </a:ext>
            </a:extLst>
          </p:cNvPr>
          <p:cNvSpPr txBox="1"/>
          <p:nvPr/>
        </p:nvSpPr>
        <p:spPr>
          <a:xfrm>
            <a:off x="9387771" y="4752896"/>
            <a:ext cx="2001099" cy="923330"/>
          </a:xfrm>
          <a:prstGeom prst="rect">
            <a:avLst/>
          </a:prstGeom>
          <a:noFill/>
        </p:spPr>
        <p:txBody>
          <a:bodyPr wrap="squar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Randy Battat</a:t>
            </a:r>
          </a:p>
          <a:p>
            <a:pPr algn="ctr"/>
            <a:r>
              <a:rPr lang="en-US" dirty="0">
                <a:latin typeface="Tahoma" panose="020B0604030504040204" pitchFamily="34" charset="0"/>
                <a:ea typeface="Tahoma" panose="020B0604030504040204" pitchFamily="34" charset="0"/>
                <a:cs typeface="Tahoma" panose="020B0604030504040204" pitchFamily="34" charset="0"/>
              </a:rPr>
              <a:t>CEO</a:t>
            </a:r>
          </a:p>
          <a:p>
            <a:pPr algn="ctr"/>
            <a:r>
              <a:rPr lang="en-US" dirty="0">
                <a:latin typeface="Tahoma" panose="020B0604030504040204" pitchFamily="34" charset="0"/>
                <a:ea typeface="Tahoma" panose="020B0604030504040204" pitchFamily="34" charset="0"/>
                <a:cs typeface="Tahoma" panose="020B0604030504040204" pitchFamily="34" charset="0"/>
              </a:rPr>
              <a:t>PreVeil</a:t>
            </a:r>
          </a:p>
        </p:txBody>
      </p:sp>
      <p:pic>
        <p:nvPicPr>
          <p:cNvPr id="14" name="Picture 13">
            <a:extLst>
              <a:ext uri="{FF2B5EF4-FFF2-40B4-BE49-F238E27FC236}">
                <a16:creationId xmlns:a16="http://schemas.microsoft.com/office/drawing/2014/main" id="{95F01C8C-B42B-494F-B23A-0DFCC02F28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915" y="5849222"/>
            <a:ext cx="1791073" cy="270526"/>
          </a:xfrm>
          <a:prstGeom prst="rect">
            <a:avLst/>
          </a:prstGeom>
        </p:spPr>
      </p:pic>
      <p:pic>
        <p:nvPicPr>
          <p:cNvPr id="22" name="Picture 21">
            <a:extLst>
              <a:ext uri="{FF2B5EF4-FFF2-40B4-BE49-F238E27FC236}">
                <a16:creationId xmlns:a16="http://schemas.microsoft.com/office/drawing/2014/main" id="{5ECA2878-BB1A-4A1E-8915-A8BA8BF583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7174" y="5054732"/>
            <a:ext cx="2501714" cy="1933143"/>
          </a:xfrm>
          <a:prstGeom prst="rect">
            <a:avLst/>
          </a:prstGeom>
        </p:spPr>
      </p:pic>
      <p:pic>
        <p:nvPicPr>
          <p:cNvPr id="23" name="Picture 2" descr="Coalfire Federal Among First C3PAOs Authorized to Perform CMMC Audits">
            <a:extLst>
              <a:ext uri="{FF2B5EF4-FFF2-40B4-BE49-F238E27FC236}">
                <a16:creationId xmlns:a16="http://schemas.microsoft.com/office/drawing/2014/main" id="{80127EA2-3242-44D7-9777-A18A7052C05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0856" y="5808739"/>
            <a:ext cx="1662223" cy="3514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42A148-150B-4C0E-8200-77C0D589D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3087" y="5619227"/>
            <a:ext cx="804154" cy="804154"/>
          </a:xfrm>
          <a:prstGeom prst="rect">
            <a:avLst/>
          </a:prstGeom>
        </p:spPr>
      </p:pic>
    </p:spTree>
    <p:extLst>
      <p:ext uri="{BB962C8B-B14F-4D97-AF65-F5344CB8AC3E}">
        <p14:creationId xmlns:p14="http://schemas.microsoft.com/office/powerpoint/2010/main" val="1941201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5668E5-F547-47D3-B9F9-E50780385B09}"/>
              </a:ext>
            </a:extLst>
          </p:cNvPr>
          <p:cNvSpPr/>
          <p:nvPr/>
        </p:nvSpPr>
        <p:spPr>
          <a:xfrm>
            <a:off x="269630" y="220785"/>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F5D710-DF98-483B-AC1B-2E5BE391E0DD}"/>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FB5DB4-E925-7B43-8E91-A72CB0516D55}"/>
              </a:ext>
            </a:extLst>
          </p:cNvPr>
          <p:cNvSpPr>
            <a:spLocks noGrp="1"/>
          </p:cNvSpPr>
          <p:nvPr>
            <p:ph type="title"/>
          </p:nvPr>
        </p:nvSpPr>
        <p:spPr/>
        <p:txBody>
          <a:bodyPr/>
          <a:lstStyle/>
          <a:p>
            <a:r>
              <a:rPr lang="en-US" dirty="0">
                <a:solidFill>
                  <a:srgbClr val="F05F2A"/>
                </a:solidFill>
                <a:latin typeface="Klavika Bd" panose="02000803050000020004" pitchFamily="50" charset="0"/>
              </a:rPr>
              <a:t>PreVeil Benefits For Supply Chain</a:t>
            </a:r>
          </a:p>
        </p:txBody>
      </p:sp>
      <p:sp>
        <p:nvSpPr>
          <p:cNvPr id="3" name="Content Placeholder 2">
            <a:extLst>
              <a:ext uri="{FF2B5EF4-FFF2-40B4-BE49-F238E27FC236}">
                <a16:creationId xmlns:a16="http://schemas.microsoft.com/office/drawing/2014/main" id="{AB078CC9-0DEB-1843-8943-87CDC8664CFF}"/>
              </a:ext>
            </a:extLst>
          </p:cNvPr>
          <p:cNvSpPr>
            <a:spLocks noGrp="1"/>
          </p:cNvSpPr>
          <p:nvPr>
            <p:ph idx="1"/>
          </p:nvPr>
        </p:nvSpPr>
        <p:spPr>
          <a:xfrm>
            <a:off x="914400" y="1539670"/>
            <a:ext cx="10515600" cy="4524799"/>
          </a:xfrm>
        </p:spPr>
        <p:txBody>
          <a:bodyPr wrap="none">
            <a:noAutofit/>
          </a:bodyPr>
          <a:lstStyle/>
          <a:p>
            <a:r>
              <a:rPr lang="en-US" sz="2400" dirty="0">
                <a:latin typeface="Tahoma" panose="020B0604030504040204" pitchFamily="34" charset="0"/>
                <a:ea typeface="Tahoma" panose="020B0604030504040204" pitchFamily="34" charset="0"/>
                <a:cs typeface="Tahoma" panose="020B0604030504040204" pitchFamily="34" charset="0"/>
              </a:rPr>
              <a:t>Protect Intellectual Property</a:t>
            </a:r>
          </a:p>
          <a:p>
            <a:pPr lvl="1"/>
            <a:r>
              <a:rPr lang="en-US" dirty="0">
                <a:latin typeface="Tahoma" panose="020B0604030504040204" pitchFamily="34" charset="0"/>
                <a:ea typeface="Tahoma" panose="020B0604030504040204" pitchFamily="34" charset="0"/>
                <a:cs typeface="Tahoma" panose="020B0604030504040204" pitchFamily="34" charset="0"/>
              </a:rPr>
              <a:t>Design specifications</a:t>
            </a:r>
          </a:p>
          <a:p>
            <a:pPr lvl="1"/>
            <a:r>
              <a:rPr lang="en-US" dirty="0">
                <a:latin typeface="Tahoma" panose="020B0604030504040204" pitchFamily="34" charset="0"/>
                <a:ea typeface="Tahoma" panose="020B0604030504040204" pitchFamily="34" charset="0"/>
                <a:cs typeface="Tahoma" panose="020B0604030504040204" pitchFamily="34" charset="0"/>
              </a:rPr>
              <a:t>Engineering drawings</a:t>
            </a:r>
          </a:p>
          <a:p>
            <a:pPr lvl="1"/>
            <a:r>
              <a:rPr lang="en-US" dirty="0">
                <a:latin typeface="Tahoma" panose="020B0604030504040204" pitchFamily="34" charset="0"/>
                <a:ea typeface="Tahoma" panose="020B0604030504040204" pitchFamily="34" charset="0"/>
                <a:cs typeface="Tahoma" panose="020B0604030504040204" pitchFamily="34" charset="0"/>
              </a:rPr>
              <a:t>Source code &amp; algorithms</a:t>
            </a:r>
          </a:p>
          <a:p>
            <a:pPr>
              <a:spcBef>
                <a:spcPts val="1600"/>
              </a:spcBef>
            </a:pPr>
            <a:r>
              <a:rPr lang="en-US" sz="2400" dirty="0">
                <a:latin typeface="Tahoma" panose="020B0604030504040204" pitchFamily="34" charset="0"/>
                <a:ea typeface="Tahoma" panose="020B0604030504040204" pitchFamily="34" charset="0"/>
                <a:cs typeface="Tahoma" panose="020B0604030504040204" pitchFamily="34" charset="0"/>
              </a:rPr>
              <a:t>Protect Financial Information</a:t>
            </a:r>
          </a:p>
          <a:p>
            <a:pPr lvl="1"/>
            <a:r>
              <a:rPr lang="en-US" dirty="0">
                <a:latin typeface="Tahoma" panose="020B0604030504040204" pitchFamily="34" charset="0"/>
                <a:ea typeface="Tahoma" panose="020B0604030504040204" pitchFamily="34" charset="0"/>
                <a:cs typeface="Tahoma" panose="020B0604030504040204" pitchFamily="34" charset="0"/>
              </a:rPr>
              <a:t>Banking information &amp; credentials</a:t>
            </a:r>
          </a:p>
          <a:p>
            <a:pPr>
              <a:spcBef>
                <a:spcPts val="1600"/>
              </a:spcBef>
            </a:pPr>
            <a:r>
              <a:rPr lang="en-US" sz="2400" dirty="0">
                <a:latin typeface="Tahoma" panose="020B0604030504040204" pitchFamily="34" charset="0"/>
                <a:ea typeface="Tahoma" panose="020B0604030504040204" pitchFamily="34" charset="0"/>
                <a:cs typeface="Tahoma" panose="020B0604030504040204" pitchFamily="34" charset="0"/>
              </a:rPr>
              <a:t>Facilitate Compliance</a:t>
            </a:r>
          </a:p>
          <a:p>
            <a:pPr lvl="1"/>
            <a:r>
              <a:rPr lang="en-US" dirty="0">
                <a:latin typeface="Tahoma" panose="020B0604030504040204" pitchFamily="34" charset="0"/>
                <a:ea typeface="Tahoma" panose="020B0604030504040204" pitchFamily="34" charset="0"/>
                <a:cs typeface="Tahoma" panose="020B0604030504040204" pitchFamily="34" charset="0"/>
              </a:rPr>
              <a:t>CMMC — Cybersecurity Maturity Metric Certification</a:t>
            </a:r>
          </a:p>
          <a:p>
            <a:pPr lvl="1"/>
            <a:r>
              <a:rPr lang="en-US" dirty="0">
                <a:latin typeface="Tahoma" panose="020B0604030504040204" pitchFamily="34" charset="0"/>
                <a:ea typeface="Tahoma" panose="020B0604030504040204" pitchFamily="34" charset="0"/>
                <a:cs typeface="Tahoma" panose="020B0604030504040204" pitchFamily="34" charset="0"/>
              </a:rPr>
              <a:t>ITAR — International Traffic in Arms Regulations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A picture containing food, drawing&#10;&#10;Description automatically generated">
            <a:extLst>
              <a:ext uri="{FF2B5EF4-FFF2-40B4-BE49-F238E27FC236}">
                <a16:creationId xmlns:a16="http://schemas.microsoft.com/office/drawing/2014/main" id="{E8E0B920-BCD6-43EE-9949-65217753422C}"/>
              </a:ext>
            </a:extLst>
          </p:cNvPr>
          <p:cNvPicPr>
            <a:picLocks noChangeAspect="1"/>
          </p:cNvPicPr>
          <p:nvPr/>
        </p:nvPicPr>
        <p:blipFill>
          <a:blip r:embed="rId2"/>
          <a:stretch>
            <a:fillRect/>
          </a:stretch>
        </p:blipFill>
        <p:spPr>
          <a:xfrm>
            <a:off x="10391335" y="5729066"/>
            <a:ext cx="1594664" cy="1232241"/>
          </a:xfrm>
          <a:prstGeom prst="rect">
            <a:avLst/>
          </a:prstGeom>
        </p:spPr>
      </p:pic>
    </p:spTree>
    <p:extLst>
      <p:ext uri="{BB962C8B-B14F-4D97-AF65-F5344CB8AC3E}">
        <p14:creationId xmlns:p14="http://schemas.microsoft.com/office/powerpoint/2010/main" val="650868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0A57E73-9537-4974-8B1B-9743F9677F95}"/>
              </a:ext>
            </a:extLst>
          </p:cNvPr>
          <p:cNvSpPr/>
          <p:nvPr/>
        </p:nvSpPr>
        <p:spPr>
          <a:xfrm>
            <a:off x="269630" y="192739"/>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picture containing food, drawing&#10;&#10;Description automatically generated">
            <a:extLst>
              <a:ext uri="{FF2B5EF4-FFF2-40B4-BE49-F238E27FC236}">
                <a16:creationId xmlns:a16="http://schemas.microsoft.com/office/drawing/2014/main" id="{DA8F890B-BB53-4CC0-BAC6-21FA2C989D0F}"/>
              </a:ext>
            </a:extLst>
          </p:cNvPr>
          <p:cNvPicPr>
            <a:picLocks noChangeAspect="1"/>
          </p:cNvPicPr>
          <p:nvPr/>
        </p:nvPicPr>
        <p:blipFill>
          <a:blip r:embed="rId2"/>
          <a:stretch>
            <a:fillRect/>
          </a:stretch>
        </p:blipFill>
        <p:spPr>
          <a:xfrm>
            <a:off x="10391335" y="5729066"/>
            <a:ext cx="1594664" cy="1232241"/>
          </a:xfrm>
          <a:prstGeom prst="rect">
            <a:avLst/>
          </a:prstGeom>
        </p:spPr>
      </p:pic>
      <p:sp>
        <p:nvSpPr>
          <p:cNvPr id="2" name="Title 1">
            <a:extLst>
              <a:ext uri="{FF2B5EF4-FFF2-40B4-BE49-F238E27FC236}">
                <a16:creationId xmlns:a16="http://schemas.microsoft.com/office/drawing/2014/main" id="{DC4E88D4-DE71-2D4A-A30B-5FA380A2F25A}"/>
              </a:ext>
            </a:extLst>
          </p:cNvPr>
          <p:cNvSpPr>
            <a:spLocks noGrp="1"/>
          </p:cNvSpPr>
          <p:nvPr>
            <p:ph type="title"/>
          </p:nvPr>
        </p:nvSpPr>
        <p:spPr/>
        <p:txBody>
          <a:bodyPr/>
          <a:lstStyle/>
          <a:p>
            <a:r>
              <a:rPr lang="en-US" sz="3200" dirty="0">
                <a:solidFill>
                  <a:srgbClr val="F05F2A"/>
                </a:solidFill>
                <a:latin typeface="Klavika Bd" panose="02000803050000020004" pitchFamily="50" charset="0"/>
              </a:rPr>
              <a:t>Supply Base Security</a:t>
            </a:r>
          </a:p>
        </p:txBody>
      </p:sp>
      <p:sp>
        <p:nvSpPr>
          <p:cNvPr id="5" name="Rectangle 4">
            <a:extLst>
              <a:ext uri="{FF2B5EF4-FFF2-40B4-BE49-F238E27FC236}">
                <a16:creationId xmlns:a16="http://schemas.microsoft.com/office/drawing/2014/main" id="{1FFC85B8-0A47-304C-9F99-1430916388F7}"/>
              </a:ext>
            </a:extLst>
          </p:cNvPr>
          <p:cNvSpPr/>
          <p:nvPr/>
        </p:nvSpPr>
        <p:spPr>
          <a:xfrm>
            <a:off x="914400" y="1104900"/>
            <a:ext cx="10457543" cy="646331"/>
          </a:xfrm>
          <a:prstGeom prst="rect">
            <a:avLst/>
          </a:prstGeom>
        </p:spPr>
        <p:txBody>
          <a:bodyPr wrap="square">
            <a:spAutoFit/>
          </a:bodyPr>
          <a:lstStyle/>
          <a:p>
            <a:pPr marL="6350" fontAlgn="base"/>
            <a:r>
              <a:rPr lang="en-US" dirty="0">
                <a:solidFill>
                  <a:srgbClr val="333333"/>
                </a:solidFill>
                <a:latin typeface="Lato"/>
              </a:rPr>
              <a:t>“Cybersecurity risks threaten the defense industry and the national security of the U.S. government… </a:t>
            </a:r>
            <a:r>
              <a:rPr lang="en-US" dirty="0">
                <a:solidFill>
                  <a:srgbClr val="F05F2A"/>
                </a:solidFill>
                <a:latin typeface="Lato"/>
              </a:rPr>
              <a:t>Attacking a sub-tier supplier is far more appealing than a prime</a:t>
            </a:r>
            <a:r>
              <a:rPr lang="en-US" dirty="0">
                <a:solidFill>
                  <a:srgbClr val="333333"/>
                </a:solidFill>
                <a:latin typeface="Lato"/>
              </a:rPr>
              <a:t>” </a:t>
            </a:r>
            <a:r>
              <a:rPr lang="en-US" sz="1600" i="1" dirty="0"/>
              <a:t>— Ellen Lord, </a:t>
            </a:r>
            <a:r>
              <a:rPr lang="en-US" sz="1600" i="1" dirty="0" err="1"/>
              <a:t>Fmr</a:t>
            </a:r>
            <a:r>
              <a:rPr lang="en-US" sz="1600" i="1" dirty="0"/>
              <a:t> Assistant Secretary of Def.</a:t>
            </a:r>
            <a:endParaRPr lang="en-US" i="1" dirty="0"/>
          </a:p>
        </p:txBody>
      </p:sp>
      <p:cxnSp>
        <p:nvCxnSpPr>
          <p:cNvPr id="54" name="Straight Connector 53">
            <a:extLst>
              <a:ext uri="{FF2B5EF4-FFF2-40B4-BE49-F238E27FC236}">
                <a16:creationId xmlns:a16="http://schemas.microsoft.com/office/drawing/2014/main" id="{111DF311-C946-F94F-A59C-7B76C4FA8A7C}"/>
              </a:ext>
            </a:extLst>
          </p:cNvPr>
          <p:cNvCxnSpPr>
            <a:cxnSpLocks/>
          </p:cNvCxnSpPr>
          <p:nvPr/>
        </p:nvCxnSpPr>
        <p:spPr>
          <a:xfrm flipV="1">
            <a:off x="7396830" y="306346"/>
            <a:ext cx="654505" cy="15292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3793AC54-0D4F-2F40-89A7-A02A7B2EE56A}"/>
              </a:ext>
            </a:extLst>
          </p:cNvPr>
          <p:cNvGrpSpPr/>
          <p:nvPr/>
        </p:nvGrpSpPr>
        <p:grpSpPr>
          <a:xfrm>
            <a:off x="3114140" y="2168749"/>
            <a:ext cx="4963886" cy="2953851"/>
            <a:chOff x="3283855" y="2168749"/>
            <a:chExt cx="4963886" cy="2953851"/>
          </a:xfrm>
        </p:grpSpPr>
        <p:sp>
          <p:nvSpPr>
            <p:cNvPr id="75" name="Oval 74">
              <a:extLst>
                <a:ext uri="{FF2B5EF4-FFF2-40B4-BE49-F238E27FC236}">
                  <a16:creationId xmlns:a16="http://schemas.microsoft.com/office/drawing/2014/main" id="{6DF77B85-4130-6244-9111-73B509E539DB}"/>
                </a:ext>
              </a:extLst>
            </p:cNvPr>
            <p:cNvSpPr/>
            <p:nvPr/>
          </p:nvSpPr>
          <p:spPr>
            <a:xfrm>
              <a:off x="4829629" y="2168749"/>
              <a:ext cx="3418112" cy="2953851"/>
            </a:xfrm>
            <a:prstGeom prst="ellipse">
              <a:avLst/>
            </a:prstGeom>
            <a:noFill/>
            <a:ln w="28575">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98C2CE-256B-B947-9418-E60B9E6BA78D}"/>
                </a:ext>
              </a:extLst>
            </p:cNvPr>
            <p:cNvSpPr/>
            <p:nvPr/>
          </p:nvSpPr>
          <p:spPr>
            <a:xfrm>
              <a:off x="3283855" y="2864190"/>
              <a:ext cx="972457" cy="97245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Prime</a:t>
              </a:r>
            </a:p>
          </p:txBody>
        </p:sp>
        <p:sp>
          <p:nvSpPr>
            <p:cNvPr id="11" name="Oval 10">
              <a:extLst>
                <a:ext uri="{FF2B5EF4-FFF2-40B4-BE49-F238E27FC236}">
                  <a16:creationId xmlns:a16="http://schemas.microsoft.com/office/drawing/2014/main" id="{16FA6671-B88E-5245-9552-2EE1562F1DF9}"/>
                </a:ext>
              </a:extLst>
            </p:cNvPr>
            <p:cNvSpPr/>
            <p:nvPr/>
          </p:nvSpPr>
          <p:spPr>
            <a:xfrm>
              <a:off x="4800599" y="2530362"/>
              <a:ext cx="587828" cy="5878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sub</a:t>
              </a:r>
            </a:p>
          </p:txBody>
        </p:sp>
        <p:sp>
          <p:nvSpPr>
            <p:cNvPr id="12" name="Oval 11">
              <a:extLst>
                <a:ext uri="{FF2B5EF4-FFF2-40B4-BE49-F238E27FC236}">
                  <a16:creationId xmlns:a16="http://schemas.microsoft.com/office/drawing/2014/main" id="{5079862E-17C1-0C4C-8257-6D23BBD6DC9B}"/>
                </a:ext>
              </a:extLst>
            </p:cNvPr>
            <p:cNvSpPr/>
            <p:nvPr/>
          </p:nvSpPr>
          <p:spPr>
            <a:xfrm>
              <a:off x="5083628" y="3198020"/>
              <a:ext cx="587828" cy="5878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sub</a:t>
              </a:r>
            </a:p>
          </p:txBody>
        </p:sp>
        <p:sp>
          <p:nvSpPr>
            <p:cNvPr id="13" name="Oval 12">
              <a:extLst>
                <a:ext uri="{FF2B5EF4-FFF2-40B4-BE49-F238E27FC236}">
                  <a16:creationId xmlns:a16="http://schemas.microsoft.com/office/drawing/2014/main" id="{8A91AC30-49C7-8C42-9834-E8E4AD3955A7}"/>
                </a:ext>
              </a:extLst>
            </p:cNvPr>
            <p:cNvSpPr/>
            <p:nvPr/>
          </p:nvSpPr>
          <p:spPr>
            <a:xfrm>
              <a:off x="4778828" y="3887449"/>
              <a:ext cx="587828" cy="5878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sub</a:t>
              </a:r>
            </a:p>
          </p:txBody>
        </p:sp>
        <p:sp>
          <p:nvSpPr>
            <p:cNvPr id="14" name="Oval 13">
              <a:extLst>
                <a:ext uri="{FF2B5EF4-FFF2-40B4-BE49-F238E27FC236}">
                  <a16:creationId xmlns:a16="http://schemas.microsoft.com/office/drawing/2014/main" id="{F8FED46C-26A1-3F4E-BB2F-9D2EF71DD8AB}"/>
                </a:ext>
              </a:extLst>
            </p:cNvPr>
            <p:cNvSpPr/>
            <p:nvPr/>
          </p:nvSpPr>
          <p:spPr>
            <a:xfrm>
              <a:off x="5918198" y="2587524"/>
              <a:ext cx="374644" cy="3746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17" name="Oval 16">
              <a:extLst>
                <a:ext uri="{FF2B5EF4-FFF2-40B4-BE49-F238E27FC236}">
                  <a16:creationId xmlns:a16="http://schemas.microsoft.com/office/drawing/2014/main" id="{481D8348-BDD8-8149-A1ED-A545224E8040}"/>
                </a:ext>
              </a:extLst>
            </p:cNvPr>
            <p:cNvSpPr/>
            <p:nvPr/>
          </p:nvSpPr>
          <p:spPr>
            <a:xfrm>
              <a:off x="5918198" y="3230197"/>
              <a:ext cx="374644" cy="3746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18" name="Oval 17">
              <a:extLst>
                <a:ext uri="{FF2B5EF4-FFF2-40B4-BE49-F238E27FC236}">
                  <a16:creationId xmlns:a16="http://schemas.microsoft.com/office/drawing/2014/main" id="{EFD48A84-0044-5B4C-B240-424B2603E220}"/>
                </a:ext>
              </a:extLst>
            </p:cNvPr>
            <p:cNvSpPr/>
            <p:nvPr/>
          </p:nvSpPr>
          <p:spPr>
            <a:xfrm>
              <a:off x="5918198" y="3994041"/>
              <a:ext cx="374644" cy="3746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19" name="Oval 18">
              <a:extLst>
                <a:ext uri="{FF2B5EF4-FFF2-40B4-BE49-F238E27FC236}">
                  <a16:creationId xmlns:a16="http://schemas.microsoft.com/office/drawing/2014/main" id="{914A3598-D86D-B340-9B44-96E61D959322}"/>
                </a:ext>
              </a:extLst>
            </p:cNvPr>
            <p:cNvSpPr/>
            <p:nvPr/>
          </p:nvSpPr>
          <p:spPr>
            <a:xfrm>
              <a:off x="6282420" y="3598526"/>
              <a:ext cx="374644" cy="3746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20" name="Oval 19">
              <a:extLst>
                <a:ext uri="{FF2B5EF4-FFF2-40B4-BE49-F238E27FC236}">
                  <a16:creationId xmlns:a16="http://schemas.microsoft.com/office/drawing/2014/main" id="{C8FE6F9C-9F7C-BB44-9E21-2680DCDF8B90}"/>
                </a:ext>
              </a:extLst>
            </p:cNvPr>
            <p:cNvSpPr/>
            <p:nvPr/>
          </p:nvSpPr>
          <p:spPr>
            <a:xfrm>
              <a:off x="6447969" y="2834122"/>
              <a:ext cx="374644" cy="3746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21" name="Oval 20">
              <a:extLst>
                <a:ext uri="{FF2B5EF4-FFF2-40B4-BE49-F238E27FC236}">
                  <a16:creationId xmlns:a16="http://schemas.microsoft.com/office/drawing/2014/main" id="{C66CC32C-20C7-4149-8247-03C92F32FC19}"/>
                </a:ext>
              </a:extLst>
            </p:cNvPr>
            <p:cNvSpPr/>
            <p:nvPr/>
          </p:nvSpPr>
          <p:spPr>
            <a:xfrm>
              <a:off x="6947347" y="2434598"/>
              <a:ext cx="374644" cy="3746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22" name="Oval 21">
              <a:extLst>
                <a:ext uri="{FF2B5EF4-FFF2-40B4-BE49-F238E27FC236}">
                  <a16:creationId xmlns:a16="http://schemas.microsoft.com/office/drawing/2014/main" id="{0BDE983F-8026-9A4D-B888-25887D7E0DAF}"/>
                </a:ext>
              </a:extLst>
            </p:cNvPr>
            <p:cNvSpPr/>
            <p:nvPr/>
          </p:nvSpPr>
          <p:spPr>
            <a:xfrm>
              <a:off x="7134669" y="2888028"/>
              <a:ext cx="374644" cy="3746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23" name="Oval 22">
              <a:extLst>
                <a:ext uri="{FF2B5EF4-FFF2-40B4-BE49-F238E27FC236}">
                  <a16:creationId xmlns:a16="http://schemas.microsoft.com/office/drawing/2014/main" id="{B24A3CCE-CD1C-524F-BB4C-596F0FA6E167}"/>
                </a:ext>
              </a:extLst>
            </p:cNvPr>
            <p:cNvSpPr/>
            <p:nvPr/>
          </p:nvSpPr>
          <p:spPr>
            <a:xfrm>
              <a:off x="7156441" y="3427619"/>
              <a:ext cx="374644" cy="3746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24" name="Oval 23">
              <a:extLst>
                <a:ext uri="{FF2B5EF4-FFF2-40B4-BE49-F238E27FC236}">
                  <a16:creationId xmlns:a16="http://schemas.microsoft.com/office/drawing/2014/main" id="{69FB7088-5D55-EE4F-8736-C918C4B2081C}"/>
                </a:ext>
              </a:extLst>
            </p:cNvPr>
            <p:cNvSpPr/>
            <p:nvPr/>
          </p:nvSpPr>
          <p:spPr>
            <a:xfrm>
              <a:off x="7080706" y="3933455"/>
              <a:ext cx="374644" cy="3746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25" name="Oval 24">
              <a:extLst>
                <a:ext uri="{FF2B5EF4-FFF2-40B4-BE49-F238E27FC236}">
                  <a16:creationId xmlns:a16="http://schemas.microsoft.com/office/drawing/2014/main" id="{755C5F66-7444-034A-8077-079C49EAAE81}"/>
                </a:ext>
              </a:extLst>
            </p:cNvPr>
            <p:cNvSpPr/>
            <p:nvPr/>
          </p:nvSpPr>
          <p:spPr>
            <a:xfrm>
              <a:off x="6649808" y="4379153"/>
              <a:ext cx="374644" cy="3746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26" name="Oval 25">
              <a:extLst>
                <a:ext uri="{FF2B5EF4-FFF2-40B4-BE49-F238E27FC236}">
                  <a16:creationId xmlns:a16="http://schemas.microsoft.com/office/drawing/2014/main" id="{2D34E851-FB6B-944F-818D-36931B9C2B2B}"/>
                </a:ext>
              </a:extLst>
            </p:cNvPr>
            <p:cNvSpPr/>
            <p:nvPr/>
          </p:nvSpPr>
          <p:spPr>
            <a:xfrm>
              <a:off x="6635291" y="3271031"/>
              <a:ext cx="374644" cy="3746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cxnSp>
          <p:nvCxnSpPr>
            <p:cNvPr id="28" name="Straight Connector 27">
              <a:extLst>
                <a:ext uri="{FF2B5EF4-FFF2-40B4-BE49-F238E27FC236}">
                  <a16:creationId xmlns:a16="http://schemas.microsoft.com/office/drawing/2014/main" id="{A2B394D3-CA7E-EC4B-B8CB-0C6231C65F2D}"/>
                </a:ext>
              </a:extLst>
            </p:cNvPr>
            <p:cNvCxnSpPr>
              <a:cxnSpLocks/>
              <a:stCxn id="10" idx="6"/>
              <a:endCxn id="11" idx="3"/>
            </p:cNvCxnSpPr>
            <p:nvPr/>
          </p:nvCxnSpPr>
          <p:spPr>
            <a:xfrm flipV="1">
              <a:off x="4256312" y="3032105"/>
              <a:ext cx="630372" cy="31831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D49A1E-9280-8141-9A26-0FC1D1BD88B3}"/>
                </a:ext>
              </a:extLst>
            </p:cNvPr>
            <p:cNvCxnSpPr>
              <a:cxnSpLocks/>
              <a:stCxn id="10" idx="6"/>
              <a:endCxn id="12" idx="2"/>
            </p:cNvCxnSpPr>
            <p:nvPr/>
          </p:nvCxnSpPr>
          <p:spPr>
            <a:xfrm>
              <a:off x="4256312" y="3350419"/>
              <a:ext cx="827316" cy="1415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738A369-3D54-1C4E-8AE0-920B043BB8B3}"/>
                </a:ext>
              </a:extLst>
            </p:cNvPr>
            <p:cNvCxnSpPr>
              <a:cxnSpLocks/>
              <a:stCxn id="10" idx="6"/>
              <a:endCxn id="13" idx="1"/>
            </p:cNvCxnSpPr>
            <p:nvPr/>
          </p:nvCxnSpPr>
          <p:spPr>
            <a:xfrm>
              <a:off x="4256312" y="3350419"/>
              <a:ext cx="608601" cy="623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D1310-D725-1B4D-AB8E-8FAB1CDCD137}"/>
                </a:ext>
              </a:extLst>
            </p:cNvPr>
            <p:cNvCxnSpPr>
              <a:cxnSpLocks/>
              <a:stCxn id="12" idx="6"/>
              <a:endCxn id="19" idx="2"/>
            </p:cNvCxnSpPr>
            <p:nvPr/>
          </p:nvCxnSpPr>
          <p:spPr>
            <a:xfrm>
              <a:off x="5671456" y="3491934"/>
              <a:ext cx="610964" cy="29391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22F9E8F-2A85-3944-9E49-C788F3BD9945}"/>
                </a:ext>
              </a:extLst>
            </p:cNvPr>
            <p:cNvCxnSpPr>
              <a:cxnSpLocks/>
              <a:stCxn id="11" idx="6"/>
              <a:endCxn id="14" idx="2"/>
            </p:cNvCxnSpPr>
            <p:nvPr/>
          </p:nvCxnSpPr>
          <p:spPr>
            <a:xfrm flipV="1">
              <a:off x="5388427" y="2774846"/>
              <a:ext cx="529771" cy="494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CDE63DC-0367-6346-8D54-C10E89D8F191}"/>
                </a:ext>
              </a:extLst>
            </p:cNvPr>
            <p:cNvCxnSpPr>
              <a:cxnSpLocks/>
              <a:endCxn id="17" idx="1"/>
            </p:cNvCxnSpPr>
            <p:nvPr/>
          </p:nvCxnSpPr>
          <p:spPr>
            <a:xfrm>
              <a:off x="5406752" y="2834122"/>
              <a:ext cx="566311" cy="450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02BC0A-1344-394D-86D9-4793EECBF447}"/>
                </a:ext>
              </a:extLst>
            </p:cNvPr>
            <p:cNvCxnSpPr>
              <a:cxnSpLocks/>
              <a:stCxn id="13" idx="6"/>
              <a:endCxn id="18" idx="2"/>
            </p:cNvCxnSpPr>
            <p:nvPr/>
          </p:nvCxnSpPr>
          <p:spPr>
            <a:xfrm>
              <a:off x="5366656" y="4181363"/>
              <a:ext cx="55154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9967DFC-79BF-1B40-9110-FAC4596C3677}"/>
                </a:ext>
              </a:extLst>
            </p:cNvPr>
            <p:cNvCxnSpPr>
              <a:cxnSpLocks/>
              <a:stCxn id="13" idx="6"/>
              <a:endCxn id="25" idx="2"/>
            </p:cNvCxnSpPr>
            <p:nvPr/>
          </p:nvCxnSpPr>
          <p:spPr>
            <a:xfrm>
              <a:off x="5366656" y="4181363"/>
              <a:ext cx="1283152" cy="38511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4C99069-5379-6C42-A207-17037E64717B}"/>
                </a:ext>
              </a:extLst>
            </p:cNvPr>
            <p:cNvCxnSpPr>
              <a:cxnSpLocks/>
              <a:stCxn id="14" idx="6"/>
              <a:endCxn id="21" idx="2"/>
            </p:cNvCxnSpPr>
            <p:nvPr/>
          </p:nvCxnSpPr>
          <p:spPr>
            <a:xfrm flipV="1">
              <a:off x="6292842" y="2621920"/>
              <a:ext cx="654505" cy="15292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5EABA47-7BEF-424B-A1F2-3F73D80BCC70}"/>
                </a:ext>
              </a:extLst>
            </p:cNvPr>
            <p:cNvCxnSpPr>
              <a:cxnSpLocks/>
              <a:stCxn id="11" idx="6"/>
              <a:endCxn id="20" idx="2"/>
            </p:cNvCxnSpPr>
            <p:nvPr/>
          </p:nvCxnSpPr>
          <p:spPr>
            <a:xfrm>
              <a:off x="5388427" y="2824276"/>
              <a:ext cx="1059542" cy="19716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F28B3D2-6A02-6B47-A484-D30CACE8714A}"/>
                </a:ext>
              </a:extLst>
            </p:cNvPr>
            <p:cNvCxnSpPr>
              <a:cxnSpLocks/>
              <a:stCxn id="20" idx="6"/>
              <a:endCxn id="22" idx="2"/>
            </p:cNvCxnSpPr>
            <p:nvPr/>
          </p:nvCxnSpPr>
          <p:spPr>
            <a:xfrm>
              <a:off x="6822613" y="3021444"/>
              <a:ext cx="312056" cy="539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F51014F-3416-C249-9C98-096A65179866}"/>
                </a:ext>
              </a:extLst>
            </p:cNvPr>
            <p:cNvCxnSpPr>
              <a:cxnSpLocks/>
              <a:stCxn id="19" idx="6"/>
              <a:endCxn id="24" idx="1"/>
            </p:cNvCxnSpPr>
            <p:nvPr/>
          </p:nvCxnSpPr>
          <p:spPr>
            <a:xfrm>
              <a:off x="6657064" y="3785848"/>
              <a:ext cx="478507" cy="2024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DC9B849-FD12-554A-97D2-EBB1BC2511AA}"/>
                </a:ext>
              </a:extLst>
            </p:cNvPr>
            <p:cNvCxnSpPr>
              <a:cxnSpLocks/>
              <a:stCxn id="19" idx="6"/>
              <a:endCxn id="23" idx="2"/>
            </p:cNvCxnSpPr>
            <p:nvPr/>
          </p:nvCxnSpPr>
          <p:spPr>
            <a:xfrm flipV="1">
              <a:off x="6657064" y="3614941"/>
              <a:ext cx="499377" cy="1709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A4C3DED-177D-A744-811B-201642EE570D}"/>
                </a:ext>
              </a:extLst>
            </p:cNvPr>
            <p:cNvCxnSpPr>
              <a:cxnSpLocks/>
              <a:stCxn id="17" idx="6"/>
              <a:endCxn id="26" idx="2"/>
            </p:cNvCxnSpPr>
            <p:nvPr/>
          </p:nvCxnSpPr>
          <p:spPr>
            <a:xfrm>
              <a:off x="6292842" y="3417519"/>
              <a:ext cx="342449" cy="4083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D20F8500-6C49-D44C-A118-093DBB420FAC}"/>
              </a:ext>
            </a:extLst>
          </p:cNvPr>
          <p:cNvSpPr txBox="1"/>
          <p:nvPr/>
        </p:nvSpPr>
        <p:spPr>
          <a:xfrm>
            <a:off x="8916761" y="2289535"/>
            <a:ext cx="2100255" cy="3293209"/>
          </a:xfrm>
          <a:prstGeom prst="rect">
            <a:avLst/>
          </a:prstGeom>
          <a:noFill/>
        </p:spPr>
        <p:txBody>
          <a:bodyPr wrap="none" rtlCol="0">
            <a:spAutoFit/>
          </a:bodyPr>
          <a:lstStyle/>
          <a:p>
            <a:r>
              <a:rPr lang="en-US" sz="1600" u="sng" dirty="0">
                <a:latin typeface="Tahoma" panose="020B0604030504040204" pitchFamily="34" charset="0"/>
                <a:ea typeface="Tahoma" panose="020B0604030504040204" pitchFamily="34" charset="0"/>
                <a:cs typeface="Tahoma" panose="020B0604030504040204" pitchFamily="34" charset="0"/>
              </a:rPr>
              <a:t>Challenges</a:t>
            </a:r>
          </a:p>
          <a:p>
            <a:endParaRPr lang="en-US" sz="1600" dirty="0"/>
          </a:p>
          <a:p>
            <a:r>
              <a:rPr lang="en-US" sz="1600" dirty="0"/>
              <a:t>Weak controls</a:t>
            </a:r>
          </a:p>
          <a:p>
            <a:endParaRPr lang="en-US" sz="1600" dirty="0"/>
          </a:p>
          <a:p>
            <a:endParaRPr lang="en-US" sz="1600" dirty="0"/>
          </a:p>
          <a:p>
            <a:r>
              <a:rPr lang="en-US" sz="1600" dirty="0"/>
              <a:t>“Forgotten” Files</a:t>
            </a:r>
          </a:p>
          <a:p>
            <a:endParaRPr lang="en-US" sz="1600" dirty="0"/>
          </a:p>
          <a:p>
            <a:endParaRPr lang="en-US" sz="1600" dirty="0"/>
          </a:p>
          <a:p>
            <a:r>
              <a:rPr lang="en-US" sz="1600" dirty="0"/>
              <a:t>Multi-level distribution</a:t>
            </a:r>
          </a:p>
          <a:p>
            <a:endParaRPr lang="en-US" sz="1600" dirty="0"/>
          </a:p>
          <a:p>
            <a:endParaRPr lang="en-US" sz="1600" dirty="0"/>
          </a:p>
          <a:p>
            <a:r>
              <a:rPr lang="en-US" sz="1600" dirty="0"/>
              <a:t>“Long Tail” supply base</a:t>
            </a:r>
          </a:p>
          <a:p>
            <a:endParaRPr lang="en-US" sz="1600" dirty="0"/>
          </a:p>
        </p:txBody>
      </p:sp>
      <p:sp>
        <p:nvSpPr>
          <p:cNvPr id="81" name="TextBox 80">
            <a:extLst>
              <a:ext uri="{FF2B5EF4-FFF2-40B4-BE49-F238E27FC236}">
                <a16:creationId xmlns:a16="http://schemas.microsoft.com/office/drawing/2014/main" id="{41B7B6B8-C61A-9143-958B-47741D903D8E}"/>
              </a:ext>
            </a:extLst>
          </p:cNvPr>
          <p:cNvSpPr txBox="1"/>
          <p:nvPr/>
        </p:nvSpPr>
        <p:spPr>
          <a:xfrm>
            <a:off x="956326" y="2122180"/>
            <a:ext cx="1401538" cy="3293209"/>
          </a:xfrm>
          <a:prstGeom prst="rect">
            <a:avLst/>
          </a:prstGeom>
          <a:noFill/>
        </p:spPr>
        <p:txBody>
          <a:bodyPr wrap="none" rtlCol="0">
            <a:spAutoFit/>
          </a:bodyPr>
          <a:lstStyle/>
          <a:p>
            <a:r>
              <a:rPr lang="en-US" sz="1600" u="sng" dirty="0"/>
              <a:t>Objectives</a:t>
            </a:r>
          </a:p>
          <a:p>
            <a:endParaRPr lang="en-US" sz="1600" dirty="0"/>
          </a:p>
          <a:p>
            <a:r>
              <a:rPr lang="en-US" sz="1600" dirty="0"/>
              <a:t>Innovation</a:t>
            </a:r>
          </a:p>
          <a:p>
            <a:endParaRPr lang="en-US" sz="1600" dirty="0"/>
          </a:p>
          <a:p>
            <a:endParaRPr lang="en-US" sz="1600" dirty="0"/>
          </a:p>
          <a:p>
            <a:r>
              <a:rPr lang="en-US" sz="1600" dirty="0">
                <a:latin typeface="Tahoma" panose="020B0604030504040204" pitchFamily="34" charset="0"/>
                <a:ea typeface="Tahoma" panose="020B0604030504040204" pitchFamily="34" charset="0"/>
                <a:cs typeface="Tahoma" panose="020B0604030504040204" pitchFamily="34" charset="0"/>
              </a:rPr>
              <a:t>Specialization</a:t>
            </a:r>
          </a:p>
          <a:p>
            <a:endParaRPr lang="en-US" sz="1600" dirty="0"/>
          </a:p>
          <a:p>
            <a:endParaRPr lang="en-US" sz="1600" dirty="0"/>
          </a:p>
          <a:p>
            <a:r>
              <a:rPr lang="en-US" sz="1600" dirty="0"/>
              <a:t>Speed</a:t>
            </a:r>
          </a:p>
          <a:p>
            <a:endParaRPr lang="en-US" sz="1600" dirty="0"/>
          </a:p>
          <a:p>
            <a:endParaRPr lang="en-US" sz="1600" dirty="0"/>
          </a:p>
          <a:p>
            <a:r>
              <a:rPr lang="en-US" sz="1600" dirty="0"/>
              <a:t>Cost</a:t>
            </a:r>
          </a:p>
          <a:p>
            <a:endParaRPr lang="en-US" sz="1600" dirty="0"/>
          </a:p>
        </p:txBody>
      </p:sp>
      <p:sp>
        <p:nvSpPr>
          <p:cNvPr id="42" name="Rectangle 41">
            <a:extLst>
              <a:ext uri="{FF2B5EF4-FFF2-40B4-BE49-F238E27FC236}">
                <a16:creationId xmlns:a16="http://schemas.microsoft.com/office/drawing/2014/main" id="{368A32FA-4873-4753-B207-954514C0F571}"/>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471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1293198" y="2422985"/>
            <a:ext cx="51296" cy="820738"/>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0000">
                <a:solidFill>
                  <a:srgbClr val="000000"/>
                </a:solidFill>
              </a:defRPr>
            </a:lvl1pPr>
          </a:lstStyle>
          <a:p>
            <a:pPr lvl="0">
              <a:defRPr sz="1800"/>
            </a:pPr>
            <a:endParaRPr sz="5000" dirty="0">
              <a:solidFill>
                <a:schemeClr val="tx1"/>
              </a:solidFill>
              <a:latin typeface="Klavika Regular" charset="0"/>
              <a:ea typeface="Klavika Regular" charset="0"/>
              <a:cs typeface="Klavika Regular" charset="0"/>
            </a:endParaRPr>
          </a:p>
        </p:txBody>
      </p:sp>
      <p:sp>
        <p:nvSpPr>
          <p:cNvPr id="3" name="Title 2"/>
          <p:cNvSpPr>
            <a:spLocks noGrp="1"/>
          </p:cNvSpPr>
          <p:nvPr>
            <p:ph type="title"/>
          </p:nvPr>
        </p:nvSpPr>
        <p:spPr/>
        <p:txBody>
          <a:bodyPr/>
          <a:lstStyle/>
          <a:p>
            <a:pPr lvl="0"/>
            <a:r>
              <a:rPr lang="en-US" dirty="0">
                <a:solidFill>
                  <a:srgbClr val="FFFFFF"/>
                </a:solidFill>
              </a:rPr>
              <a:t>PreVeil Security</a:t>
            </a:r>
          </a:p>
        </p:txBody>
      </p:sp>
      <p:sp>
        <p:nvSpPr>
          <p:cNvPr id="4" name="Text Placeholder 3"/>
          <p:cNvSpPr>
            <a:spLocks noGrp="1"/>
          </p:cNvSpPr>
          <p:nvPr>
            <p:ph type="body" idx="1"/>
          </p:nvPr>
        </p:nvSpPr>
        <p:spPr/>
        <p:txBody>
          <a:bodyPr/>
          <a:lstStyle/>
          <a:p>
            <a:endParaRPr lang="en-US" dirty="0">
              <a:latin typeface="Klavika Regular"/>
              <a:cs typeface="Klavika Regular"/>
            </a:endParaRPr>
          </a:p>
        </p:txBody>
      </p:sp>
      <p:sp>
        <p:nvSpPr>
          <p:cNvPr id="7" name="Rectangle 6">
            <a:extLst>
              <a:ext uri="{FF2B5EF4-FFF2-40B4-BE49-F238E27FC236}">
                <a16:creationId xmlns:a16="http://schemas.microsoft.com/office/drawing/2014/main" id="{20AB8451-B64D-4CF8-A71E-4E68CE06D20F}"/>
              </a:ext>
            </a:extLst>
          </p:cNvPr>
          <p:cNvSpPr/>
          <p:nvPr/>
        </p:nvSpPr>
        <p:spPr>
          <a:xfrm>
            <a:off x="269630" y="159914"/>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04B0D3-D192-4986-9326-35A687C55E7E}"/>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84">
            <a:extLst>
              <a:ext uri="{FF2B5EF4-FFF2-40B4-BE49-F238E27FC236}">
                <a16:creationId xmlns:a16="http://schemas.microsoft.com/office/drawing/2014/main" id="{AEC769C2-707B-4BB5-B8B1-F6EA1845C6FA}"/>
              </a:ext>
            </a:extLst>
          </p:cNvPr>
          <p:cNvSpPr/>
          <p:nvPr/>
        </p:nvSpPr>
        <p:spPr>
          <a:xfrm>
            <a:off x="1307485" y="904314"/>
            <a:ext cx="51296" cy="820738"/>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0000">
                <a:solidFill>
                  <a:srgbClr val="000000"/>
                </a:solidFill>
              </a:defRPr>
            </a:lvl1pPr>
          </a:lstStyle>
          <a:p>
            <a:pPr lvl="0">
              <a:defRPr sz="1800"/>
            </a:pPr>
            <a:endParaRPr sz="5000" dirty="0">
              <a:solidFill>
                <a:srgbClr val="F05F2A"/>
              </a:solidFill>
              <a:latin typeface="Klavika Regular" charset="0"/>
              <a:ea typeface="Klavika Regular" charset="0"/>
              <a:cs typeface="Klavika Regular" charset="0"/>
            </a:endParaRPr>
          </a:p>
        </p:txBody>
      </p:sp>
      <p:sp>
        <p:nvSpPr>
          <p:cNvPr id="10" name="Shape 85">
            <a:extLst>
              <a:ext uri="{FF2B5EF4-FFF2-40B4-BE49-F238E27FC236}">
                <a16:creationId xmlns:a16="http://schemas.microsoft.com/office/drawing/2014/main" id="{69D3CF77-B257-4738-8C54-903FB6556202}"/>
              </a:ext>
            </a:extLst>
          </p:cNvPr>
          <p:cNvSpPr/>
          <p:nvPr/>
        </p:nvSpPr>
        <p:spPr>
          <a:xfrm>
            <a:off x="1329710" y="1660886"/>
            <a:ext cx="51296" cy="436017"/>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a:solidFill>
                  <a:srgbClr val="000000"/>
                </a:solidFill>
              </a:defRPr>
            </a:lvl1pPr>
          </a:lstStyle>
          <a:p>
            <a:pPr lvl="0">
              <a:defRPr sz="1800"/>
            </a:pPr>
            <a:endParaRPr sz="2500" dirty="0">
              <a:solidFill>
                <a:srgbClr val="313841"/>
              </a:solidFill>
              <a:latin typeface="Klavika Regular"/>
              <a:ea typeface="Klavika Regular"/>
              <a:cs typeface="Klavika Regular"/>
            </a:endParaRPr>
          </a:p>
        </p:txBody>
      </p:sp>
      <p:sp>
        <p:nvSpPr>
          <p:cNvPr id="11" name="Title 2">
            <a:extLst>
              <a:ext uri="{FF2B5EF4-FFF2-40B4-BE49-F238E27FC236}">
                <a16:creationId xmlns:a16="http://schemas.microsoft.com/office/drawing/2014/main" id="{6DDAA6A6-19F5-438F-BAAE-BF5565D0E1E6}"/>
              </a:ext>
            </a:extLst>
          </p:cNvPr>
          <p:cNvSpPr txBox="1">
            <a:spLocks/>
          </p:cNvSpPr>
          <p:nvPr/>
        </p:nvSpPr>
        <p:spPr>
          <a:xfrm>
            <a:off x="501536" y="2408332"/>
            <a:ext cx="11254578" cy="9144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4000" dirty="0">
                <a:solidFill>
                  <a:srgbClr val="F05F2A"/>
                </a:solidFill>
                <a:latin typeface="Klavika Bd" panose="02000803050000020004" pitchFamily="50" charset="0"/>
              </a:rPr>
              <a:t>PreVeil Security</a:t>
            </a:r>
          </a:p>
        </p:txBody>
      </p:sp>
      <p:sp>
        <p:nvSpPr>
          <p:cNvPr id="12" name="Slide Number Placeholder 11">
            <a:extLst>
              <a:ext uri="{FF2B5EF4-FFF2-40B4-BE49-F238E27FC236}">
                <a16:creationId xmlns:a16="http://schemas.microsoft.com/office/drawing/2014/main" id="{48998BAE-BDD9-4608-B50E-266A3DBF5933}"/>
              </a:ext>
            </a:extLst>
          </p:cNvPr>
          <p:cNvSpPr txBox="1">
            <a:spLocks/>
          </p:cNvSpPr>
          <p:nvPr/>
        </p:nvSpPr>
        <p:spPr>
          <a:xfrm>
            <a:off x="914400" y="624404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3F49DA-D986-0240-A548-DE61F65ED08C}" type="slidenum">
              <a:rPr lang="en-US" smtClean="0"/>
              <a:pPr/>
              <a:t>22</a:t>
            </a:fld>
            <a:endParaRPr lang="en-US" dirty="0"/>
          </a:p>
        </p:txBody>
      </p:sp>
      <p:sp>
        <p:nvSpPr>
          <p:cNvPr id="13" name="TextBox 12">
            <a:extLst>
              <a:ext uri="{FF2B5EF4-FFF2-40B4-BE49-F238E27FC236}">
                <a16:creationId xmlns:a16="http://schemas.microsoft.com/office/drawing/2014/main" id="{D295B4F3-4CAA-4942-9A72-BE58F91C00DB}"/>
              </a:ext>
            </a:extLst>
          </p:cNvPr>
          <p:cNvSpPr txBox="1"/>
          <p:nvPr/>
        </p:nvSpPr>
        <p:spPr>
          <a:xfrm>
            <a:off x="-1127760" y="944880"/>
            <a:ext cx="184731" cy="369332"/>
          </a:xfrm>
          <a:prstGeom prst="rect">
            <a:avLst/>
          </a:prstGeom>
          <a:noFill/>
        </p:spPr>
        <p:txBody>
          <a:bodyPr wrap="none" rtlCol="0">
            <a:spAutoFit/>
          </a:bodyPr>
          <a:lstStyle/>
          <a:p>
            <a:endParaRPr lang="en-US" dirty="0"/>
          </a:p>
        </p:txBody>
      </p:sp>
      <p:pic>
        <p:nvPicPr>
          <p:cNvPr id="14" name="Picture 13" descr="A picture containing food, drawing&#10;&#10;Description automatically generated">
            <a:extLst>
              <a:ext uri="{FF2B5EF4-FFF2-40B4-BE49-F238E27FC236}">
                <a16:creationId xmlns:a16="http://schemas.microsoft.com/office/drawing/2014/main" id="{96F6B6E0-D1DF-4E58-BB3D-BC1C4CAEB455}"/>
              </a:ext>
            </a:extLst>
          </p:cNvPr>
          <p:cNvPicPr>
            <a:picLocks noChangeAspect="1"/>
          </p:cNvPicPr>
          <p:nvPr/>
        </p:nvPicPr>
        <p:blipFill>
          <a:blip r:embed="rId2"/>
          <a:stretch>
            <a:fillRect/>
          </a:stretch>
        </p:blipFill>
        <p:spPr>
          <a:xfrm>
            <a:off x="4869928" y="4111867"/>
            <a:ext cx="2174790" cy="1680520"/>
          </a:xfrm>
          <a:prstGeom prst="rect">
            <a:avLst/>
          </a:prstGeom>
        </p:spPr>
      </p:pic>
    </p:spTree>
    <p:extLst>
      <p:ext uri="{BB962C8B-B14F-4D97-AF65-F5344CB8AC3E}">
        <p14:creationId xmlns:p14="http://schemas.microsoft.com/office/powerpoint/2010/main" val="49972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96AF26-F739-1940-8B12-E9B1A3AFE192}"/>
              </a:ext>
            </a:extLst>
          </p:cNvPr>
          <p:cNvPicPr>
            <a:picLocks noChangeAspect="1"/>
          </p:cNvPicPr>
          <p:nvPr/>
        </p:nvPicPr>
        <p:blipFill>
          <a:blip r:embed="rId2"/>
          <a:stretch>
            <a:fillRect/>
          </a:stretch>
        </p:blipFill>
        <p:spPr>
          <a:xfrm>
            <a:off x="1263437" y="0"/>
            <a:ext cx="9665125" cy="6858000"/>
          </a:xfrm>
          <a:prstGeom prst="rect">
            <a:avLst/>
          </a:prstGeom>
        </p:spPr>
      </p:pic>
      <p:sp>
        <p:nvSpPr>
          <p:cNvPr id="5" name="Rectangle 4">
            <a:extLst>
              <a:ext uri="{FF2B5EF4-FFF2-40B4-BE49-F238E27FC236}">
                <a16:creationId xmlns:a16="http://schemas.microsoft.com/office/drawing/2014/main" id="{9A0E7483-B1E5-45DC-97D7-8E62F7F6B511}"/>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food, drawing&#10;&#10;Description automatically generated">
            <a:extLst>
              <a:ext uri="{FF2B5EF4-FFF2-40B4-BE49-F238E27FC236}">
                <a16:creationId xmlns:a16="http://schemas.microsoft.com/office/drawing/2014/main" id="{D190D194-A20B-4A8C-90C2-459C1334BB0B}"/>
              </a:ext>
            </a:extLst>
          </p:cNvPr>
          <p:cNvPicPr>
            <a:picLocks noChangeAspect="1"/>
          </p:cNvPicPr>
          <p:nvPr/>
        </p:nvPicPr>
        <p:blipFill>
          <a:blip r:embed="rId3"/>
          <a:stretch>
            <a:fillRect/>
          </a:stretch>
        </p:blipFill>
        <p:spPr>
          <a:xfrm>
            <a:off x="10391335" y="5729066"/>
            <a:ext cx="1594664" cy="1232241"/>
          </a:xfrm>
          <a:prstGeom prst="rect">
            <a:avLst/>
          </a:prstGeom>
        </p:spPr>
      </p:pic>
    </p:spTree>
    <p:extLst>
      <p:ext uri="{BB962C8B-B14F-4D97-AF65-F5344CB8AC3E}">
        <p14:creationId xmlns:p14="http://schemas.microsoft.com/office/powerpoint/2010/main" val="2301475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91F08D10-59BA-4773-9E71-24055588D47C}"/>
              </a:ext>
            </a:extLst>
          </p:cNvPr>
          <p:cNvSpPr/>
          <p:nvPr/>
        </p:nvSpPr>
        <p:spPr>
          <a:xfrm>
            <a:off x="0" y="7336"/>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57">
            <a:extLst>
              <a:ext uri="{FF2B5EF4-FFF2-40B4-BE49-F238E27FC236}">
                <a16:creationId xmlns:a16="http://schemas.microsoft.com/office/drawing/2014/main" id="{1037ADB9-9935-8E4B-84B7-15F8AD1D9A6A}"/>
              </a:ext>
            </a:extLst>
          </p:cNvPr>
          <p:cNvSpPr/>
          <p:nvPr/>
        </p:nvSpPr>
        <p:spPr>
          <a:xfrm>
            <a:off x="4321614" y="2359327"/>
            <a:ext cx="2142309" cy="1556517"/>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Internet</a:t>
            </a:r>
          </a:p>
        </p:txBody>
      </p:sp>
      <p:sp>
        <p:nvSpPr>
          <p:cNvPr id="10" name="Magnetic Disk 9">
            <a:extLst>
              <a:ext uri="{FF2B5EF4-FFF2-40B4-BE49-F238E27FC236}">
                <a16:creationId xmlns:a16="http://schemas.microsoft.com/office/drawing/2014/main" id="{33A652AD-6C9C-7B4F-8474-EB9283EF8AA6}"/>
              </a:ext>
            </a:extLst>
          </p:cNvPr>
          <p:cNvSpPr/>
          <p:nvPr/>
        </p:nvSpPr>
        <p:spPr>
          <a:xfrm>
            <a:off x="7620000" y="2094565"/>
            <a:ext cx="1028700" cy="737078"/>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Company B</a:t>
            </a:r>
          </a:p>
          <a:p>
            <a:pPr algn="ctr"/>
            <a:r>
              <a:rPr lang="en-US" sz="1200" dirty="0">
                <a:solidFill>
                  <a:schemeClr val="tx1"/>
                </a:solidFill>
              </a:rPr>
              <a:t>Server</a:t>
            </a:r>
          </a:p>
        </p:txBody>
      </p:sp>
      <p:sp>
        <p:nvSpPr>
          <p:cNvPr id="11" name="Magnetic Disk 10">
            <a:extLst>
              <a:ext uri="{FF2B5EF4-FFF2-40B4-BE49-F238E27FC236}">
                <a16:creationId xmlns:a16="http://schemas.microsoft.com/office/drawing/2014/main" id="{50275771-DA34-4141-B94C-00F1E457E1F9}"/>
              </a:ext>
            </a:extLst>
          </p:cNvPr>
          <p:cNvSpPr/>
          <p:nvPr/>
        </p:nvSpPr>
        <p:spPr>
          <a:xfrm>
            <a:off x="7620000" y="3361390"/>
            <a:ext cx="1028700" cy="737078"/>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Company C</a:t>
            </a:r>
          </a:p>
          <a:p>
            <a:pPr algn="ctr"/>
            <a:r>
              <a:rPr lang="en-US" sz="1200" dirty="0">
                <a:solidFill>
                  <a:schemeClr val="tx1"/>
                </a:solidFill>
              </a:rPr>
              <a:t>Server</a:t>
            </a:r>
          </a:p>
        </p:txBody>
      </p:sp>
      <p:sp>
        <p:nvSpPr>
          <p:cNvPr id="12" name="Magnetic Disk 11">
            <a:extLst>
              <a:ext uri="{FF2B5EF4-FFF2-40B4-BE49-F238E27FC236}">
                <a16:creationId xmlns:a16="http://schemas.microsoft.com/office/drawing/2014/main" id="{EF1FC7A6-E6D3-2D41-AA50-05DEE9569F79}"/>
              </a:ext>
            </a:extLst>
          </p:cNvPr>
          <p:cNvSpPr/>
          <p:nvPr/>
        </p:nvSpPr>
        <p:spPr>
          <a:xfrm>
            <a:off x="7620000" y="4637740"/>
            <a:ext cx="1028700" cy="737078"/>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Company D</a:t>
            </a:r>
          </a:p>
          <a:p>
            <a:pPr algn="ctr"/>
            <a:r>
              <a:rPr lang="en-US" sz="1200" dirty="0">
                <a:solidFill>
                  <a:schemeClr val="tx1"/>
                </a:solidFill>
              </a:rPr>
              <a:t>Server</a:t>
            </a:r>
          </a:p>
        </p:txBody>
      </p:sp>
      <p:sp>
        <p:nvSpPr>
          <p:cNvPr id="9" name="Magnetic Disk 8">
            <a:extLst>
              <a:ext uri="{FF2B5EF4-FFF2-40B4-BE49-F238E27FC236}">
                <a16:creationId xmlns:a16="http://schemas.microsoft.com/office/drawing/2014/main" id="{A84FCA2A-26D1-9249-98D1-126107D6C64F}"/>
              </a:ext>
            </a:extLst>
          </p:cNvPr>
          <p:cNvSpPr/>
          <p:nvPr/>
        </p:nvSpPr>
        <p:spPr>
          <a:xfrm>
            <a:off x="2309838" y="2675590"/>
            <a:ext cx="1028700" cy="737078"/>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Company A</a:t>
            </a:r>
          </a:p>
          <a:p>
            <a:pPr algn="ctr"/>
            <a:r>
              <a:rPr lang="en-US" sz="1200" dirty="0">
                <a:solidFill>
                  <a:schemeClr val="tx1"/>
                </a:solidFill>
              </a:rPr>
              <a:t>Server</a:t>
            </a:r>
          </a:p>
        </p:txBody>
      </p:sp>
      <p:grpSp>
        <p:nvGrpSpPr>
          <p:cNvPr id="20" name="Group 19">
            <a:extLst>
              <a:ext uri="{FF2B5EF4-FFF2-40B4-BE49-F238E27FC236}">
                <a16:creationId xmlns:a16="http://schemas.microsoft.com/office/drawing/2014/main" id="{C91D5733-C391-BF4D-9D88-F80E052D20DB}"/>
              </a:ext>
            </a:extLst>
          </p:cNvPr>
          <p:cNvGrpSpPr/>
          <p:nvPr/>
        </p:nvGrpSpPr>
        <p:grpSpPr>
          <a:xfrm>
            <a:off x="2630004" y="2585677"/>
            <a:ext cx="388366" cy="257176"/>
            <a:chOff x="4057649" y="2371724"/>
            <a:chExt cx="552451" cy="365833"/>
          </a:xfrm>
          <a:solidFill>
            <a:schemeClr val="bg1"/>
          </a:solidFill>
        </p:grpSpPr>
        <p:sp>
          <p:nvSpPr>
            <p:cNvPr id="21" name="Rectangle 20">
              <a:extLst>
                <a:ext uri="{FF2B5EF4-FFF2-40B4-BE49-F238E27FC236}">
                  <a16:creationId xmlns:a16="http://schemas.microsoft.com/office/drawing/2014/main" id="{868724E8-88C0-8648-8094-05C21B430251}"/>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AB933B94-62E0-5146-B7AE-B31BE585C594}"/>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E765FA70-9251-4E45-8048-A47ADBA86933}"/>
              </a:ext>
            </a:extLst>
          </p:cNvPr>
          <p:cNvGrpSpPr/>
          <p:nvPr/>
        </p:nvGrpSpPr>
        <p:grpSpPr>
          <a:xfrm>
            <a:off x="2630003" y="2585677"/>
            <a:ext cx="388366" cy="257176"/>
            <a:chOff x="4057649" y="2371724"/>
            <a:chExt cx="552451" cy="365833"/>
          </a:xfrm>
          <a:solidFill>
            <a:schemeClr val="bg1"/>
          </a:solidFill>
        </p:grpSpPr>
        <p:sp>
          <p:nvSpPr>
            <p:cNvPr id="27" name="Rectangle 26">
              <a:extLst>
                <a:ext uri="{FF2B5EF4-FFF2-40B4-BE49-F238E27FC236}">
                  <a16:creationId xmlns:a16="http://schemas.microsoft.com/office/drawing/2014/main" id="{F8BBBFB6-BEF7-F64E-88A2-86FEADF4B041}"/>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2B812E6B-C42F-AD4A-94B5-AC8EEB46F7B6}"/>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25F1B814-0996-6E48-9769-259A29FE9037}"/>
              </a:ext>
            </a:extLst>
          </p:cNvPr>
          <p:cNvGrpSpPr/>
          <p:nvPr/>
        </p:nvGrpSpPr>
        <p:grpSpPr>
          <a:xfrm>
            <a:off x="2630002" y="2585955"/>
            <a:ext cx="388366" cy="257176"/>
            <a:chOff x="4057649" y="2371724"/>
            <a:chExt cx="552451" cy="365833"/>
          </a:xfrm>
          <a:solidFill>
            <a:schemeClr val="bg1"/>
          </a:solidFill>
        </p:grpSpPr>
        <p:sp>
          <p:nvSpPr>
            <p:cNvPr id="30" name="Rectangle 29">
              <a:extLst>
                <a:ext uri="{FF2B5EF4-FFF2-40B4-BE49-F238E27FC236}">
                  <a16:creationId xmlns:a16="http://schemas.microsoft.com/office/drawing/2014/main" id="{2621B16B-4F87-8B47-B56F-B75D20496C7A}"/>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C66FC78D-0F22-CD4B-92CC-FBDA8AD97210}"/>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44EF73B-07AC-3A47-ADB9-E7C64CBB74DA}"/>
              </a:ext>
            </a:extLst>
          </p:cNvPr>
          <p:cNvSpPr>
            <a:spLocks noGrp="1"/>
          </p:cNvSpPr>
          <p:nvPr>
            <p:ph type="title"/>
          </p:nvPr>
        </p:nvSpPr>
        <p:spPr/>
        <p:txBody>
          <a:bodyPr>
            <a:normAutofit/>
          </a:bodyPr>
          <a:lstStyle/>
          <a:p>
            <a:r>
              <a:rPr lang="en-US" sz="4000" dirty="0">
                <a:solidFill>
                  <a:srgbClr val="F05F2A"/>
                </a:solidFill>
                <a:latin typeface="Klavika Bd" panose="02000803050000020004" pitchFamily="50" charset="0"/>
              </a:rPr>
              <a:t>Traditional File &amp; Mail Servers</a:t>
            </a:r>
          </a:p>
        </p:txBody>
      </p:sp>
      <p:pic>
        <p:nvPicPr>
          <p:cNvPr id="5" name="Picture 4" descr="images.png">
            <a:extLst>
              <a:ext uri="{FF2B5EF4-FFF2-40B4-BE49-F238E27FC236}">
                <a16:creationId xmlns:a16="http://schemas.microsoft.com/office/drawing/2014/main" id="{2405E33A-0B6D-C94B-81FC-413E18875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6" y="3300619"/>
            <a:ext cx="876300" cy="912149"/>
          </a:xfrm>
          <a:prstGeom prst="rect">
            <a:avLst/>
          </a:prstGeom>
        </p:spPr>
      </p:pic>
      <p:pic>
        <p:nvPicPr>
          <p:cNvPr id="6" name="Picture 5">
            <a:extLst>
              <a:ext uri="{FF2B5EF4-FFF2-40B4-BE49-F238E27FC236}">
                <a16:creationId xmlns:a16="http://schemas.microsoft.com/office/drawing/2014/main" id="{4EE5904E-793A-9040-9A16-130E1E8EDA4A}"/>
              </a:ext>
            </a:extLst>
          </p:cNvPr>
          <p:cNvPicPr>
            <a:picLocks noChangeAspect="1"/>
          </p:cNvPicPr>
          <p:nvPr/>
        </p:nvPicPr>
        <p:blipFill>
          <a:blip r:embed="rId3"/>
          <a:stretch>
            <a:fillRect/>
          </a:stretch>
        </p:blipFill>
        <p:spPr>
          <a:xfrm>
            <a:off x="9972356" y="3466021"/>
            <a:ext cx="807072" cy="604525"/>
          </a:xfrm>
          <a:prstGeom prst="rect">
            <a:avLst/>
          </a:prstGeom>
        </p:spPr>
      </p:pic>
      <p:pic>
        <p:nvPicPr>
          <p:cNvPr id="7" name="Picture 6">
            <a:extLst>
              <a:ext uri="{FF2B5EF4-FFF2-40B4-BE49-F238E27FC236}">
                <a16:creationId xmlns:a16="http://schemas.microsoft.com/office/drawing/2014/main" id="{976D01E2-4044-2D4E-98AD-E4A0756C8B79}"/>
              </a:ext>
            </a:extLst>
          </p:cNvPr>
          <p:cNvPicPr>
            <a:picLocks noChangeAspect="1"/>
          </p:cNvPicPr>
          <p:nvPr/>
        </p:nvPicPr>
        <p:blipFill>
          <a:blip r:embed="rId4"/>
          <a:stretch>
            <a:fillRect/>
          </a:stretch>
        </p:blipFill>
        <p:spPr>
          <a:xfrm>
            <a:off x="9717512" y="1917184"/>
            <a:ext cx="1316760" cy="1316760"/>
          </a:xfrm>
          <a:prstGeom prst="rect">
            <a:avLst/>
          </a:prstGeom>
        </p:spPr>
      </p:pic>
      <p:pic>
        <p:nvPicPr>
          <p:cNvPr id="8" name="Picture 7" descr="images.png">
            <a:extLst>
              <a:ext uri="{FF2B5EF4-FFF2-40B4-BE49-F238E27FC236}">
                <a16:creationId xmlns:a16="http://schemas.microsoft.com/office/drawing/2014/main" id="{708812D7-D2F0-6341-BB2A-0622B6921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651" y="4462669"/>
            <a:ext cx="876300" cy="912149"/>
          </a:xfrm>
          <a:prstGeom prst="rect">
            <a:avLst/>
          </a:prstGeom>
        </p:spPr>
      </p:pic>
      <p:grpSp>
        <p:nvGrpSpPr>
          <p:cNvPr id="16" name="Group 15">
            <a:extLst>
              <a:ext uri="{FF2B5EF4-FFF2-40B4-BE49-F238E27FC236}">
                <a16:creationId xmlns:a16="http://schemas.microsoft.com/office/drawing/2014/main" id="{94E32004-6E81-B04E-91AA-51F262D800DB}"/>
              </a:ext>
            </a:extLst>
          </p:cNvPr>
          <p:cNvGrpSpPr/>
          <p:nvPr/>
        </p:nvGrpSpPr>
        <p:grpSpPr>
          <a:xfrm>
            <a:off x="1263143" y="3066375"/>
            <a:ext cx="388366" cy="257176"/>
            <a:chOff x="4057649" y="2371724"/>
            <a:chExt cx="552451" cy="365833"/>
          </a:xfrm>
          <a:solidFill>
            <a:schemeClr val="bg1"/>
          </a:solidFill>
        </p:grpSpPr>
        <p:sp>
          <p:nvSpPr>
            <p:cNvPr id="13" name="Rectangle 12">
              <a:extLst>
                <a:ext uri="{FF2B5EF4-FFF2-40B4-BE49-F238E27FC236}">
                  <a16:creationId xmlns:a16="http://schemas.microsoft.com/office/drawing/2014/main" id="{7EEEA164-2F86-3D48-82A2-CED20D257DE6}"/>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1922D39A-96FF-4B44-B710-A33A5481B619}"/>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D299DF70-518D-B04F-B762-BB8D4A11D0E7}"/>
              </a:ext>
            </a:extLst>
          </p:cNvPr>
          <p:cNvGrpSpPr/>
          <p:nvPr/>
        </p:nvGrpSpPr>
        <p:grpSpPr>
          <a:xfrm>
            <a:off x="7940165" y="2036844"/>
            <a:ext cx="388366" cy="257176"/>
            <a:chOff x="4057649" y="2371724"/>
            <a:chExt cx="552451" cy="365833"/>
          </a:xfrm>
          <a:solidFill>
            <a:schemeClr val="bg1"/>
          </a:solidFill>
        </p:grpSpPr>
        <p:sp>
          <p:nvSpPr>
            <p:cNvPr id="33" name="Rectangle 32">
              <a:extLst>
                <a:ext uri="{FF2B5EF4-FFF2-40B4-BE49-F238E27FC236}">
                  <a16:creationId xmlns:a16="http://schemas.microsoft.com/office/drawing/2014/main" id="{7C4E685D-FCA8-EB4F-B824-9F2C103C1753}"/>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26804FD3-6DD6-B144-8AE8-724148C56F6F}"/>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786EBBC5-7574-3645-9216-DA5C8D3CE4C7}"/>
              </a:ext>
            </a:extLst>
          </p:cNvPr>
          <p:cNvGrpSpPr/>
          <p:nvPr/>
        </p:nvGrpSpPr>
        <p:grpSpPr>
          <a:xfrm>
            <a:off x="7940165" y="3287703"/>
            <a:ext cx="388366" cy="257176"/>
            <a:chOff x="4057649" y="2371724"/>
            <a:chExt cx="552451" cy="365833"/>
          </a:xfrm>
          <a:solidFill>
            <a:schemeClr val="bg1"/>
          </a:solidFill>
        </p:grpSpPr>
        <p:sp>
          <p:nvSpPr>
            <p:cNvPr id="36" name="Rectangle 35">
              <a:extLst>
                <a:ext uri="{FF2B5EF4-FFF2-40B4-BE49-F238E27FC236}">
                  <a16:creationId xmlns:a16="http://schemas.microsoft.com/office/drawing/2014/main" id="{29B79BCC-8D88-6344-98B4-980BE275BC7E}"/>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D1C8C2C1-E85A-E84E-AA9D-5813CB26A877}"/>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8DDA0CFA-6DF9-6145-9A59-3711CA2D3DE2}"/>
              </a:ext>
            </a:extLst>
          </p:cNvPr>
          <p:cNvGrpSpPr/>
          <p:nvPr/>
        </p:nvGrpSpPr>
        <p:grpSpPr>
          <a:xfrm>
            <a:off x="7940165" y="4499627"/>
            <a:ext cx="388366" cy="257176"/>
            <a:chOff x="4057649" y="2371724"/>
            <a:chExt cx="552451" cy="365833"/>
          </a:xfrm>
          <a:solidFill>
            <a:schemeClr val="bg1"/>
          </a:solidFill>
        </p:grpSpPr>
        <p:sp>
          <p:nvSpPr>
            <p:cNvPr id="39" name="Rectangle 38">
              <a:extLst>
                <a:ext uri="{FF2B5EF4-FFF2-40B4-BE49-F238E27FC236}">
                  <a16:creationId xmlns:a16="http://schemas.microsoft.com/office/drawing/2014/main" id="{B7DCE20F-10D2-B04B-A0E2-6497E515D283}"/>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31FA8E12-C962-CC4E-B34E-A1D87F8568FC}"/>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Connector 59">
            <a:extLst>
              <a:ext uri="{FF2B5EF4-FFF2-40B4-BE49-F238E27FC236}">
                <a16:creationId xmlns:a16="http://schemas.microsoft.com/office/drawing/2014/main" id="{9C103965-1AF3-8743-99EE-59A9118A360F}"/>
              </a:ext>
            </a:extLst>
          </p:cNvPr>
          <p:cNvCxnSpPr/>
          <p:nvPr/>
        </p:nvCxnSpPr>
        <p:spPr>
          <a:xfrm>
            <a:off x="3429000" y="3027073"/>
            <a:ext cx="80989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0F5478C-1A7B-784B-8F3B-0429B9DEEEC2}"/>
              </a:ext>
            </a:extLst>
          </p:cNvPr>
          <p:cNvCxnSpPr>
            <a:cxnSpLocks/>
          </p:cNvCxnSpPr>
          <p:nvPr/>
        </p:nvCxnSpPr>
        <p:spPr>
          <a:xfrm flipV="1">
            <a:off x="6519091" y="2492863"/>
            <a:ext cx="1031240" cy="53421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CEB6ACA-CF51-8849-9A76-0A8E853F02D7}"/>
              </a:ext>
            </a:extLst>
          </p:cNvPr>
          <p:cNvCxnSpPr>
            <a:cxnSpLocks/>
          </p:cNvCxnSpPr>
          <p:nvPr/>
        </p:nvCxnSpPr>
        <p:spPr>
          <a:xfrm>
            <a:off x="6517619" y="3208797"/>
            <a:ext cx="1032712" cy="52113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11D4621-CF98-A44E-868D-3927B4A32528}"/>
              </a:ext>
            </a:extLst>
          </p:cNvPr>
          <p:cNvCxnSpPr>
            <a:cxnSpLocks/>
          </p:cNvCxnSpPr>
          <p:nvPr/>
        </p:nvCxnSpPr>
        <p:spPr>
          <a:xfrm>
            <a:off x="6496045" y="3358914"/>
            <a:ext cx="1067529" cy="155982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398FF4D0-11E5-C949-8FDC-84FB24BC2DE7}"/>
              </a:ext>
            </a:extLst>
          </p:cNvPr>
          <p:cNvGrpSpPr/>
          <p:nvPr/>
        </p:nvGrpSpPr>
        <p:grpSpPr>
          <a:xfrm>
            <a:off x="2824185" y="2159558"/>
            <a:ext cx="1075642" cy="530431"/>
            <a:chOff x="2824185" y="2055524"/>
            <a:chExt cx="1075642" cy="530431"/>
          </a:xfrm>
        </p:grpSpPr>
        <p:sp>
          <p:nvSpPr>
            <p:cNvPr id="14" name="TextBox 13">
              <a:extLst>
                <a:ext uri="{FF2B5EF4-FFF2-40B4-BE49-F238E27FC236}">
                  <a16:creationId xmlns:a16="http://schemas.microsoft.com/office/drawing/2014/main" id="{605925C6-D501-CE4C-9C3B-C1119646E244}"/>
                </a:ext>
              </a:extLst>
            </p:cNvPr>
            <p:cNvSpPr txBox="1"/>
            <p:nvPr/>
          </p:nvSpPr>
          <p:spPr>
            <a:xfrm>
              <a:off x="3018367" y="2055524"/>
              <a:ext cx="881460" cy="307777"/>
            </a:xfrm>
            <a:prstGeom prst="rect">
              <a:avLst/>
            </a:prstGeom>
            <a:noFill/>
          </p:spPr>
          <p:txBody>
            <a:bodyPr wrap="none" rtlCol="0">
              <a:spAutoFit/>
            </a:bodyPr>
            <a:lstStyle/>
            <a:p>
              <a:pPr algn="ctr"/>
              <a:r>
                <a:rPr lang="en-US" sz="1400" dirty="0">
                  <a:solidFill>
                    <a:srgbClr val="F05F2A"/>
                  </a:solidFill>
                </a:rPr>
                <a:t>Plain Text</a:t>
              </a:r>
            </a:p>
          </p:txBody>
        </p:sp>
        <p:cxnSp>
          <p:nvCxnSpPr>
            <p:cNvPr id="18" name="Curved Connector 17">
              <a:extLst>
                <a:ext uri="{FF2B5EF4-FFF2-40B4-BE49-F238E27FC236}">
                  <a16:creationId xmlns:a16="http://schemas.microsoft.com/office/drawing/2014/main" id="{DB68E868-813A-8C4E-A68C-CC7C966512D4}"/>
                </a:ext>
              </a:extLst>
            </p:cNvPr>
            <p:cNvCxnSpPr>
              <a:stCxn id="14" idx="1"/>
              <a:endCxn id="31" idx="3"/>
            </p:cNvCxnSpPr>
            <p:nvPr/>
          </p:nvCxnSpPr>
          <p:spPr>
            <a:xfrm rot="10800000" flipV="1">
              <a:off x="2824185" y="2209413"/>
              <a:ext cx="194182" cy="376542"/>
            </a:xfrm>
            <a:prstGeom prst="curvedConnector2">
              <a:avLst/>
            </a:prstGeom>
            <a:ln w="12700">
              <a:solidFill>
                <a:srgbClr val="F05F2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2AD50B6E-77D9-F644-B513-C38AABB02C19}"/>
              </a:ext>
            </a:extLst>
          </p:cNvPr>
          <p:cNvGrpSpPr/>
          <p:nvPr/>
        </p:nvGrpSpPr>
        <p:grpSpPr>
          <a:xfrm>
            <a:off x="8148744" y="1593746"/>
            <a:ext cx="1075642" cy="530431"/>
            <a:chOff x="2824185" y="2055524"/>
            <a:chExt cx="1075642" cy="530431"/>
          </a:xfrm>
        </p:grpSpPr>
        <p:sp>
          <p:nvSpPr>
            <p:cNvPr id="51" name="TextBox 50">
              <a:extLst>
                <a:ext uri="{FF2B5EF4-FFF2-40B4-BE49-F238E27FC236}">
                  <a16:creationId xmlns:a16="http://schemas.microsoft.com/office/drawing/2014/main" id="{468EDD9C-3201-564C-BDAE-050969951AF8}"/>
                </a:ext>
              </a:extLst>
            </p:cNvPr>
            <p:cNvSpPr txBox="1"/>
            <p:nvPr/>
          </p:nvSpPr>
          <p:spPr>
            <a:xfrm>
              <a:off x="3018367" y="2055524"/>
              <a:ext cx="881460" cy="307777"/>
            </a:xfrm>
            <a:prstGeom prst="rect">
              <a:avLst/>
            </a:prstGeom>
            <a:noFill/>
          </p:spPr>
          <p:txBody>
            <a:bodyPr wrap="none" rtlCol="0">
              <a:spAutoFit/>
            </a:bodyPr>
            <a:lstStyle/>
            <a:p>
              <a:pPr algn="ctr"/>
              <a:r>
                <a:rPr lang="en-US" sz="1400" dirty="0">
                  <a:solidFill>
                    <a:srgbClr val="F05F2A"/>
                  </a:solidFill>
                </a:rPr>
                <a:t>Plain Text</a:t>
              </a:r>
            </a:p>
          </p:txBody>
        </p:sp>
        <p:cxnSp>
          <p:nvCxnSpPr>
            <p:cNvPr id="52" name="Curved Connector 51">
              <a:extLst>
                <a:ext uri="{FF2B5EF4-FFF2-40B4-BE49-F238E27FC236}">
                  <a16:creationId xmlns:a16="http://schemas.microsoft.com/office/drawing/2014/main" id="{C6B825C0-96AF-E04A-BC36-73E17A4A7B6C}"/>
                </a:ext>
              </a:extLst>
            </p:cNvPr>
            <p:cNvCxnSpPr>
              <a:stCxn id="51" idx="1"/>
            </p:cNvCxnSpPr>
            <p:nvPr/>
          </p:nvCxnSpPr>
          <p:spPr>
            <a:xfrm rot="10800000" flipV="1">
              <a:off x="2824185" y="2209413"/>
              <a:ext cx="194182" cy="376542"/>
            </a:xfrm>
            <a:prstGeom prst="curvedConnector2">
              <a:avLst/>
            </a:prstGeom>
            <a:ln w="12700">
              <a:solidFill>
                <a:srgbClr val="F05F2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AC96C66-7EFE-A34C-B85B-BEC25B32624F}"/>
              </a:ext>
            </a:extLst>
          </p:cNvPr>
          <p:cNvGrpSpPr/>
          <p:nvPr/>
        </p:nvGrpSpPr>
        <p:grpSpPr>
          <a:xfrm>
            <a:off x="8143740" y="2830958"/>
            <a:ext cx="1075642" cy="530431"/>
            <a:chOff x="2824185" y="2055524"/>
            <a:chExt cx="1075642" cy="530431"/>
          </a:xfrm>
        </p:grpSpPr>
        <p:sp>
          <p:nvSpPr>
            <p:cNvPr id="59" name="TextBox 58">
              <a:extLst>
                <a:ext uri="{FF2B5EF4-FFF2-40B4-BE49-F238E27FC236}">
                  <a16:creationId xmlns:a16="http://schemas.microsoft.com/office/drawing/2014/main" id="{24C26D68-C9E9-E448-85E3-DC9FE9EE2058}"/>
                </a:ext>
              </a:extLst>
            </p:cNvPr>
            <p:cNvSpPr txBox="1"/>
            <p:nvPr/>
          </p:nvSpPr>
          <p:spPr>
            <a:xfrm>
              <a:off x="3018367" y="2055524"/>
              <a:ext cx="881460" cy="307777"/>
            </a:xfrm>
            <a:prstGeom prst="rect">
              <a:avLst/>
            </a:prstGeom>
            <a:noFill/>
          </p:spPr>
          <p:txBody>
            <a:bodyPr wrap="none" rtlCol="0">
              <a:spAutoFit/>
            </a:bodyPr>
            <a:lstStyle/>
            <a:p>
              <a:pPr algn="ctr"/>
              <a:r>
                <a:rPr lang="en-US" sz="1400" dirty="0">
                  <a:solidFill>
                    <a:srgbClr val="F05F2A"/>
                  </a:solidFill>
                </a:rPr>
                <a:t>Plain Text</a:t>
              </a:r>
            </a:p>
          </p:txBody>
        </p:sp>
        <p:cxnSp>
          <p:nvCxnSpPr>
            <p:cNvPr id="62" name="Curved Connector 61">
              <a:extLst>
                <a:ext uri="{FF2B5EF4-FFF2-40B4-BE49-F238E27FC236}">
                  <a16:creationId xmlns:a16="http://schemas.microsoft.com/office/drawing/2014/main" id="{6F3A93ED-18BC-DB41-84F1-924DD31AD462}"/>
                </a:ext>
              </a:extLst>
            </p:cNvPr>
            <p:cNvCxnSpPr>
              <a:stCxn id="59" idx="1"/>
            </p:cNvCxnSpPr>
            <p:nvPr/>
          </p:nvCxnSpPr>
          <p:spPr>
            <a:xfrm rot="10800000" flipV="1">
              <a:off x="2824185" y="2209413"/>
              <a:ext cx="194182" cy="376542"/>
            </a:xfrm>
            <a:prstGeom prst="curvedConnector2">
              <a:avLst/>
            </a:prstGeom>
            <a:ln w="12700">
              <a:solidFill>
                <a:srgbClr val="F05F2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AD4156A4-7E27-7C49-A5C7-2A25EADA5C64}"/>
              </a:ext>
            </a:extLst>
          </p:cNvPr>
          <p:cNvGrpSpPr/>
          <p:nvPr/>
        </p:nvGrpSpPr>
        <p:grpSpPr>
          <a:xfrm>
            <a:off x="8135151" y="4058008"/>
            <a:ext cx="1075642" cy="530431"/>
            <a:chOff x="2824185" y="2055524"/>
            <a:chExt cx="1075642" cy="530431"/>
          </a:xfrm>
        </p:grpSpPr>
        <p:sp>
          <p:nvSpPr>
            <p:cNvPr id="64" name="TextBox 63">
              <a:extLst>
                <a:ext uri="{FF2B5EF4-FFF2-40B4-BE49-F238E27FC236}">
                  <a16:creationId xmlns:a16="http://schemas.microsoft.com/office/drawing/2014/main" id="{C79FB57E-31BE-914B-973B-546D48A7AF7E}"/>
                </a:ext>
              </a:extLst>
            </p:cNvPr>
            <p:cNvSpPr txBox="1"/>
            <p:nvPr/>
          </p:nvSpPr>
          <p:spPr>
            <a:xfrm>
              <a:off x="3018367" y="2055524"/>
              <a:ext cx="881460" cy="307777"/>
            </a:xfrm>
            <a:prstGeom prst="rect">
              <a:avLst/>
            </a:prstGeom>
            <a:noFill/>
          </p:spPr>
          <p:txBody>
            <a:bodyPr wrap="none" rtlCol="0">
              <a:spAutoFit/>
            </a:bodyPr>
            <a:lstStyle/>
            <a:p>
              <a:pPr algn="ctr"/>
              <a:r>
                <a:rPr lang="en-US" sz="1400" dirty="0">
                  <a:solidFill>
                    <a:srgbClr val="F05F2A"/>
                  </a:solidFill>
                </a:rPr>
                <a:t>Plain Text</a:t>
              </a:r>
            </a:p>
          </p:txBody>
        </p:sp>
        <p:cxnSp>
          <p:nvCxnSpPr>
            <p:cNvPr id="66" name="Curved Connector 65">
              <a:extLst>
                <a:ext uri="{FF2B5EF4-FFF2-40B4-BE49-F238E27FC236}">
                  <a16:creationId xmlns:a16="http://schemas.microsoft.com/office/drawing/2014/main" id="{0BB704C3-F1B0-B445-83AA-30D2C17914A2}"/>
                </a:ext>
              </a:extLst>
            </p:cNvPr>
            <p:cNvCxnSpPr>
              <a:stCxn id="64" idx="1"/>
            </p:cNvCxnSpPr>
            <p:nvPr/>
          </p:nvCxnSpPr>
          <p:spPr>
            <a:xfrm rot="10800000" flipV="1">
              <a:off x="2824185" y="2209413"/>
              <a:ext cx="194182" cy="376542"/>
            </a:xfrm>
            <a:prstGeom prst="curvedConnector2">
              <a:avLst/>
            </a:prstGeom>
            <a:ln w="12700">
              <a:solidFill>
                <a:srgbClr val="F05F2A"/>
              </a:solidFill>
              <a:tailEnd type="triangle"/>
            </a:ln>
          </p:spPr>
          <p:style>
            <a:lnRef idx="1">
              <a:schemeClr val="accent1"/>
            </a:lnRef>
            <a:fillRef idx="0">
              <a:schemeClr val="accent1"/>
            </a:fillRef>
            <a:effectRef idx="0">
              <a:schemeClr val="accent1"/>
            </a:effectRef>
            <a:fontRef idx="minor">
              <a:schemeClr val="tx1"/>
            </a:fontRef>
          </p:style>
        </p:cxnSp>
      </p:grpSp>
      <p:pic>
        <p:nvPicPr>
          <p:cNvPr id="57" name="Picture 56" descr="A picture containing food, drawing&#10;&#10;Description automatically generated">
            <a:extLst>
              <a:ext uri="{FF2B5EF4-FFF2-40B4-BE49-F238E27FC236}">
                <a16:creationId xmlns:a16="http://schemas.microsoft.com/office/drawing/2014/main" id="{3600D0C9-2DAA-4F6C-8E4F-B80D58174551}"/>
              </a:ext>
            </a:extLst>
          </p:cNvPr>
          <p:cNvPicPr>
            <a:picLocks noChangeAspect="1"/>
          </p:cNvPicPr>
          <p:nvPr/>
        </p:nvPicPr>
        <p:blipFill>
          <a:blip r:embed="rId5"/>
          <a:stretch>
            <a:fillRect/>
          </a:stretch>
        </p:blipFill>
        <p:spPr>
          <a:xfrm>
            <a:off x="10391335" y="5729066"/>
            <a:ext cx="1594664" cy="1232241"/>
          </a:xfrm>
          <a:prstGeom prst="rect">
            <a:avLst/>
          </a:prstGeom>
        </p:spPr>
      </p:pic>
    </p:spTree>
    <p:extLst>
      <p:ext uri="{BB962C8B-B14F-4D97-AF65-F5344CB8AC3E}">
        <p14:creationId xmlns:p14="http://schemas.microsoft.com/office/powerpoint/2010/main" val="341805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2.22222E-6 L 0.11211 -0.07014 " pathEditMode="relative" rAng="0" ptsTypes="AA">
                                      <p:cBhvr>
                                        <p:cTn id="6" dur="2000" fill="hold"/>
                                        <p:tgtEl>
                                          <p:spTgt spid="16"/>
                                        </p:tgtEl>
                                        <p:attrNameLst>
                                          <p:attrName>ppt_x</p:attrName>
                                          <p:attrName>ppt_y</p:attrName>
                                        </p:attrNameLst>
                                      </p:cBhvr>
                                      <p:rCtr x="5599" y="-3519"/>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par>
                          <p:cTn id="14" fill="hold">
                            <p:stCondLst>
                              <p:cond delay="2000"/>
                            </p:stCondLst>
                            <p:childTnLst>
                              <p:par>
                                <p:cTn id="15" presetID="0" presetClass="path" presetSubtype="0" accel="50000" decel="50000" fill="hold" nodeType="afterEffect">
                                  <p:stCondLst>
                                    <p:cond delay="0"/>
                                  </p:stCondLst>
                                  <p:childTnLst>
                                    <p:animMotion origin="layout" path="M -6.25E-7 -3.33333E-6 L 0.43698 -0.08055 " pathEditMode="relative" rAng="0" ptsTypes="AA">
                                      <p:cBhvr>
                                        <p:cTn id="16" dur="2000" fill="hold"/>
                                        <p:tgtEl>
                                          <p:spTgt spid="20"/>
                                        </p:tgtEl>
                                        <p:attrNameLst>
                                          <p:attrName>ppt_x</p:attrName>
                                          <p:attrName>ppt_y</p:attrName>
                                        </p:attrNameLst>
                                      </p:cBhvr>
                                      <p:rCtr x="21849" y="-4028"/>
                                    </p:animMotion>
                                  </p:childTnLst>
                                </p:cTn>
                              </p:par>
                              <p:par>
                                <p:cTn id="17" presetID="0" presetClass="path" presetSubtype="0" accel="50000" decel="50000" fill="hold" nodeType="withEffect">
                                  <p:stCondLst>
                                    <p:cond delay="0"/>
                                  </p:stCondLst>
                                  <p:childTnLst>
                                    <p:animMotion origin="layout" path="M -6.25E-7 -3.33333E-6 L 0.43555 0.10232 " pathEditMode="relative" rAng="0" ptsTypes="AA">
                                      <p:cBhvr>
                                        <p:cTn id="18" dur="2000" fill="hold"/>
                                        <p:tgtEl>
                                          <p:spTgt spid="26"/>
                                        </p:tgtEl>
                                        <p:attrNameLst>
                                          <p:attrName>ppt_x</p:attrName>
                                          <p:attrName>ppt_y</p:attrName>
                                        </p:attrNameLst>
                                      </p:cBhvr>
                                      <p:rCtr x="21771" y="5116"/>
                                    </p:animMotion>
                                  </p:childTnLst>
                                </p:cTn>
                              </p:par>
                              <p:par>
                                <p:cTn id="19" presetID="0" presetClass="path" presetSubtype="0" accel="50000" decel="50000" fill="hold" nodeType="withEffect">
                                  <p:stCondLst>
                                    <p:cond delay="0"/>
                                  </p:stCondLst>
                                  <p:childTnLst>
                                    <p:animMotion origin="layout" path="M -6.25E-7 -3.33333E-6 L 0.43646 0.28056 " pathEditMode="relative" rAng="0" ptsTypes="AA">
                                      <p:cBhvr>
                                        <p:cTn id="20" dur="2000" fill="hold"/>
                                        <p:tgtEl>
                                          <p:spTgt spid="29"/>
                                        </p:tgtEl>
                                        <p:attrNameLst>
                                          <p:attrName>ppt_x</p:attrName>
                                          <p:attrName>ppt_y</p:attrName>
                                        </p:attrNameLst>
                                      </p:cBhvr>
                                      <p:rCtr x="21823" y="14028"/>
                                    </p:animMotion>
                                  </p:childTnLst>
                                </p:cTn>
                              </p:par>
                            </p:childTnLst>
                          </p:cTn>
                        </p:par>
                        <p:par>
                          <p:cTn id="21" fill="hold">
                            <p:stCondLst>
                              <p:cond delay="4000"/>
                            </p:stCondLst>
                            <p:childTnLst>
                              <p:par>
                                <p:cTn id="22" presetID="1"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par>
                          <p:cTn id="28" fill="hold">
                            <p:stCondLst>
                              <p:cond delay="4000"/>
                            </p:stCondLst>
                            <p:childTnLst>
                              <p:par>
                                <p:cTn id="29" presetID="0" presetClass="path" presetSubtype="0" accel="50000" decel="50000" fill="hold" nodeType="afterEffect">
                                  <p:stCondLst>
                                    <p:cond delay="0"/>
                                  </p:stCondLst>
                                  <p:childTnLst>
                                    <p:animMotion origin="layout" path="M 2.5E-6 -7.40741E-7 L 0.19153 0.04537 " pathEditMode="relative" rAng="0" ptsTypes="AA">
                                      <p:cBhvr>
                                        <p:cTn id="30" dur="2000" fill="hold"/>
                                        <p:tgtEl>
                                          <p:spTgt spid="32"/>
                                        </p:tgtEl>
                                        <p:attrNameLst>
                                          <p:attrName>ppt_x</p:attrName>
                                          <p:attrName>ppt_y</p:attrName>
                                        </p:attrNameLst>
                                      </p:cBhvr>
                                      <p:rCtr x="9570" y="2269"/>
                                    </p:animMotion>
                                  </p:childTnLst>
                                </p:cTn>
                              </p:par>
                              <p:par>
                                <p:cTn id="31" presetID="0" presetClass="path" presetSubtype="0" accel="50000" decel="50000" fill="hold" nodeType="withEffect">
                                  <p:stCondLst>
                                    <p:cond delay="0"/>
                                  </p:stCondLst>
                                  <p:childTnLst>
                                    <p:animMotion origin="layout" path="M 2.5E-6 1.85185E-6 L 0.18489 0.05069 " pathEditMode="relative" rAng="0" ptsTypes="AA">
                                      <p:cBhvr>
                                        <p:cTn id="32" dur="2000" fill="hold"/>
                                        <p:tgtEl>
                                          <p:spTgt spid="35"/>
                                        </p:tgtEl>
                                        <p:attrNameLst>
                                          <p:attrName>ppt_x</p:attrName>
                                          <p:attrName>ppt_y</p:attrName>
                                        </p:attrNameLst>
                                      </p:cBhvr>
                                      <p:rCtr x="9245" y="2523"/>
                                    </p:animMotion>
                                  </p:childTnLst>
                                </p:cTn>
                              </p:par>
                              <p:par>
                                <p:cTn id="33" presetID="0" presetClass="path" presetSubtype="0" accel="50000" decel="50000" fill="hold" nodeType="withEffect">
                                  <p:stCondLst>
                                    <p:cond delay="0"/>
                                  </p:stCondLst>
                                  <p:childTnLst>
                                    <p:animMotion origin="layout" path="M 2.5E-6 1.48148E-6 L 0.17929 0.02106 " pathEditMode="relative" rAng="0" ptsTypes="AA">
                                      <p:cBhvr>
                                        <p:cTn id="34" dur="2000" fill="hold"/>
                                        <p:tgtEl>
                                          <p:spTgt spid="38"/>
                                        </p:tgtEl>
                                        <p:attrNameLst>
                                          <p:attrName>ppt_x</p:attrName>
                                          <p:attrName>ppt_y</p:attrName>
                                        </p:attrNameLst>
                                      </p:cBhvr>
                                      <p:rCtr x="8958" y="1042"/>
                                    </p:animMotion>
                                  </p:childTnLst>
                                </p:cTn>
                              </p:par>
                            </p:childTnLst>
                          </p:cTn>
                        </p:par>
                        <p:par>
                          <p:cTn id="35" fill="hold">
                            <p:stCondLst>
                              <p:cond delay="6000"/>
                            </p:stCondLst>
                            <p:childTnLst>
                              <p:par>
                                <p:cTn id="36" presetID="1"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A024D16D-20C1-4B0B-B53E-950DD6028F27}"/>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descr="A picture containing food, drawing&#10;&#10;Description automatically generated">
            <a:extLst>
              <a:ext uri="{FF2B5EF4-FFF2-40B4-BE49-F238E27FC236}">
                <a16:creationId xmlns:a16="http://schemas.microsoft.com/office/drawing/2014/main" id="{AD6D3F32-6A92-4292-B8E2-3FE07CC367C9}"/>
              </a:ext>
            </a:extLst>
          </p:cNvPr>
          <p:cNvPicPr>
            <a:picLocks noChangeAspect="1"/>
          </p:cNvPicPr>
          <p:nvPr/>
        </p:nvPicPr>
        <p:blipFill>
          <a:blip r:embed="rId3"/>
          <a:stretch>
            <a:fillRect/>
          </a:stretch>
        </p:blipFill>
        <p:spPr>
          <a:xfrm>
            <a:off x="10224103" y="5606550"/>
            <a:ext cx="1688635" cy="1304855"/>
          </a:xfrm>
          <a:prstGeom prst="rect">
            <a:avLst/>
          </a:prstGeom>
        </p:spPr>
      </p:pic>
      <p:sp>
        <p:nvSpPr>
          <p:cNvPr id="85" name="Cloud 84">
            <a:extLst>
              <a:ext uri="{FF2B5EF4-FFF2-40B4-BE49-F238E27FC236}">
                <a16:creationId xmlns:a16="http://schemas.microsoft.com/office/drawing/2014/main" id="{0E96A6D0-5BF3-9940-B8C8-0E2282F2B12F}"/>
              </a:ext>
            </a:extLst>
          </p:cNvPr>
          <p:cNvSpPr/>
          <p:nvPr/>
        </p:nvSpPr>
        <p:spPr>
          <a:xfrm>
            <a:off x="3664274" y="2044292"/>
            <a:ext cx="3009504" cy="2186588"/>
          </a:xfrm>
          <a:prstGeom prst="clou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Magnetic Disk 8">
            <a:extLst>
              <a:ext uri="{FF2B5EF4-FFF2-40B4-BE49-F238E27FC236}">
                <a16:creationId xmlns:a16="http://schemas.microsoft.com/office/drawing/2014/main" id="{A84FCA2A-26D1-9249-98D1-126107D6C64F}"/>
              </a:ext>
            </a:extLst>
          </p:cNvPr>
          <p:cNvSpPr/>
          <p:nvPr/>
        </p:nvSpPr>
        <p:spPr>
          <a:xfrm>
            <a:off x="4655809" y="2717018"/>
            <a:ext cx="1028700" cy="737078"/>
          </a:xfrm>
          <a:prstGeom prst="flowChartMagneticDisk">
            <a:avLst/>
          </a:prstGeom>
          <a:solidFill>
            <a:srgbClr val="F05F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PreVeil Server</a:t>
            </a:r>
          </a:p>
        </p:txBody>
      </p:sp>
      <p:sp>
        <p:nvSpPr>
          <p:cNvPr id="2" name="Title 1">
            <a:extLst>
              <a:ext uri="{FF2B5EF4-FFF2-40B4-BE49-F238E27FC236}">
                <a16:creationId xmlns:a16="http://schemas.microsoft.com/office/drawing/2014/main" id="{D44EF73B-07AC-3A47-ADB9-E7C64CBB74DA}"/>
              </a:ext>
            </a:extLst>
          </p:cNvPr>
          <p:cNvSpPr>
            <a:spLocks noGrp="1"/>
          </p:cNvSpPr>
          <p:nvPr>
            <p:ph type="title"/>
          </p:nvPr>
        </p:nvSpPr>
        <p:spPr/>
        <p:txBody>
          <a:bodyPr>
            <a:normAutofit/>
          </a:bodyPr>
          <a:lstStyle/>
          <a:p>
            <a:r>
              <a:rPr lang="en-US" sz="4000" dirty="0">
                <a:solidFill>
                  <a:srgbClr val="F05F2A"/>
                </a:solidFill>
                <a:latin typeface="Klavika Bd" panose="02000803050000020004" pitchFamily="50" charset="0"/>
              </a:rPr>
              <a:t>End-to-end Encryption</a:t>
            </a:r>
          </a:p>
        </p:txBody>
      </p:sp>
      <p:pic>
        <p:nvPicPr>
          <p:cNvPr id="5" name="Picture 4" descr="images.png">
            <a:extLst>
              <a:ext uri="{FF2B5EF4-FFF2-40B4-BE49-F238E27FC236}">
                <a16:creationId xmlns:a16="http://schemas.microsoft.com/office/drawing/2014/main" id="{2405E33A-0B6D-C94B-81FC-413E1887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6" y="2804232"/>
            <a:ext cx="876300" cy="912149"/>
          </a:xfrm>
          <a:prstGeom prst="rect">
            <a:avLst/>
          </a:prstGeom>
        </p:spPr>
      </p:pic>
      <p:pic>
        <p:nvPicPr>
          <p:cNvPr id="6" name="Picture 5">
            <a:extLst>
              <a:ext uri="{FF2B5EF4-FFF2-40B4-BE49-F238E27FC236}">
                <a16:creationId xmlns:a16="http://schemas.microsoft.com/office/drawing/2014/main" id="{4EE5904E-793A-9040-9A16-130E1E8EDA4A}"/>
              </a:ext>
            </a:extLst>
          </p:cNvPr>
          <p:cNvPicPr>
            <a:picLocks noChangeAspect="1"/>
          </p:cNvPicPr>
          <p:nvPr/>
        </p:nvPicPr>
        <p:blipFill>
          <a:blip r:embed="rId5"/>
          <a:stretch>
            <a:fillRect/>
          </a:stretch>
        </p:blipFill>
        <p:spPr>
          <a:xfrm>
            <a:off x="9972356" y="2969634"/>
            <a:ext cx="807072" cy="604525"/>
          </a:xfrm>
          <a:prstGeom prst="rect">
            <a:avLst/>
          </a:prstGeom>
        </p:spPr>
      </p:pic>
      <p:pic>
        <p:nvPicPr>
          <p:cNvPr id="7" name="Picture 6">
            <a:extLst>
              <a:ext uri="{FF2B5EF4-FFF2-40B4-BE49-F238E27FC236}">
                <a16:creationId xmlns:a16="http://schemas.microsoft.com/office/drawing/2014/main" id="{976D01E2-4044-2D4E-98AD-E4A0756C8B79}"/>
              </a:ext>
            </a:extLst>
          </p:cNvPr>
          <p:cNvPicPr>
            <a:picLocks noChangeAspect="1"/>
          </p:cNvPicPr>
          <p:nvPr/>
        </p:nvPicPr>
        <p:blipFill>
          <a:blip r:embed="rId6"/>
          <a:stretch>
            <a:fillRect/>
          </a:stretch>
        </p:blipFill>
        <p:spPr>
          <a:xfrm>
            <a:off x="9717512" y="1420797"/>
            <a:ext cx="1316760" cy="1316760"/>
          </a:xfrm>
          <a:prstGeom prst="rect">
            <a:avLst/>
          </a:prstGeom>
        </p:spPr>
      </p:pic>
      <p:pic>
        <p:nvPicPr>
          <p:cNvPr id="8" name="Picture 7" descr="images.png">
            <a:extLst>
              <a:ext uri="{FF2B5EF4-FFF2-40B4-BE49-F238E27FC236}">
                <a16:creationId xmlns:a16="http://schemas.microsoft.com/office/drawing/2014/main" id="{708812D7-D2F0-6341-BB2A-0622B6921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651" y="3966282"/>
            <a:ext cx="876300" cy="912149"/>
          </a:xfrm>
          <a:prstGeom prst="rect">
            <a:avLst/>
          </a:prstGeom>
        </p:spPr>
      </p:pic>
      <p:grpSp>
        <p:nvGrpSpPr>
          <p:cNvPr id="16" name="Group 15">
            <a:extLst>
              <a:ext uri="{FF2B5EF4-FFF2-40B4-BE49-F238E27FC236}">
                <a16:creationId xmlns:a16="http://schemas.microsoft.com/office/drawing/2014/main" id="{94E32004-6E81-B04E-91AA-51F262D800DB}"/>
              </a:ext>
            </a:extLst>
          </p:cNvPr>
          <p:cNvGrpSpPr/>
          <p:nvPr/>
        </p:nvGrpSpPr>
        <p:grpSpPr>
          <a:xfrm>
            <a:off x="1263143" y="2569988"/>
            <a:ext cx="388366" cy="257176"/>
            <a:chOff x="4057649" y="2371724"/>
            <a:chExt cx="552451" cy="365833"/>
          </a:xfrm>
          <a:solidFill>
            <a:schemeClr val="bg1"/>
          </a:solidFill>
        </p:grpSpPr>
        <p:sp>
          <p:nvSpPr>
            <p:cNvPr id="13" name="Rectangle 12">
              <a:extLst>
                <a:ext uri="{FF2B5EF4-FFF2-40B4-BE49-F238E27FC236}">
                  <a16:creationId xmlns:a16="http://schemas.microsoft.com/office/drawing/2014/main" id="{7EEEA164-2F86-3D48-82A2-CED20D257DE6}"/>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1922D39A-96FF-4B44-B710-A33A5481B619}"/>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A13D33B8-9F9D-F84A-BEB6-61FBDBA5CE40}"/>
              </a:ext>
            </a:extLst>
          </p:cNvPr>
          <p:cNvGrpSpPr/>
          <p:nvPr/>
        </p:nvGrpSpPr>
        <p:grpSpPr>
          <a:xfrm>
            <a:off x="10260585" y="1822001"/>
            <a:ext cx="388366" cy="257176"/>
            <a:chOff x="4057649" y="2371724"/>
            <a:chExt cx="552451" cy="365833"/>
          </a:xfrm>
          <a:solidFill>
            <a:schemeClr val="bg1"/>
          </a:solidFill>
        </p:grpSpPr>
        <p:sp>
          <p:nvSpPr>
            <p:cNvPr id="47" name="Rectangle 46">
              <a:extLst>
                <a:ext uri="{FF2B5EF4-FFF2-40B4-BE49-F238E27FC236}">
                  <a16:creationId xmlns:a16="http://schemas.microsoft.com/office/drawing/2014/main" id="{983C76DE-D9C8-ED44-A854-0FE689D36D2D}"/>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iangle 47">
              <a:extLst>
                <a:ext uri="{FF2B5EF4-FFF2-40B4-BE49-F238E27FC236}">
                  <a16:creationId xmlns:a16="http://schemas.microsoft.com/office/drawing/2014/main" id="{0D4F7881-5A32-1441-8025-78E39A9CAD16}"/>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5B071F5C-96B3-E54B-AC47-217597B0BACD}"/>
              </a:ext>
            </a:extLst>
          </p:cNvPr>
          <p:cNvGrpSpPr/>
          <p:nvPr/>
        </p:nvGrpSpPr>
        <p:grpSpPr>
          <a:xfrm>
            <a:off x="10181709" y="3138761"/>
            <a:ext cx="388366" cy="257176"/>
            <a:chOff x="4057649" y="2371724"/>
            <a:chExt cx="552451" cy="365833"/>
          </a:xfrm>
          <a:solidFill>
            <a:schemeClr val="bg1"/>
          </a:solidFill>
        </p:grpSpPr>
        <p:sp>
          <p:nvSpPr>
            <p:cNvPr id="50" name="Rectangle 49">
              <a:extLst>
                <a:ext uri="{FF2B5EF4-FFF2-40B4-BE49-F238E27FC236}">
                  <a16:creationId xmlns:a16="http://schemas.microsoft.com/office/drawing/2014/main" id="{3D9512D3-B2D5-5747-9EED-916581FCC28E}"/>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iangle 50">
              <a:extLst>
                <a:ext uri="{FF2B5EF4-FFF2-40B4-BE49-F238E27FC236}">
                  <a16:creationId xmlns:a16="http://schemas.microsoft.com/office/drawing/2014/main" id="{B1EE956B-2C57-2342-82BF-CFA876DC78BD}"/>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F6ED1DFE-9D47-A747-A555-2C8AC04BDA66}"/>
              </a:ext>
            </a:extLst>
          </p:cNvPr>
          <p:cNvGrpSpPr/>
          <p:nvPr/>
        </p:nvGrpSpPr>
        <p:grpSpPr>
          <a:xfrm>
            <a:off x="10215282" y="3966282"/>
            <a:ext cx="388366" cy="257176"/>
            <a:chOff x="4057649" y="2371724"/>
            <a:chExt cx="552451" cy="365833"/>
          </a:xfrm>
          <a:solidFill>
            <a:schemeClr val="bg1"/>
          </a:solidFill>
        </p:grpSpPr>
        <p:sp>
          <p:nvSpPr>
            <p:cNvPr id="53" name="Rectangle 52">
              <a:extLst>
                <a:ext uri="{FF2B5EF4-FFF2-40B4-BE49-F238E27FC236}">
                  <a16:creationId xmlns:a16="http://schemas.microsoft.com/office/drawing/2014/main" id="{9F6E7AEE-A305-DD4D-A2A5-4946F4D20FE2}"/>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iangle 57">
              <a:extLst>
                <a:ext uri="{FF2B5EF4-FFF2-40B4-BE49-F238E27FC236}">
                  <a16:creationId xmlns:a16="http://schemas.microsoft.com/office/drawing/2014/main" id="{34871F60-FEF0-0640-87D6-1300DD0165FB}"/>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260CD967-B59E-8A4D-AFD4-AF25E16F11E4}"/>
              </a:ext>
            </a:extLst>
          </p:cNvPr>
          <p:cNvGrpSpPr/>
          <p:nvPr/>
        </p:nvGrpSpPr>
        <p:grpSpPr>
          <a:xfrm>
            <a:off x="1263142" y="2569988"/>
            <a:ext cx="388366" cy="257176"/>
            <a:chOff x="2402140" y="2079177"/>
            <a:chExt cx="388366" cy="257176"/>
          </a:xfrm>
        </p:grpSpPr>
        <p:grpSp>
          <p:nvGrpSpPr>
            <p:cNvPr id="43" name="Group 42">
              <a:extLst>
                <a:ext uri="{FF2B5EF4-FFF2-40B4-BE49-F238E27FC236}">
                  <a16:creationId xmlns:a16="http://schemas.microsoft.com/office/drawing/2014/main" id="{43E5CA99-3DD5-4C4D-8A8A-C7D3F31D919D}"/>
                </a:ext>
              </a:extLst>
            </p:cNvPr>
            <p:cNvGrpSpPr/>
            <p:nvPr/>
          </p:nvGrpSpPr>
          <p:grpSpPr>
            <a:xfrm>
              <a:off x="2402140" y="2079177"/>
              <a:ext cx="388366" cy="257176"/>
              <a:chOff x="4057649" y="2371724"/>
              <a:chExt cx="552451" cy="365833"/>
            </a:xfrm>
            <a:solidFill>
              <a:schemeClr val="bg1"/>
            </a:solidFill>
          </p:grpSpPr>
          <p:sp>
            <p:nvSpPr>
              <p:cNvPr id="44" name="Rectangle 43">
                <a:extLst>
                  <a:ext uri="{FF2B5EF4-FFF2-40B4-BE49-F238E27FC236}">
                    <a16:creationId xmlns:a16="http://schemas.microsoft.com/office/drawing/2014/main" id="{E455EBC9-8864-F14F-BCB4-9DA751BFEA14}"/>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2C75FE81-E5B3-3B46-AFA7-184DE9462345}"/>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1">
              <a:extLst>
                <a:ext uri="{FF2B5EF4-FFF2-40B4-BE49-F238E27FC236}">
                  <a16:creationId xmlns:a16="http://schemas.microsoft.com/office/drawing/2014/main" id="{5F4D0DBD-0A1E-5F41-B2C0-B85A2C3E12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7647" y="2079177"/>
              <a:ext cx="217350" cy="216196"/>
            </a:xfrm>
            <a:prstGeom prst="rect">
              <a:avLst/>
            </a:prstGeom>
          </p:spPr>
        </p:pic>
      </p:grpSp>
      <p:grpSp>
        <p:nvGrpSpPr>
          <p:cNvPr id="59" name="Group 58">
            <a:extLst>
              <a:ext uri="{FF2B5EF4-FFF2-40B4-BE49-F238E27FC236}">
                <a16:creationId xmlns:a16="http://schemas.microsoft.com/office/drawing/2014/main" id="{CB44A885-7CC0-DF40-A963-D214379D1BEF}"/>
              </a:ext>
            </a:extLst>
          </p:cNvPr>
          <p:cNvGrpSpPr/>
          <p:nvPr/>
        </p:nvGrpSpPr>
        <p:grpSpPr>
          <a:xfrm>
            <a:off x="5008668" y="2583822"/>
            <a:ext cx="388366" cy="257176"/>
            <a:chOff x="2402140" y="2079177"/>
            <a:chExt cx="388366" cy="257176"/>
          </a:xfrm>
        </p:grpSpPr>
        <p:grpSp>
          <p:nvGrpSpPr>
            <p:cNvPr id="60" name="Group 59">
              <a:extLst>
                <a:ext uri="{FF2B5EF4-FFF2-40B4-BE49-F238E27FC236}">
                  <a16:creationId xmlns:a16="http://schemas.microsoft.com/office/drawing/2014/main" id="{BC4A2312-48D6-8E47-AB7F-7884C1EC4CD8}"/>
                </a:ext>
              </a:extLst>
            </p:cNvPr>
            <p:cNvGrpSpPr/>
            <p:nvPr/>
          </p:nvGrpSpPr>
          <p:grpSpPr>
            <a:xfrm>
              <a:off x="2402140" y="2079177"/>
              <a:ext cx="388366" cy="257176"/>
              <a:chOff x="4057649" y="2371724"/>
              <a:chExt cx="552451" cy="365833"/>
            </a:xfrm>
            <a:solidFill>
              <a:schemeClr val="bg1"/>
            </a:solidFill>
          </p:grpSpPr>
          <p:sp>
            <p:nvSpPr>
              <p:cNvPr id="62" name="Rectangle 61">
                <a:extLst>
                  <a:ext uri="{FF2B5EF4-FFF2-40B4-BE49-F238E27FC236}">
                    <a16:creationId xmlns:a16="http://schemas.microsoft.com/office/drawing/2014/main" id="{95CA89B8-15F7-1C49-876A-D508A5DBBC64}"/>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iangle 62">
                <a:extLst>
                  <a:ext uri="{FF2B5EF4-FFF2-40B4-BE49-F238E27FC236}">
                    <a16:creationId xmlns:a16="http://schemas.microsoft.com/office/drawing/2014/main" id="{F2974948-1FAB-F94A-8A1E-3A7B80A7B258}"/>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Picture 60">
              <a:extLst>
                <a:ext uri="{FF2B5EF4-FFF2-40B4-BE49-F238E27FC236}">
                  <a16:creationId xmlns:a16="http://schemas.microsoft.com/office/drawing/2014/main" id="{4248959E-8BF2-A54B-8EE4-AD83ACD084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7647" y="2079177"/>
              <a:ext cx="217350" cy="216196"/>
            </a:xfrm>
            <a:prstGeom prst="rect">
              <a:avLst/>
            </a:prstGeom>
          </p:spPr>
        </p:pic>
      </p:grpSp>
      <p:grpSp>
        <p:nvGrpSpPr>
          <p:cNvPr id="74" name="Group 73">
            <a:extLst>
              <a:ext uri="{FF2B5EF4-FFF2-40B4-BE49-F238E27FC236}">
                <a16:creationId xmlns:a16="http://schemas.microsoft.com/office/drawing/2014/main" id="{D48F5A0D-D260-9F43-A197-D5ADE1899E45}"/>
              </a:ext>
            </a:extLst>
          </p:cNvPr>
          <p:cNvGrpSpPr/>
          <p:nvPr/>
        </p:nvGrpSpPr>
        <p:grpSpPr>
          <a:xfrm>
            <a:off x="5008666" y="2581130"/>
            <a:ext cx="388366" cy="257176"/>
            <a:chOff x="2402140" y="2079177"/>
            <a:chExt cx="388366" cy="257176"/>
          </a:xfrm>
        </p:grpSpPr>
        <p:grpSp>
          <p:nvGrpSpPr>
            <p:cNvPr id="75" name="Group 74">
              <a:extLst>
                <a:ext uri="{FF2B5EF4-FFF2-40B4-BE49-F238E27FC236}">
                  <a16:creationId xmlns:a16="http://schemas.microsoft.com/office/drawing/2014/main" id="{3EE38FE2-912C-4D41-8397-F2E87166A3A0}"/>
                </a:ext>
              </a:extLst>
            </p:cNvPr>
            <p:cNvGrpSpPr/>
            <p:nvPr/>
          </p:nvGrpSpPr>
          <p:grpSpPr>
            <a:xfrm>
              <a:off x="2402140" y="2079177"/>
              <a:ext cx="388366" cy="257176"/>
              <a:chOff x="4057649" y="2371724"/>
              <a:chExt cx="552451" cy="365833"/>
            </a:xfrm>
            <a:solidFill>
              <a:schemeClr val="bg1"/>
            </a:solidFill>
          </p:grpSpPr>
          <p:sp>
            <p:nvSpPr>
              <p:cNvPr id="77" name="Rectangle 76">
                <a:extLst>
                  <a:ext uri="{FF2B5EF4-FFF2-40B4-BE49-F238E27FC236}">
                    <a16:creationId xmlns:a16="http://schemas.microsoft.com/office/drawing/2014/main" id="{199B8426-D5B6-7C45-B36A-999D5CEAA627}"/>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iangle 77">
                <a:extLst>
                  <a:ext uri="{FF2B5EF4-FFF2-40B4-BE49-F238E27FC236}">
                    <a16:creationId xmlns:a16="http://schemas.microsoft.com/office/drawing/2014/main" id="{43746242-A3B8-6548-9A9C-6E033C0B7A96}"/>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6" name="Picture 75">
              <a:extLst>
                <a:ext uri="{FF2B5EF4-FFF2-40B4-BE49-F238E27FC236}">
                  <a16:creationId xmlns:a16="http://schemas.microsoft.com/office/drawing/2014/main" id="{990B02D0-E1B6-854B-B9E9-4CA91E28B0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7647" y="2079177"/>
              <a:ext cx="217350" cy="216196"/>
            </a:xfrm>
            <a:prstGeom prst="rect">
              <a:avLst/>
            </a:prstGeom>
          </p:spPr>
        </p:pic>
      </p:grpSp>
      <p:grpSp>
        <p:nvGrpSpPr>
          <p:cNvPr id="79" name="Group 78">
            <a:extLst>
              <a:ext uri="{FF2B5EF4-FFF2-40B4-BE49-F238E27FC236}">
                <a16:creationId xmlns:a16="http://schemas.microsoft.com/office/drawing/2014/main" id="{903EC1C4-E8C1-0248-8FC6-EFBA8006EE6C}"/>
              </a:ext>
            </a:extLst>
          </p:cNvPr>
          <p:cNvGrpSpPr/>
          <p:nvPr/>
        </p:nvGrpSpPr>
        <p:grpSpPr>
          <a:xfrm>
            <a:off x="5008663" y="2581130"/>
            <a:ext cx="388366" cy="257176"/>
            <a:chOff x="2402140" y="2079177"/>
            <a:chExt cx="388366" cy="257176"/>
          </a:xfrm>
        </p:grpSpPr>
        <p:grpSp>
          <p:nvGrpSpPr>
            <p:cNvPr id="80" name="Group 79">
              <a:extLst>
                <a:ext uri="{FF2B5EF4-FFF2-40B4-BE49-F238E27FC236}">
                  <a16:creationId xmlns:a16="http://schemas.microsoft.com/office/drawing/2014/main" id="{EA61EBF3-99FB-364E-97B0-62471A5D5DB6}"/>
                </a:ext>
              </a:extLst>
            </p:cNvPr>
            <p:cNvGrpSpPr/>
            <p:nvPr/>
          </p:nvGrpSpPr>
          <p:grpSpPr>
            <a:xfrm>
              <a:off x="2402140" y="2079177"/>
              <a:ext cx="388366" cy="257176"/>
              <a:chOff x="4057649" y="2371724"/>
              <a:chExt cx="552451" cy="365833"/>
            </a:xfrm>
            <a:solidFill>
              <a:schemeClr val="bg1"/>
            </a:solidFill>
          </p:grpSpPr>
          <p:sp>
            <p:nvSpPr>
              <p:cNvPr id="82" name="Rectangle 81">
                <a:extLst>
                  <a:ext uri="{FF2B5EF4-FFF2-40B4-BE49-F238E27FC236}">
                    <a16:creationId xmlns:a16="http://schemas.microsoft.com/office/drawing/2014/main" id="{233FF736-7634-994B-B94D-15455C7FD7F0}"/>
                  </a:ext>
                </a:extLst>
              </p:cNvPr>
              <p:cNvSpPr/>
              <p:nvPr/>
            </p:nvSpPr>
            <p:spPr>
              <a:xfrm>
                <a:off x="4057650" y="2371725"/>
                <a:ext cx="552450" cy="3658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iangle 82">
                <a:extLst>
                  <a:ext uri="{FF2B5EF4-FFF2-40B4-BE49-F238E27FC236}">
                    <a16:creationId xmlns:a16="http://schemas.microsoft.com/office/drawing/2014/main" id="{B39F624C-1A56-D042-9EC3-26C96CD84012}"/>
                  </a:ext>
                </a:extLst>
              </p:cNvPr>
              <p:cNvSpPr/>
              <p:nvPr/>
            </p:nvSpPr>
            <p:spPr>
              <a:xfrm flipV="1">
                <a:off x="4057649" y="2371724"/>
                <a:ext cx="552449" cy="2025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 name="Picture 80">
              <a:extLst>
                <a:ext uri="{FF2B5EF4-FFF2-40B4-BE49-F238E27FC236}">
                  <a16:creationId xmlns:a16="http://schemas.microsoft.com/office/drawing/2014/main" id="{2531A978-C489-C749-9D81-8096EF2FF6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7647" y="2079177"/>
              <a:ext cx="217350" cy="216196"/>
            </a:xfrm>
            <a:prstGeom prst="rect">
              <a:avLst/>
            </a:prstGeom>
          </p:spPr>
        </p:pic>
      </p:grpSp>
      <p:sp>
        <p:nvSpPr>
          <p:cNvPr id="17" name="TextBox 16">
            <a:extLst>
              <a:ext uri="{FF2B5EF4-FFF2-40B4-BE49-F238E27FC236}">
                <a16:creationId xmlns:a16="http://schemas.microsoft.com/office/drawing/2014/main" id="{A845B332-0343-FC4F-A1CC-E674F40225BC}"/>
              </a:ext>
            </a:extLst>
          </p:cNvPr>
          <p:cNvSpPr txBox="1"/>
          <p:nvPr/>
        </p:nvSpPr>
        <p:spPr>
          <a:xfrm>
            <a:off x="1007457" y="2084033"/>
            <a:ext cx="899733" cy="369332"/>
          </a:xfrm>
          <a:prstGeom prst="rect">
            <a:avLst/>
          </a:prstGeom>
          <a:noFill/>
        </p:spPr>
        <p:txBody>
          <a:bodyPr wrap="none" rtlCol="0">
            <a:spAutoFit/>
          </a:bodyPr>
          <a:lstStyle/>
          <a:p>
            <a:r>
              <a:rPr lang="en-US" dirty="0">
                <a:solidFill>
                  <a:srgbClr val="F05F2A"/>
                </a:solidFill>
              </a:rPr>
              <a:t>Encrypt</a:t>
            </a:r>
          </a:p>
        </p:txBody>
      </p:sp>
      <p:sp>
        <p:nvSpPr>
          <p:cNvPr id="84" name="TextBox 83">
            <a:extLst>
              <a:ext uri="{FF2B5EF4-FFF2-40B4-BE49-F238E27FC236}">
                <a16:creationId xmlns:a16="http://schemas.microsoft.com/office/drawing/2014/main" id="{CE6CD772-51D1-AC48-9A20-921596FC238D}"/>
              </a:ext>
            </a:extLst>
          </p:cNvPr>
          <p:cNvSpPr txBox="1"/>
          <p:nvPr/>
        </p:nvSpPr>
        <p:spPr>
          <a:xfrm>
            <a:off x="8688809" y="2900891"/>
            <a:ext cx="923779" cy="369332"/>
          </a:xfrm>
          <a:prstGeom prst="rect">
            <a:avLst/>
          </a:prstGeom>
          <a:noFill/>
        </p:spPr>
        <p:txBody>
          <a:bodyPr wrap="none" rtlCol="0">
            <a:spAutoFit/>
          </a:bodyPr>
          <a:lstStyle/>
          <a:p>
            <a:r>
              <a:rPr lang="en-US" dirty="0">
                <a:solidFill>
                  <a:srgbClr val="F05F2A"/>
                </a:solidFill>
              </a:rPr>
              <a:t>Decrypt</a:t>
            </a:r>
          </a:p>
        </p:txBody>
      </p:sp>
      <p:sp>
        <p:nvSpPr>
          <p:cNvPr id="10" name="TextBox 9">
            <a:extLst>
              <a:ext uri="{FF2B5EF4-FFF2-40B4-BE49-F238E27FC236}">
                <a16:creationId xmlns:a16="http://schemas.microsoft.com/office/drawing/2014/main" id="{DBDDA4F9-E985-8F4F-88E6-2FB4AA1495A0}"/>
              </a:ext>
            </a:extLst>
          </p:cNvPr>
          <p:cNvSpPr txBox="1"/>
          <p:nvPr/>
        </p:nvSpPr>
        <p:spPr>
          <a:xfrm>
            <a:off x="571855" y="3854027"/>
            <a:ext cx="1016497" cy="307777"/>
          </a:xfrm>
          <a:prstGeom prst="rect">
            <a:avLst/>
          </a:prstGeom>
          <a:noFill/>
        </p:spPr>
        <p:txBody>
          <a:bodyPr wrap="none" rtlCol="0">
            <a:spAutoFit/>
          </a:bodyPr>
          <a:lstStyle/>
          <a:p>
            <a:pPr algn="ctr"/>
            <a:r>
              <a:rPr lang="en-US" sz="1400" dirty="0"/>
              <a:t>Company A</a:t>
            </a:r>
          </a:p>
        </p:txBody>
      </p:sp>
      <p:sp>
        <p:nvSpPr>
          <p:cNvPr id="54" name="TextBox 53">
            <a:extLst>
              <a:ext uri="{FF2B5EF4-FFF2-40B4-BE49-F238E27FC236}">
                <a16:creationId xmlns:a16="http://schemas.microsoft.com/office/drawing/2014/main" id="{3962452B-5E93-D64F-8555-7036D2BDA0B3}"/>
              </a:ext>
            </a:extLst>
          </p:cNvPr>
          <p:cNvSpPr txBox="1"/>
          <p:nvPr/>
        </p:nvSpPr>
        <p:spPr>
          <a:xfrm>
            <a:off x="9915880" y="2582439"/>
            <a:ext cx="1016497" cy="307777"/>
          </a:xfrm>
          <a:prstGeom prst="rect">
            <a:avLst/>
          </a:prstGeom>
          <a:noFill/>
        </p:spPr>
        <p:txBody>
          <a:bodyPr wrap="none" rtlCol="0">
            <a:spAutoFit/>
          </a:bodyPr>
          <a:lstStyle/>
          <a:p>
            <a:pPr algn="ctr"/>
            <a:r>
              <a:rPr lang="en-US" sz="1400" dirty="0"/>
              <a:t>Company B</a:t>
            </a:r>
          </a:p>
        </p:txBody>
      </p:sp>
      <p:sp>
        <p:nvSpPr>
          <p:cNvPr id="55" name="TextBox 54">
            <a:extLst>
              <a:ext uri="{FF2B5EF4-FFF2-40B4-BE49-F238E27FC236}">
                <a16:creationId xmlns:a16="http://schemas.microsoft.com/office/drawing/2014/main" id="{B855BD20-E2A8-3545-BFE0-E9D664DDFB6F}"/>
              </a:ext>
            </a:extLst>
          </p:cNvPr>
          <p:cNvSpPr txBox="1"/>
          <p:nvPr/>
        </p:nvSpPr>
        <p:spPr>
          <a:xfrm>
            <a:off x="9915880" y="3496839"/>
            <a:ext cx="1016497" cy="307777"/>
          </a:xfrm>
          <a:prstGeom prst="rect">
            <a:avLst/>
          </a:prstGeom>
          <a:noFill/>
        </p:spPr>
        <p:txBody>
          <a:bodyPr wrap="none" rtlCol="0">
            <a:spAutoFit/>
          </a:bodyPr>
          <a:lstStyle/>
          <a:p>
            <a:pPr algn="ctr"/>
            <a:r>
              <a:rPr lang="en-US" sz="1400" dirty="0"/>
              <a:t>Company C</a:t>
            </a:r>
          </a:p>
        </p:txBody>
      </p:sp>
      <p:sp>
        <p:nvSpPr>
          <p:cNvPr id="56" name="TextBox 55">
            <a:extLst>
              <a:ext uri="{FF2B5EF4-FFF2-40B4-BE49-F238E27FC236}">
                <a16:creationId xmlns:a16="http://schemas.microsoft.com/office/drawing/2014/main" id="{DA5179AC-4F7A-0445-997D-D0D8A474737A}"/>
              </a:ext>
            </a:extLst>
          </p:cNvPr>
          <p:cNvSpPr txBox="1"/>
          <p:nvPr/>
        </p:nvSpPr>
        <p:spPr>
          <a:xfrm>
            <a:off x="9715855" y="4911302"/>
            <a:ext cx="1016497" cy="307777"/>
          </a:xfrm>
          <a:prstGeom prst="rect">
            <a:avLst/>
          </a:prstGeom>
          <a:noFill/>
        </p:spPr>
        <p:txBody>
          <a:bodyPr wrap="none" rtlCol="0">
            <a:spAutoFit/>
          </a:bodyPr>
          <a:lstStyle/>
          <a:p>
            <a:pPr algn="ctr"/>
            <a:r>
              <a:rPr lang="en-US" sz="1400" dirty="0"/>
              <a:t>Company D</a:t>
            </a:r>
          </a:p>
        </p:txBody>
      </p:sp>
      <p:grpSp>
        <p:nvGrpSpPr>
          <p:cNvPr id="24" name="Group 23">
            <a:extLst>
              <a:ext uri="{FF2B5EF4-FFF2-40B4-BE49-F238E27FC236}">
                <a16:creationId xmlns:a16="http://schemas.microsoft.com/office/drawing/2014/main" id="{C84E558C-5D45-DA45-94F5-CE6BF16C24A0}"/>
              </a:ext>
            </a:extLst>
          </p:cNvPr>
          <p:cNvGrpSpPr/>
          <p:nvPr/>
        </p:nvGrpSpPr>
        <p:grpSpPr>
          <a:xfrm>
            <a:off x="3110922" y="4387601"/>
            <a:ext cx="4860463" cy="2029886"/>
            <a:chOff x="2924588" y="4214158"/>
            <a:chExt cx="4860463" cy="2029886"/>
          </a:xfrm>
        </p:grpSpPr>
        <p:pic>
          <p:nvPicPr>
            <p:cNvPr id="20" name="Picture 19" descr="A screenshot of a cell phone&#10;&#10;Description automatically generated">
              <a:extLst>
                <a:ext uri="{FF2B5EF4-FFF2-40B4-BE49-F238E27FC236}">
                  <a16:creationId xmlns:a16="http://schemas.microsoft.com/office/drawing/2014/main" id="{370489E9-112D-1B4F-8DD1-8C8D2DBA6113}"/>
                </a:ext>
              </a:extLst>
            </p:cNvPr>
            <p:cNvPicPr>
              <a:picLocks noChangeAspect="1"/>
            </p:cNvPicPr>
            <p:nvPr/>
          </p:nvPicPr>
          <p:blipFill>
            <a:blip r:embed="rId8"/>
            <a:stretch>
              <a:fillRect/>
            </a:stretch>
          </p:blipFill>
          <p:spPr>
            <a:xfrm>
              <a:off x="2953464" y="4224310"/>
              <a:ext cx="4831587" cy="963981"/>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09AAA638-CE46-2C4D-A41E-5A678FE08526}"/>
                </a:ext>
              </a:extLst>
            </p:cNvPr>
            <p:cNvPicPr>
              <a:picLocks noChangeAspect="1"/>
            </p:cNvPicPr>
            <p:nvPr/>
          </p:nvPicPr>
          <p:blipFill>
            <a:blip r:embed="rId9"/>
            <a:stretch>
              <a:fillRect/>
            </a:stretch>
          </p:blipFill>
          <p:spPr>
            <a:xfrm>
              <a:off x="2924588" y="5186920"/>
              <a:ext cx="4860463" cy="873364"/>
            </a:xfrm>
            <a:prstGeom prst="rect">
              <a:avLst/>
            </a:prstGeom>
          </p:spPr>
        </p:pic>
        <p:sp>
          <p:nvSpPr>
            <p:cNvPr id="23" name="Rectangle 22">
              <a:extLst>
                <a:ext uri="{FF2B5EF4-FFF2-40B4-BE49-F238E27FC236}">
                  <a16:creationId xmlns:a16="http://schemas.microsoft.com/office/drawing/2014/main" id="{9A21975A-AE56-8547-8FAD-6D25222EDAEC}"/>
                </a:ext>
              </a:extLst>
            </p:cNvPr>
            <p:cNvSpPr/>
            <p:nvPr/>
          </p:nvSpPr>
          <p:spPr>
            <a:xfrm>
              <a:off x="2924588" y="4214158"/>
              <a:ext cx="4860463" cy="20298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918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2000"/>
                                        <p:tgtEl>
                                          <p:spTgt spid="14"/>
                                        </p:tgtEl>
                                      </p:cBhvr>
                                    </p:animEffect>
                                  </p:childTnLst>
                                </p:cTn>
                              </p:par>
                            </p:childTnLst>
                          </p:cTn>
                        </p:par>
                        <p:par>
                          <p:cTn id="11" fill="hold">
                            <p:stCondLst>
                              <p:cond delay="2000"/>
                            </p:stCondLst>
                            <p:childTnLst>
                              <p:par>
                                <p:cTn id="12" presetID="1" presetClass="exit" presetSubtype="0" fill="hold" grpId="1" nodeType="afterEffect">
                                  <p:stCondLst>
                                    <p:cond delay="0"/>
                                  </p:stCondLst>
                                  <p:childTnLst>
                                    <p:set>
                                      <p:cBhvr>
                                        <p:cTn id="13" dur="1" fill="hold">
                                          <p:stCondLst>
                                            <p:cond delay="0"/>
                                          </p:stCondLst>
                                        </p:cTn>
                                        <p:tgtEl>
                                          <p:spTgt spid="17"/>
                                        </p:tgtEl>
                                        <p:attrNameLst>
                                          <p:attrName>style.visibility</p:attrName>
                                        </p:attrNameLst>
                                      </p:cBhvr>
                                      <p:to>
                                        <p:strVal val="hidden"/>
                                      </p:to>
                                    </p:set>
                                  </p:childTnLst>
                                </p:cTn>
                              </p:par>
                            </p:childTnLst>
                          </p:cTn>
                        </p:par>
                        <p:par>
                          <p:cTn id="14" fill="hold">
                            <p:stCondLst>
                              <p:cond delay="2000"/>
                            </p:stCondLst>
                            <p:childTnLst>
                              <p:par>
                                <p:cTn id="15" presetID="42" presetClass="path" presetSubtype="0" accel="50000" decel="50000" fill="hold" nodeType="afterEffect">
                                  <p:stCondLst>
                                    <p:cond delay="0"/>
                                  </p:stCondLst>
                                  <p:childTnLst>
                                    <p:animMotion origin="layout" path="M -1.25E-6 1.48148E-6 L 0.30716 0.00208 " pathEditMode="relative" rAng="0" ptsTypes="AA">
                                      <p:cBhvr>
                                        <p:cTn id="16" dur="2000" fill="hold"/>
                                        <p:tgtEl>
                                          <p:spTgt spid="14"/>
                                        </p:tgtEl>
                                        <p:attrNameLst>
                                          <p:attrName>ppt_x</p:attrName>
                                          <p:attrName>ppt_y</p:attrName>
                                        </p:attrNameLst>
                                      </p:cBhvr>
                                      <p:rCtr x="15352" y="93"/>
                                    </p:animMotion>
                                  </p:childTnLst>
                                </p:cTn>
                              </p:par>
                            </p:childTnLst>
                          </p:cTn>
                        </p:par>
                        <p:par>
                          <p:cTn id="17" fill="hold">
                            <p:stCondLst>
                              <p:cond delay="4000"/>
                            </p:stCondLst>
                            <p:childTnLst>
                              <p:par>
                                <p:cTn id="18" presetID="1" presetClass="entr" presetSubtype="0" fill="hold" nodeType="after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9"/>
                                        </p:tgtEl>
                                        <p:attrNameLst>
                                          <p:attrName>style.visibility</p:attrName>
                                        </p:attrNameLst>
                                      </p:cBhvr>
                                      <p:to>
                                        <p:strVal val="visible"/>
                                      </p:to>
                                    </p:set>
                                  </p:childTnLst>
                                </p:cTn>
                              </p:par>
                            </p:childTnLst>
                          </p:cTn>
                        </p:par>
                        <p:par>
                          <p:cTn id="24" fill="hold">
                            <p:stCondLst>
                              <p:cond delay="4000"/>
                            </p:stCondLst>
                            <p:childTnLst>
                              <p:par>
                                <p:cTn id="25" presetID="42" presetClass="path" presetSubtype="0" accel="50000" decel="50000" fill="hold" nodeType="afterEffect">
                                  <p:stCondLst>
                                    <p:cond delay="0"/>
                                  </p:stCondLst>
                                  <p:childTnLst>
                                    <p:animMotion origin="layout" path="M -2.70833E-6 -1.85185E-6 L 0.43073 -0.11157 " pathEditMode="relative" rAng="0" ptsTypes="AA">
                                      <p:cBhvr>
                                        <p:cTn id="26" dur="2000" fill="hold"/>
                                        <p:tgtEl>
                                          <p:spTgt spid="59"/>
                                        </p:tgtEl>
                                        <p:attrNameLst>
                                          <p:attrName>ppt_x</p:attrName>
                                          <p:attrName>ppt_y</p:attrName>
                                        </p:attrNameLst>
                                      </p:cBhvr>
                                      <p:rCtr x="21536" y="-5579"/>
                                    </p:animMotion>
                                  </p:childTnLst>
                                </p:cTn>
                              </p:par>
                              <p:par>
                                <p:cTn id="27" presetID="42" presetClass="path" presetSubtype="0" accel="50000" decel="50000" fill="hold" nodeType="withEffect">
                                  <p:stCondLst>
                                    <p:cond delay="0"/>
                                  </p:stCondLst>
                                  <p:childTnLst>
                                    <p:animMotion origin="layout" path="M -2.70833E-6 1.11111E-6 L 0.42435 0.08241 " pathEditMode="relative" rAng="0" ptsTypes="AA">
                                      <p:cBhvr>
                                        <p:cTn id="28" dur="2000" fill="hold"/>
                                        <p:tgtEl>
                                          <p:spTgt spid="74"/>
                                        </p:tgtEl>
                                        <p:attrNameLst>
                                          <p:attrName>ppt_x</p:attrName>
                                          <p:attrName>ppt_y</p:attrName>
                                        </p:attrNameLst>
                                      </p:cBhvr>
                                      <p:rCtr x="21211" y="4120"/>
                                    </p:animMotion>
                                  </p:childTnLst>
                                </p:cTn>
                              </p:par>
                              <p:par>
                                <p:cTn id="29" presetID="42" presetClass="path" presetSubtype="0" accel="50000" decel="50000" fill="hold" nodeType="withEffect">
                                  <p:stCondLst>
                                    <p:cond delay="0"/>
                                  </p:stCondLst>
                                  <p:childTnLst>
                                    <p:animMotion origin="layout" path="M -2.70833E-6 1.11111E-6 L 0.42722 0.20393 " pathEditMode="relative" rAng="0" ptsTypes="AA">
                                      <p:cBhvr>
                                        <p:cTn id="30" dur="2000" fill="hold"/>
                                        <p:tgtEl>
                                          <p:spTgt spid="79"/>
                                        </p:tgtEl>
                                        <p:attrNameLst>
                                          <p:attrName>ppt_x</p:attrName>
                                          <p:attrName>ppt_y</p:attrName>
                                        </p:attrNameLst>
                                      </p:cBhvr>
                                      <p:rCtr x="21354" y="10185"/>
                                    </p:animMotion>
                                  </p:childTnLst>
                                </p:cTn>
                              </p:par>
                            </p:childTnLst>
                          </p:cTn>
                        </p:par>
                        <p:par>
                          <p:cTn id="31" fill="hold">
                            <p:stCondLst>
                              <p:cond delay="6000"/>
                            </p:stCondLst>
                            <p:childTnLst>
                              <p:par>
                                <p:cTn id="32" presetID="1" presetClass="entr" presetSubtype="0" fill="hold" grpId="0" nodeType="afterEffect">
                                  <p:stCondLst>
                                    <p:cond delay="0"/>
                                  </p:stCondLst>
                                  <p:childTnLst>
                                    <p:set>
                                      <p:cBhvr>
                                        <p:cTn id="33" dur="1" fill="hold">
                                          <p:stCondLst>
                                            <p:cond delay="0"/>
                                          </p:stCondLst>
                                        </p:cTn>
                                        <p:tgtEl>
                                          <p:spTgt spid="84"/>
                                        </p:tgtEl>
                                        <p:attrNameLst>
                                          <p:attrName>style.visibility</p:attrName>
                                        </p:attrNameLst>
                                      </p:cBhvr>
                                      <p:to>
                                        <p:strVal val="visible"/>
                                      </p:to>
                                    </p:set>
                                  </p:childTnLst>
                                </p:cTn>
                              </p:par>
                            </p:childTnLst>
                          </p:cTn>
                        </p:par>
                        <p:par>
                          <p:cTn id="34" fill="hold">
                            <p:stCondLst>
                              <p:cond delay="6000"/>
                            </p:stCondLst>
                            <p:childTnLst>
                              <p:par>
                                <p:cTn id="35" presetID="1"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par>
                          <p:cTn id="41" fill="hold">
                            <p:stCondLst>
                              <p:cond delay="6000"/>
                            </p:stCondLst>
                            <p:childTnLst>
                              <p:par>
                                <p:cTn id="42" presetID="9" presetClass="exit" presetSubtype="0" fill="hold" nodeType="afterEffect">
                                  <p:stCondLst>
                                    <p:cond delay="0"/>
                                  </p:stCondLst>
                                  <p:childTnLst>
                                    <p:animEffect transition="out" filter="dissolve">
                                      <p:cBhvr>
                                        <p:cTn id="43" dur="2000"/>
                                        <p:tgtEl>
                                          <p:spTgt spid="59"/>
                                        </p:tgtEl>
                                      </p:cBhvr>
                                    </p:animEffect>
                                    <p:set>
                                      <p:cBhvr>
                                        <p:cTn id="44" dur="1" fill="hold">
                                          <p:stCondLst>
                                            <p:cond delay="1999"/>
                                          </p:stCondLst>
                                        </p:cTn>
                                        <p:tgtEl>
                                          <p:spTgt spid="59"/>
                                        </p:tgtEl>
                                        <p:attrNameLst>
                                          <p:attrName>style.visibility</p:attrName>
                                        </p:attrNameLst>
                                      </p:cBhvr>
                                      <p:to>
                                        <p:strVal val="hidden"/>
                                      </p:to>
                                    </p:set>
                                  </p:childTnLst>
                                </p:cTn>
                              </p:par>
                              <p:par>
                                <p:cTn id="45" presetID="9" presetClass="exit" presetSubtype="0" fill="hold" nodeType="withEffect">
                                  <p:stCondLst>
                                    <p:cond delay="0"/>
                                  </p:stCondLst>
                                  <p:childTnLst>
                                    <p:animEffect transition="out" filter="dissolve">
                                      <p:cBhvr>
                                        <p:cTn id="46" dur="2000"/>
                                        <p:tgtEl>
                                          <p:spTgt spid="74"/>
                                        </p:tgtEl>
                                      </p:cBhvr>
                                    </p:animEffect>
                                    <p:set>
                                      <p:cBhvr>
                                        <p:cTn id="47" dur="1" fill="hold">
                                          <p:stCondLst>
                                            <p:cond delay="1999"/>
                                          </p:stCondLst>
                                        </p:cTn>
                                        <p:tgtEl>
                                          <p:spTgt spid="74"/>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2000"/>
                                        <p:tgtEl>
                                          <p:spTgt spid="79"/>
                                        </p:tgtEl>
                                      </p:cBhvr>
                                    </p:animEffect>
                                    <p:set>
                                      <p:cBhvr>
                                        <p:cTn id="50" dur="1" fill="hold">
                                          <p:stCondLst>
                                            <p:cond delay="1999"/>
                                          </p:stCondLst>
                                        </p:cTn>
                                        <p:tgtEl>
                                          <p:spTgt spid="79"/>
                                        </p:tgtEl>
                                        <p:attrNameLst>
                                          <p:attrName>style.visibility</p:attrName>
                                        </p:attrNameLst>
                                      </p:cBhvr>
                                      <p:to>
                                        <p:strVal val="hidden"/>
                                      </p:to>
                                    </p:set>
                                  </p:childTnLst>
                                </p:cTn>
                              </p:par>
                            </p:childTnLst>
                          </p:cTn>
                        </p:par>
                        <p:par>
                          <p:cTn id="51" fill="hold">
                            <p:stCondLst>
                              <p:cond delay="8000"/>
                            </p:stCondLst>
                            <p:childTnLst>
                              <p:par>
                                <p:cTn id="52" presetID="1" presetClass="exit" presetSubtype="0" fill="hold" grpId="1" nodeType="afterEffect">
                                  <p:stCondLst>
                                    <p:cond delay="0"/>
                                  </p:stCondLst>
                                  <p:childTnLst>
                                    <p:set>
                                      <p:cBhvr>
                                        <p:cTn id="53" dur="1" fill="hold">
                                          <p:stCondLst>
                                            <p:cond delay="0"/>
                                          </p:stCondLst>
                                        </p:cTn>
                                        <p:tgtEl>
                                          <p:spTgt spid="8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84" grpId="0"/>
      <p:bldP spid="8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B19F1D5-933A-47F0-929F-E05BB5FD77C1}"/>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food, drawing&#10;&#10;Description automatically generated">
            <a:extLst>
              <a:ext uri="{FF2B5EF4-FFF2-40B4-BE49-F238E27FC236}">
                <a16:creationId xmlns:a16="http://schemas.microsoft.com/office/drawing/2014/main" id="{CB523544-3069-47E8-89F0-151FD1C5211B}"/>
              </a:ext>
            </a:extLst>
          </p:cNvPr>
          <p:cNvPicPr>
            <a:picLocks noChangeAspect="1"/>
          </p:cNvPicPr>
          <p:nvPr/>
        </p:nvPicPr>
        <p:blipFill>
          <a:blip r:embed="rId2"/>
          <a:stretch>
            <a:fillRect/>
          </a:stretch>
        </p:blipFill>
        <p:spPr>
          <a:xfrm>
            <a:off x="10224103" y="5606550"/>
            <a:ext cx="1688635" cy="1304855"/>
          </a:xfrm>
          <a:prstGeom prst="rect">
            <a:avLst/>
          </a:prstGeom>
        </p:spPr>
      </p:pic>
      <p:cxnSp>
        <p:nvCxnSpPr>
          <p:cNvPr id="60" name="Straight Connector 59">
            <a:extLst>
              <a:ext uri="{FF2B5EF4-FFF2-40B4-BE49-F238E27FC236}">
                <a16:creationId xmlns:a16="http://schemas.microsoft.com/office/drawing/2014/main" id="{9C103965-1AF3-8743-99EE-59A9118A360F}"/>
              </a:ext>
            </a:extLst>
          </p:cNvPr>
          <p:cNvCxnSpPr>
            <a:cxnSpLocks/>
          </p:cNvCxnSpPr>
          <p:nvPr/>
        </p:nvCxnSpPr>
        <p:spPr>
          <a:xfrm>
            <a:off x="1960118" y="2869481"/>
            <a:ext cx="109728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Magnetic Disk 8">
            <a:extLst>
              <a:ext uri="{FF2B5EF4-FFF2-40B4-BE49-F238E27FC236}">
                <a16:creationId xmlns:a16="http://schemas.microsoft.com/office/drawing/2014/main" id="{A84FCA2A-26D1-9249-98D1-126107D6C64F}"/>
              </a:ext>
            </a:extLst>
          </p:cNvPr>
          <p:cNvSpPr/>
          <p:nvPr/>
        </p:nvSpPr>
        <p:spPr>
          <a:xfrm>
            <a:off x="3244850" y="1900492"/>
            <a:ext cx="1028700" cy="1760830"/>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Server</a:t>
            </a:r>
          </a:p>
        </p:txBody>
      </p:sp>
      <p:sp>
        <p:nvSpPr>
          <p:cNvPr id="2" name="Title 1">
            <a:extLst>
              <a:ext uri="{FF2B5EF4-FFF2-40B4-BE49-F238E27FC236}">
                <a16:creationId xmlns:a16="http://schemas.microsoft.com/office/drawing/2014/main" id="{D44EF73B-07AC-3A47-ADB9-E7C64CBB74DA}"/>
              </a:ext>
            </a:extLst>
          </p:cNvPr>
          <p:cNvSpPr>
            <a:spLocks noGrp="1"/>
          </p:cNvSpPr>
          <p:nvPr>
            <p:ph type="title"/>
          </p:nvPr>
        </p:nvSpPr>
        <p:spPr/>
        <p:txBody>
          <a:bodyPr>
            <a:normAutofit/>
          </a:bodyPr>
          <a:lstStyle/>
          <a:p>
            <a:r>
              <a:rPr lang="en-US" sz="4000" dirty="0">
                <a:solidFill>
                  <a:srgbClr val="F05F2A"/>
                </a:solidFill>
                <a:latin typeface="Klavika Bd" panose="02000803050000020004" pitchFamily="50" charset="0"/>
              </a:rPr>
              <a:t>Passwords vs. Keys</a:t>
            </a:r>
          </a:p>
        </p:txBody>
      </p:sp>
      <p:pic>
        <p:nvPicPr>
          <p:cNvPr id="5" name="Picture 4" descr="images.png">
            <a:extLst>
              <a:ext uri="{FF2B5EF4-FFF2-40B4-BE49-F238E27FC236}">
                <a16:creationId xmlns:a16="http://schemas.microsoft.com/office/drawing/2014/main" id="{2405E33A-0B6D-C94B-81FC-413E18875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340" y="4545830"/>
            <a:ext cx="876300" cy="912149"/>
          </a:xfrm>
          <a:prstGeom prst="rect">
            <a:avLst/>
          </a:prstGeom>
        </p:spPr>
      </p:pic>
      <p:pic>
        <p:nvPicPr>
          <p:cNvPr id="46" name="Picture 45">
            <a:extLst>
              <a:ext uri="{FF2B5EF4-FFF2-40B4-BE49-F238E27FC236}">
                <a16:creationId xmlns:a16="http://schemas.microsoft.com/office/drawing/2014/main" id="{D4FFC4FD-D171-D246-A177-3C7180C7793F}"/>
              </a:ext>
            </a:extLst>
          </p:cNvPr>
          <p:cNvPicPr>
            <a:picLocks noChangeAspect="1"/>
          </p:cNvPicPr>
          <p:nvPr/>
        </p:nvPicPr>
        <p:blipFill>
          <a:blip r:embed="rId4"/>
          <a:stretch>
            <a:fillRect/>
          </a:stretch>
        </p:blipFill>
        <p:spPr>
          <a:xfrm>
            <a:off x="914400" y="2077630"/>
            <a:ext cx="1583702" cy="1583702"/>
          </a:xfrm>
          <a:prstGeom prst="rect">
            <a:avLst/>
          </a:prstGeom>
        </p:spPr>
      </p:pic>
      <p:sp>
        <p:nvSpPr>
          <p:cNvPr id="18" name="TextBox 17">
            <a:extLst>
              <a:ext uri="{FF2B5EF4-FFF2-40B4-BE49-F238E27FC236}">
                <a16:creationId xmlns:a16="http://schemas.microsoft.com/office/drawing/2014/main" id="{77D73B51-B7CD-EF41-ACE9-BC7CF92DCA3F}"/>
              </a:ext>
            </a:extLst>
          </p:cNvPr>
          <p:cNvSpPr txBox="1"/>
          <p:nvPr/>
        </p:nvSpPr>
        <p:spPr>
          <a:xfrm>
            <a:off x="1347452" y="2605198"/>
            <a:ext cx="904415" cy="276999"/>
          </a:xfrm>
          <a:prstGeom prst="rect">
            <a:avLst/>
          </a:prstGeom>
          <a:noFill/>
        </p:spPr>
        <p:txBody>
          <a:bodyPr wrap="none" rtlCol="0">
            <a:spAutoFit/>
          </a:bodyPr>
          <a:lstStyle/>
          <a:p>
            <a:r>
              <a:rPr lang="en-US" sz="1200" dirty="0">
                <a:latin typeface="Aharoni" panose="02010803020104030203" pitchFamily="2" charset="-79"/>
                <a:cs typeface="Aharoni" panose="02010803020104030203" pitchFamily="2" charset="-79"/>
              </a:rPr>
              <a:t>Password</a:t>
            </a:r>
          </a:p>
        </p:txBody>
      </p:sp>
      <p:sp>
        <p:nvSpPr>
          <p:cNvPr id="19" name="TextBox 18">
            <a:extLst>
              <a:ext uri="{FF2B5EF4-FFF2-40B4-BE49-F238E27FC236}">
                <a16:creationId xmlns:a16="http://schemas.microsoft.com/office/drawing/2014/main" id="{87BBAB9D-3F49-E44D-A8AC-7AF905602578}"/>
              </a:ext>
            </a:extLst>
          </p:cNvPr>
          <p:cNvSpPr txBox="1"/>
          <p:nvPr/>
        </p:nvSpPr>
        <p:spPr>
          <a:xfrm>
            <a:off x="992777" y="1412072"/>
            <a:ext cx="1899687" cy="369332"/>
          </a:xfrm>
          <a:prstGeom prst="rect">
            <a:avLst/>
          </a:prstGeom>
          <a:noFill/>
        </p:spPr>
        <p:txBody>
          <a:bodyPr wrap="none" rtlCol="0">
            <a:spAutoFit/>
          </a:bodyPr>
          <a:lstStyle/>
          <a:p>
            <a:r>
              <a:rPr lang="en-US" u="sng" dirty="0"/>
              <a:t>Traditional System</a:t>
            </a:r>
          </a:p>
        </p:txBody>
      </p:sp>
      <p:sp>
        <p:nvSpPr>
          <p:cNvPr id="48" name="TextBox 47">
            <a:extLst>
              <a:ext uri="{FF2B5EF4-FFF2-40B4-BE49-F238E27FC236}">
                <a16:creationId xmlns:a16="http://schemas.microsoft.com/office/drawing/2014/main" id="{F40C8AEC-7B00-094A-8F0A-95278C02DBAC}"/>
              </a:ext>
            </a:extLst>
          </p:cNvPr>
          <p:cNvSpPr txBox="1"/>
          <p:nvPr/>
        </p:nvSpPr>
        <p:spPr>
          <a:xfrm>
            <a:off x="7440225" y="1412072"/>
            <a:ext cx="837024" cy="369332"/>
          </a:xfrm>
          <a:prstGeom prst="rect">
            <a:avLst/>
          </a:prstGeom>
          <a:noFill/>
        </p:spPr>
        <p:txBody>
          <a:bodyPr wrap="none" rtlCol="0">
            <a:spAutoFit/>
          </a:bodyPr>
          <a:lstStyle/>
          <a:p>
            <a:r>
              <a:rPr lang="en-US" u="sng" dirty="0"/>
              <a:t>PreVeil</a:t>
            </a:r>
          </a:p>
        </p:txBody>
      </p:sp>
      <p:sp>
        <p:nvSpPr>
          <p:cNvPr id="49" name="TextBox 48">
            <a:extLst>
              <a:ext uri="{FF2B5EF4-FFF2-40B4-BE49-F238E27FC236}">
                <a16:creationId xmlns:a16="http://schemas.microsoft.com/office/drawing/2014/main" id="{F60B3489-1E94-5E41-A934-8091BCC28FD5}"/>
              </a:ext>
            </a:extLst>
          </p:cNvPr>
          <p:cNvSpPr txBox="1"/>
          <p:nvPr/>
        </p:nvSpPr>
        <p:spPr>
          <a:xfrm>
            <a:off x="3363417" y="5543234"/>
            <a:ext cx="791563" cy="307777"/>
          </a:xfrm>
          <a:prstGeom prst="rect">
            <a:avLst/>
          </a:prstGeom>
          <a:noFill/>
        </p:spPr>
        <p:txBody>
          <a:bodyPr wrap="none" rtlCol="0">
            <a:spAutoFit/>
          </a:bodyPr>
          <a:lstStyle/>
          <a:p>
            <a:pPr algn="ctr"/>
            <a:r>
              <a:rPr lang="en-US" sz="1400" dirty="0">
                <a:solidFill>
                  <a:srgbClr val="197BEF"/>
                </a:solidFill>
              </a:rPr>
              <a:t>Attacker</a:t>
            </a:r>
          </a:p>
        </p:txBody>
      </p:sp>
      <p:sp>
        <p:nvSpPr>
          <p:cNvPr id="50" name="TextBox 49">
            <a:extLst>
              <a:ext uri="{FF2B5EF4-FFF2-40B4-BE49-F238E27FC236}">
                <a16:creationId xmlns:a16="http://schemas.microsoft.com/office/drawing/2014/main" id="{372E32EF-8716-E34A-9A98-3AE44F7D6547}"/>
              </a:ext>
            </a:extLst>
          </p:cNvPr>
          <p:cNvSpPr txBox="1"/>
          <p:nvPr/>
        </p:nvSpPr>
        <p:spPr>
          <a:xfrm>
            <a:off x="3306990" y="4268831"/>
            <a:ext cx="904415" cy="276999"/>
          </a:xfrm>
          <a:prstGeom prst="rect">
            <a:avLst/>
          </a:prstGeom>
          <a:noFill/>
        </p:spPr>
        <p:txBody>
          <a:bodyPr wrap="none" rtlCol="0">
            <a:spAutoFit/>
          </a:bodyPr>
          <a:lstStyle/>
          <a:p>
            <a:pPr algn="ctr"/>
            <a:r>
              <a:rPr lang="en-US" sz="1200" dirty="0">
                <a:solidFill>
                  <a:srgbClr val="197BEF"/>
                </a:solidFill>
                <a:latin typeface="Aharoni" panose="02010803020104030203" pitchFamily="2" charset="-79"/>
                <a:cs typeface="Aharoni" panose="02010803020104030203" pitchFamily="2" charset="-79"/>
              </a:rPr>
              <a:t>Password</a:t>
            </a:r>
          </a:p>
        </p:txBody>
      </p:sp>
      <p:cxnSp>
        <p:nvCxnSpPr>
          <p:cNvPr id="52" name="Straight Connector 51">
            <a:extLst>
              <a:ext uri="{FF2B5EF4-FFF2-40B4-BE49-F238E27FC236}">
                <a16:creationId xmlns:a16="http://schemas.microsoft.com/office/drawing/2014/main" id="{3D880979-4E90-234C-8FC5-60B152CD0713}"/>
              </a:ext>
            </a:extLst>
          </p:cNvPr>
          <p:cNvCxnSpPr>
            <a:cxnSpLocks/>
          </p:cNvCxnSpPr>
          <p:nvPr/>
        </p:nvCxnSpPr>
        <p:spPr>
          <a:xfrm>
            <a:off x="8531116" y="2869481"/>
            <a:ext cx="109728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Magnetic Disk 52">
            <a:extLst>
              <a:ext uri="{FF2B5EF4-FFF2-40B4-BE49-F238E27FC236}">
                <a16:creationId xmlns:a16="http://schemas.microsoft.com/office/drawing/2014/main" id="{55356F4F-C6DB-1B42-8BFB-472C19C5EECD}"/>
              </a:ext>
            </a:extLst>
          </p:cNvPr>
          <p:cNvSpPr/>
          <p:nvPr/>
        </p:nvSpPr>
        <p:spPr>
          <a:xfrm>
            <a:off x="9815848" y="1900492"/>
            <a:ext cx="1028700" cy="1760830"/>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Server</a:t>
            </a:r>
          </a:p>
        </p:txBody>
      </p:sp>
      <p:pic>
        <p:nvPicPr>
          <p:cNvPr id="59" name="Picture 58">
            <a:extLst>
              <a:ext uri="{FF2B5EF4-FFF2-40B4-BE49-F238E27FC236}">
                <a16:creationId xmlns:a16="http://schemas.microsoft.com/office/drawing/2014/main" id="{69186D08-9583-CD42-B27C-EDB88FB3BC93}"/>
              </a:ext>
            </a:extLst>
          </p:cNvPr>
          <p:cNvPicPr>
            <a:picLocks noChangeAspect="1"/>
          </p:cNvPicPr>
          <p:nvPr/>
        </p:nvPicPr>
        <p:blipFill>
          <a:blip r:embed="rId4"/>
          <a:stretch>
            <a:fillRect/>
          </a:stretch>
        </p:blipFill>
        <p:spPr>
          <a:xfrm>
            <a:off x="7485398" y="2077630"/>
            <a:ext cx="1583702" cy="1583702"/>
          </a:xfrm>
          <a:prstGeom prst="rect">
            <a:avLst/>
          </a:prstGeom>
        </p:spPr>
      </p:pic>
      <p:grpSp>
        <p:nvGrpSpPr>
          <p:cNvPr id="23" name="Group 22">
            <a:extLst>
              <a:ext uri="{FF2B5EF4-FFF2-40B4-BE49-F238E27FC236}">
                <a16:creationId xmlns:a16="http://schemas.microsoft.com/office/drawing/2014/main" id="{023E56E5-6399-154E-A6CD-D7E5D7C05EF9}"/>
              </a:ext>
            </a:extLst>
          </p:cNvPr>
          <p:cNvGrpSpPr/>
          <p:nvPr/>
        </p:nvGrpSpPr>
        <p:grpSpPr>
          <a:xfrm>
            <a:off x="10136016" y="2562944"/>
            <a:ext cx="388365" cy="257176"/>
            <a:chOff x="10814904" y="2562944"/>
            <a:chExt cx="388365" cy="257176"/>
          </a:xfrm>
        </p:grpSpPr>
        <p:sp>
          <p:nvSpPr>
            <p:cNvPr id="66" name="Rectangle 65">
              <a:extLst>
                <a:ext uri="{FF2B5EF4-FFF2-40B4-BE49-F238E27FC236}">
                  <a16:creationId xmlns:a16="http://schemas.microsoft.com/office/drawing/2014/main" id="{C0EED45F-2AE5-A944-BE05-6CA5E54E77ED}"/>
                </a:ext>
              </a:extLst>
            </p:cNvPr>
            <p:cNvSpPr/>
            <p:nvPr/>
          </p:nvSpPr>
          <p:spPr>
            <a:xfrm>
              <a:off x="10814904" y="2562945"/>
              <a:ext cx="388365" cy="2571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iangle 66">
              <a:extLst>
                <a:ext uri="{FF2B5EF4-FFF2-40B4-BE49-F238E27FC236}">
                  <a16:creationId xmlns:a16="http://schemas.microsoft.com/office/drawing/2014/main" id="{95EE2099-A486-3E45-B6A0-5001C9FFB52A}"/>
                </a:ext>
              </a:extLst>
            </p:cNvPr>
            <p:cNvSpPr/>
            <p:nvPr/>
          </p:nvSpPr>
          <p:spPr>
            <a:xfrm flipV="1">
              <a:off x="10844549" y="2562944"/>
              <a:ext cx="329074" cy="14242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 name="Picture 63">
            <a:extLst>
              <a:ext uri="{FF2B5EF4-FFF2-40B4-BE49-F238E27FC236}">
                <a16:creationId xmlns:a16="http://schemas.microsoft.com/office/drawing/2014/main" id="{AA875C92-590D-1E49-B2A6-926B018E84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1522" y="2562944"/>
            <a:ext cx="217350" cy="216196"/>
          </a:xfrm>
          <a:prstGeom prst="rect">
            <a:avLst/>
          </a:prstGeom>
        </p:spPr>
      </p:pic>
      <p:pic>
        <p:nvPicPr>
          <p:cNvPr id="69" name="Picture 68">
            <a:extLst>
              <a:ext uri="{FF2B5EF4-FFF2-40B4-BE49-F238E27FC236}">
                <a16:creationId xmlns:a16="http://schemas.microsoft.com/office/drawing/2014/main" id="{40BA760F-411C-9548-BBAC-6219DEA22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758" y="2903503"/>
            <a:ext cx="355142" cy="137072"/>
          </a:xfrm>
          <a:prstGeom prst="rect">
            <a:avLst/>
          </a:prstGeom>
        </p:spPr>
      </p:pic>
      <p:pic>
        <p:nvPicPr>
          <p:cNvPr id="70" name="Picture 69">
            <a:extLst>
              <a:ext uri="{FF2B5EF4-FFF2-40B4-BE49-F238E27FC236}">
                <a16:creationId xmlns:a16="http://schemas.microsoft.com/office/drawing/2014/main" id="{472891BE-D779-7F48-83AA-C49C9C7E5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758" y="2903503"/>
            <a:ext cx="355142" cy="137072"/>
          </a:xfrm>
          <a:prstGeom prst="rect">
            <a:avLst/>
          </a:prstGeom>
        </p:spPr>
      </p:pic>
      <p:sp>
        <p:nvSpPr>
          <p:cNvPr id="24" name="TextBox 23">
            <a:extLst>
              <a:ext uri="{FF2B5EF4-FFF2-40B4-BE49-F238E27FC236}">
                <a16:creationId xmlns:a16="http://schemas.microsoft.com/office/drawing/2014/main" id="{AAF9E0DE-7388-4944-B239-A1F9873325AF}"/>
              </a:ext>
            </a:extLst>
          </p:cNvPr>
          <p:cNvSpPr txBox="1"/>
          <p:nvPr/>
        </p:nvSpPr>
        <p:spPr>
          <a:xfrm>
            <a:off x="7191978" y="3786686"/>
            <a:ext cx="2436418" cy="646331"/>
          </a:xfrm>
          <a:prstGeom prst="rect">
            <a:avLst/>
          </a:prstGeom>
          <a:noFill/>
        </p:spPr>
        <p:txBody>
          <a:bodyPr wrap="square" rtlCol="0">
            <a:spAutoFit/>
          </a:bodyPr>
          <a:lstStyle/>
          <a:p>
            <a:r>
              <a:rPr lang="en-US" dirty="0">
                <a:solidFill>
                  <a:srgbClr val="F05F2A"/>
                </a:solidFill>
              </a:rPr>
              <a:t>Key stored on device required for decryption </a:t>
            </a:r>
          </a:p>
        </p:txBody>
      </p:sp>
      <p:cxnSp>
        <p:nvCxnSpPr>
          <p:cNvPr id="41" name="Straight Connector 40">
            <a:extLst>
              <a:ext uri="{FF2B5EF4-FFF2-40B4-BE49-F238E27FC236}">
                <a16:creationId xmlns:a16="http://schemas.microsoft.com/office/drawing/2014/main" id="{A81835BD-4ACE-AF4D-BB50-6AB45B7E04A3}"/>
              </a:ext>
            </a:extLst>
          </p:cNvPr>
          <p:cNvCxnSpPr>
            <a:cxnSpLocks/>
          </p:cNvCxnSpPr>
          <p:nvPr/>
        </p:nvCxnSpPr>
        <p:spPr>
          <a:xfrm>
            <a:off x="6096000" y="1338943"/>
            <a:ext cx="0" cy="4558937"/>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EE70B70A-30F8-EE4C-8515-B92FEF500F33}"/>
              </a:ext>
            </a:extLst>
          </p:cNvPr>
          <p:cNvSpPr txBox="1"/>
          <p:nvPr/>
        </p:nvSpPr>
        <p:spPr>
          <a:xfrm>
            <a:off x="581450" y="4412038"/>
            <a:ext cx="2436418" cy="923330"/>
          </a:xfrm>
          <a:prstGeom prst="rect">
            <a:avLst/>
          </a:prstGeom>
          <a:noFill/>
        </p:spPr>
        <p:txBody>
          <a:bodyPr wrap="square" rtlCol="0">
            <a:spAutoFit/>
          </a:bodyPr>
          <a:lstStyle/>
          <a:p>
            <a:r>
              <a:rPr lang="en-US" dirty="0">
                <a:solidFill>
                  <a:srgbClr val="197BEF"/>
                </a:solidFill>
              </a:rPr>
              <a:t>Attacker obtaining password can log in remotely</a:t>
            </a:r>
          </a:p>
        </p:txBody>
      </p:sp>
    </p:spTree>
    <p:extLst>
      <p:ext uri="{BB962C8B-B14F-4D97-AF65-F5344CB8AC3E}">
        <p14:creationId xmlns:p14="http://schemas.microsoft.com/office/powerpoint/2010/main" val="37064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0" accel="50000" decel="50000" fill="hold" grpId="0" nodeType="clickEffect">
                                  <p:stCondLst>
                                    <p:cond delay="0"/>
                                  </p:stCondLst>
                                  <p:childTnLst>
                                    <p:animMotion origin="layout" path="M -0.00274 -0.00093 L 0.1608 -0.00093 " pathEditMode="relative" rAng="0" ptsTypes="AA">
                                      <p:cBhvr>
                                        <p:cTn id="6" dur="2000" fill="hold"/>
                                        <p:tgtEl>
                                          <p:spTgt spid="18"/>
                                        </p:tgtEl>
                                        <p:attrNameLst>
                                          <p:attrName>ppt_x</p:attrName>
                                          <p:attrName>ppt_y</p:attrName>
                                        </p:attrNameLst>
                                      </p:cBhvr>
                                      <p:rCtr x="8177" y="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par>
                          <p:cTn id="19" fill="hold">
                            <p:stCondLst>
                              <p:cond delay="0"/>
                            </p:stCondLst>
                            <p:childTnLst>
                              <p:par>
                                <p:cTn id="20" presetID="64" presetClass="path" presetSubtype="0" repeatCount="3000" accel="50000" decel="50000" fill="hold" grpId="1" nodeType="afterEffect">
                                  <p:stCondLst>
                                    <p:cond delay="0"/>
                                  </p:stCondLst>
                                  <p:childTnLst>
                                    <p:animMotion origin="layout" path="M -3.33333E-6 -2.59259E-6 L -3.33333E-6 -0.17778 " pathEditMode="relative" rAng="0" ptsTypes="AA">
                                      <p:cBhvr>
                                        <p:cTn id="21" dur="2000" fill="hold"/>
                                        <p:tgtEl>
                                          <p:spTgt spid="50"/>
                                        </p:tgtEl>
                                        <p:attrNameLst>
                                          <p:attrName>ppt_x</p:attrName>
                                          <p:attrName>ppt_y</p:attrName>
                                        </p:attrNameLst>
                                      </p:cBhvr>
                                      <p:rCtr x="0" y="-8889"/>
                                    </p:animMotion>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nodeType="clickEffect">
                                  <p:stCondLst>
                                    <p:cond delay="0"/>
                                  </p:stCondLst>
                                  <p:childTnLst>
                                    <p:animMotion origin="layout" path="M 4.375E-6 -1.11111E-6 L -0.15951 -1.11111E-6 " pathEditMode="relative" rAng="0" ptsTypes="AA">
                                      <p:cBhvr>
                                        <p:cTn id="46" dur="2000" fill="hold"/>
                                        <p:tgtEl>
                                          <p:spTgt spid="23"/>
                                        </p:tgtEl>
                                        <p:attrNameLst>
                                          <p:attrName>ppt_x</p:attrName>
                                          <p:attrName>ppt_y</p:attrName>
                                        </p:attrNameLst>
                                      </p:cBhvr>
                                      <p:rCtr x="-7982" y="0"/>
                                    </p:animMotion>
                                  </p:childTnLst>
                                </p:cTn>
                              </p:par>
                              <p:par>
                                <p:cTn id="47" presetID="35" presetClass="path" presetSubtype="0" accel="50000" decel="50000" fill="hold" nodeType="withEffect">
                                  <p:stCondLst>
                                    <p:cond delay="0"/>
                                  </p:stCondLst>
                                  <p:childTnLst>
                                    <p:animMotion origin="layout" path="M 4.375E-6 -1.85185E-6 L -0.1586 -1.85185E-6 " pathEditMode="relative" rAng="0" ptsTypes="AA">
                                      <p:cBhvr>
                                        <p:cTn id="48" dur="2000" fill="hold"/>
                                        <p:tgtEl>
                                          <p:spTgt spid="64"/>
                                        </p:tgtEl>
                                        <p:attrNameLst>
                                          <p:attrName>ppt_x</p:attrName>
                                          <p:attrName>ppt_y</p:attrName>
                                        </p:attrNameLst>
                                      </p:cBhvr>
                                      <p:rCtr x="-7930" y="0"/>
                                    </p:animMotion>
                                  </p:childTnLst>
                                </p:cTn>
                              </p:par>
                            </p:childTnLst>
                          </p:cTn>
                        </p:par>
                        <p:par>
                          <p:cTn id="49" fill="hold">
                            <p:stCondLst>
                              <p:cond delay="2000"/>
                            </p:stCondLst>
                            <p:childTnLst>
                              <p:par>
                                <p:cTn id="50" presetID="0" presetClass="path" presetSubtype="0" accel="50000" decel="50000" fill="hold" nodeType="afterEffect">
                                  <p:stCondLst>
                                    <p:cond delay="0"/>
                                  </p:stCondLst>
                                  <p:childTnLst>
                                    <p:animMotion origin="layout" path="M -1.66667E-6 -0.0037 L 0.05651 -0.03889 " pathEditMode="relative" rAng="0" ptsTypes="AA">
                                      <p:cBhvr>
                                        <p:cTn id="51" dur="2000" fill="hold"/>
                                        <p:tgtEl>
                                          <p:spTgt spid="70"/>
                                        </p:tgtEl>
                                        <p:attrNameLst>
                                          <p:attrName>ppt_x</p:attrName>
                                          <p:attrName>ppt_y</p:attrName>
                                        </p:attrNameLst>
                                      </p:cBhvr>
                                      <p:rCtr x="2826" y="-1759"/>
                                    </p:animMotion>
                                  </p:childTnLst>
                                </p:cTn>
                              </p:par>
                            </p:childTnLst>
                          </p:cTn>
                        </p:par>
                        <p:par>
                          <p:cTn id="52" fill="hold">
                            <p:stCondLst>
                              <p:cond delay="4000"/>
                            </p:stCondLst>
                            <p:childTnLst>
                              <p:par>
                                <p:cTn id="53" presetID="9" presetClass="exit" presetSubtype="0" fill="hold" nodeType="afterEffect">
                                  <p:stCondLst>
                                    <p:cond delay="0"/>
                                  </p:stCondLst>
                                  <p:childTnLst>
                                    <p:animEffect transition="out" filter="dissolve">
                                      <p:cBhvr>
                                        <p:cTn id="54" dur="2000"/>
                                        <p:tgtEl>
                                          <p:spTgt spid="70"/>
                                        </p:tgtEl>
                                      </p:cBhvr>
                                    </p:animEffect>
                                    <p:set>
                                      <p:cBhvr>
                                        <p:cTn id="55" dur="1" fill="hold">
                                          <p:stCondLst>
                                            <p:cond delay="1999"/>
                                          </p:stCondLst>
                                        </p:cTn>
                                        <p:tgtEl>
                                          <p:spTgt spid="70"/>
                                        </p:tgtEl>
                                        <p:attrNameLst>
                                          <p:attrName>style.visibility</p:attrName>
                                        </p:attrNameLst>
                                      </p:cBhvr>
                                      <p:to>
                                        <p:strVal val="hidden"/>
                                      </p:to>
                                    </p:set>
                                  </p:childTnLst>
                                </p:cTn>
                              </p:par>
                              <p:par>
                                <p:cTn id="56" presetID="9" presetClass="exit" presetSubtype="0" fill="hold" nodeType="withEffect">
                                  <p:stCondLst>
                                    <p:cond delay="0"/>
                                  </p:stCondLst>
                                  <p:childTnLst>
                                    <p:animEffect transition="out" filter="dissolve">
                                      <p:cBhvr>
                                        <p:cTn id="57" dur="2000"/>
                                        <p:tgtEl>
                                          <p:spTgt spid="64"/>
                                        </p:tgtEl>
                                      </p:cBhvr>
                                    </p:animEffect>
                                    <p:set>
                                      <p:cBhvr>
                                        <p:cTn id="58" dur="1" fill="hold">
                                          <p:stCondLst>
                                            <p:cond delay="1999"/>
                                          </p:stCondLst>
                                        </p:cTn>
                                        <p:tgtEl>
                                          <p:spTgt spid="64"/>
                                        </p:tgtEl>
                                        <p:attrNameLst>
                                          <p:attrName>style.visibility</p:attrName>
                                        </p:attrNameLst>
                                      </p:cBhvr>
                                      <p:to>
                                        <p:strVal val="hidden"/>
                                      </p:to>
                                    </p:set>
                                  </p:childTnLst>
                                </p:cTn>
                              </p:par>
                            </p:childTnLst>
                          </p:cTn>
                        </p:par>
                        <p:par>
                          <p:cTn id="59" fill="hold">
                            <p:stCondLst>
                              <p:cond delay="6000"/>
                            </p:stCondLst>
                            <p:childTnLst>
                              <p:par>
                                <p:cTn id="60" presetID="1" presetClass="entr" presetSubtype="0" fill="hold" grpId="0" nodeType="afterEffect">
                                  <p:stCondLst>
                                    <p:cond delay="0"/>
                                  </p:stCondLst>
                                  <p:childTnLst>
                                    <p:set>
                                      <p:cBhvr>
                                        <p:cTn id="61"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48" grpId="0"/>
      <p:bldP spid="49" grpId="0"/>
      <p:bldP spid="50" grpId="0"/>
      <p:bldP spid="50" grpId="1"/>
      <p:bldP spid="53" grpId="0" animBg="1"/>
      <p:bldP spid="24" grpId="0"/>
      <p:bldP spid="71" grpId="0"/>
      <p:bldP spid="7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05EED8AC-5539-40BE-8608-BA0E1BA7F221}"/>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food, drawing&#10;&#10;Description automatically generated">
            <a:extLst>
              <a:ext uri="{FF2B5EF4-FFF2-40B4-BE49-F238E27FC236}">
                <a16:creationId xmlns:a16="http://schemas.microsoft.com/office/drawing/2014/main" id="{F4DD1D80-AA31-403B-962E-F485D0824CE3}"/>
              </a:ext>
            </a:extLst>
          </p:cNvPr>
          <p:cNvPicPr>
            <a:picLocks noChangeAspect="1"/>
          </p:cNvPicPr>
          <p:nvPr/>
        </p:nvPicPr>
        <p:blipFill>
          <a:blip r:embed="rId2"/>
          <a:stretch>
            <a:fillRect/>
          </a:stretch>
        </p:blipFill>
        <p:spPr>
          <a:xfrm>
            <a:off x="10224103" y="5606550"/>
            <a:ext cx="1688635" cy="1304855"/>
          </a:xfrm>
          <a:prstGeom prst="rect">
            <a:avLst/>
          </a:prstGeom>
        </p:spPr>
      </p:pic>
      <p:sp>
        <p:nvSpPr>
          <p:cNvPr id="62" name="TextBox 61">
            <a:extLst>
              <a:ext uri="{FF2B5EF4-FFF2-40B4-BE49-F238E27FC236}">
                <a16:creationId xmlns:a16="http://schemas.microsoft.com/office/drawing/2014/main" id="{08FE12D9-1CCB-F940-8CF7-012BDE2FC833}"/>
              </a:ext>
            </a:extLst>
          </p:cNvPr>
          <p:cNvSpPr txBox="1"/>
          <p:nvPr/>
        </p:nvSpPr>
        <p:spPr>
          <a:xfrm>
            <a:off x="10303677" y="4327527"/>
            <a:ext cx="662361" cy="307777"/>
          </a:xfrm>
          <a:prstGeom prst="rect">
            <a:avLst/>
          </a:prstGeom>
          <a:noFill/>
        </p:spPr>
        <p:txBody>
          <a:bodyPr wrap="none" rtlCol="0">
            <a:spAutoFit/>
          </a:bodyPr>
          <a:lstStyle/>
          <a:p>
            <a:pPr algn="ctr"/>
            <a:r>
              <a:rPr lang="en-US" sz="1400" dirty="0"/>
              <a:t>Admin</a:t>
            </a:r>
          </a:p>
        </p:txBody>
      </p:sp>
      <p:sp>
        <p:nvSpPr>
          <p:cNvPr id="2" name="Title 1">
            <a:extLst>
              <a:ext uri="{FF2B5EF4-FFF2-40B4-BE49-F238E27FC236}">
                <a16:creationId xmlns:a16="http://schemas.microsoft.com/office/drawing/2014/main" id="{D44EF73B-07AC-3A47-ADB9-E7C64CBB74DA}"/>
              </a:ext>
            </a:extLst>
          </p:cNvPr>
          <p:cNvSpPr>
            <a:spLocks noGrp="1"/>
          </p:cNvSpPr>
          <p:nvPr>
            <p:ph type="title"/>
          </p:nvPr>
        </p:nvSpPr>
        <p:spPr/>
        <p:txBody>
          <a:bodyPr>
            <a:normAutofit/>
          </a:bodyPr>
          <a:lstStyle/>
          <a:p>
            <a:r>
              <a:rPr lang="en-US" sz="4000" dirty="0">
                <a:solidFill>
                  <a:srgbClr val="F05F2A"/>
                </a:solidFill>
                <a:latin typeface="Klavika Bd" panose="02000803050000020004" pitchFamily="50" charset="0"/>
              </a:rPr>
              <a:t>Administrative Vulnerabilities</a:t>
            </a:r>
          </a:p>
        </p:txBody>
      </p:sp>
      <p:sp>
        <p:nvSpPr>
          <p:cNvPr id="19" name="TextBox 18">
            <a:extLst>
              <a:ext uri="{FF2B5EF4-FFF2-40B4-BE49-F238E27FC236}">
                <a16:creationId xmlns:a16="http://schemas.microsoft.com/office/drawing/2014/main" id="{87BBAB9D-3F49-E44D-A8AC-7AF905602578}"/>
              </a:ext>
            </a:extLst>
          </p:cNvPr>
          <p:cNvSpPr txBox="1"/>
          <p:nvPr/>
        </p:nvSpPr>
        <p:spPr>
          <a:xfrm>
            <a:off x="992777" y="1412072"/>
            <a:ext cx="3806154" cy="2215991"/>
          </a:xfrm>
          <a:prstGeom prst="rect">
            <a:avLst/>
          </a:prstGeom>
          <a:noFill/>
        </p:spPr>
        <p:txBody>
          <a:bodyPr wrap="square" rtlCol="0">
            <a:spAutoFit/>
          </a:bodyPr>
          <a:lstStyle/>
          <a:p>
            <a:r>
              <a:rPr lang="en-US" u="sng" dirty="0"/>
              <a:t>Traditional System</a:t>
            </a:r>
          </a:p>
          <a:p>
            <a:endParaRPr lang="en-US" dirty="0"/>
          </a:p>
          <a:p>
            <a:r>
              <a:rPr lang="en-US" sz="1400" dirty="0"/>
              <a:t>Any admin can perform sensitive operations:</a:t>
            </a:r>
          </a:p>
          <a:p>
            <a:pPr marL="285750" indent="-166688">
              <a:buFont typeface="Arial" panose="020B0604020202020204" pitchFamily="34" charset="0"/>
              <a:buChar char="•"/>
            </a:pPr>
            <a:r>
              <a:rPr lang="en-US" sz="1400" dirty="0"/>
              <a:t>Reset passwords</a:t>
            </a:r>
          </a:p>
          <a:p>
            <a:pPr marL="285750" indent="-166688">
              <a:buFont typeface="Arial" panose="020B0604020202020204" pitchFamily="34" charset="0"/>
              <a:buChar char="•"/>
            </a:pPr>
            <a:r>
              <a:rPr lang="en-US" sz="1400" dirty="0"/>
              <a:t>Export data</a:t>
            </a:r>
          </a:p>
          <a:p>
            <a:pPr marL="285750" indent="-166688">
              <a:buFont typeface="Arial" panose="020B0604020202020204" pitchFamily="34" charset="0"/>
              <a:buChar char="•"/>
            </a:pPr>
            <a:r>
              <a:rPr lang="en-US" sz="1400" dirty="0"/>
              <a:t>Delete users</a:t>
            </a:r>
          </a:p>
          <a:p>
            <a:pPr marL="285750" indent="-166688">
              <a:buFont typeface="Arial" panose="020B0604020202020204" pitchFamily="34" charset="0"/>
              <a:buChar char="•"/>
            </a:pPr>
            <a:endParaRPr lang="en-US" sz="1400" dirty="0"/>
          </a:p>
          <a:p>
            <a:pPr marL="117475" indent="-111125"/>
            <a:r>
              <a:rPr lang="en-US" sz="1400" dirty="0">
                <a:solidFill>
                  <a:srgbClr val="197BEF"/>
                </a:solidFill>
              </a:rPr>
              <a:t>And so can an attacker</a:t>
            </a:r>
          </a:p>
          <a:p>
            <a:endParaRPr lang="en-US" dirty="0"/>
          </a:p>
        </p:txBody>
      </p:sp>
      <p:sp>
        <p:nvSpPr>
          <p:cNvPr id="48" name="TextBox 47">
            <a:extLst>
              <a:ext uri="{FF2B5EF4-FFF2-40B4-BE49-F238E27FC236}">
                <a16:creationId xmlns:a16="http://schemas.microsoft.com/office/drawing/2014/main" id="{F40C8AEC-7B00-094A-8F0A-95278C02DBAC}"/>
              </a:ext>
            </a:extLst>
          </p:cNvPr>
          <p:cNvSpPr txBox="1"/>
          <p:nvPr/>
        </p:nvSpPr>
        <p:spPr>
          <a:xfrm>
            <a:off x="6974557" y="1412072"/>
            <a:ext cx="3924817" cy="1785104"/>
          </a:xfrm>
          <a:prstGeom prst="rect">
            <a:avLst/>
          </a:prstGeom>
          <a:noFill/>
        </p:spPr>
        <p:txBody>
          <a:bodyPr wrap="square" rtlCol="0">
            <a:spAutoFit/>
          </a:bodyPr>
          <a:lstStyle/>
          <a:p>
            <a:r>
              <a:rPr lang="en-US" u="sng" dirty="0"/>
              <a:t>PreVeil</a:t>
            </a:r>
          </a:p>
          <a:p>
            <a:endParaRPr lang="en-US" dirty="0"/>
          </a:p>
          <a:p>
            <a:r>
              <a:rPr lang="en-US" sz="1400" dirty="0"/>
              <a:t>Admins can perform sensitive functions only with after being authorized by an “approval group.”</a:t>
            </a:r>
          </a:p>
          <a:p>
            <a:endParaRPr lang="en-US" sz="1400" dirty="0"/>
          </a:p>
          <a:p>
            <a:r>
              <a:rPr lang="en-US" sz="1400" dirty="0"/>
              <a:t>Example — Exporting Data:</a:t>
            </a:r>
          </a:p>
          <a:p>
            <a:endParaRPr lang="en-US" dirty="0"/>
          </a:p>
        </p:txBody>
      </p:sp>
      <p:sp>
        <p:nvSpPr>
          <p:cNvPr id="49" name="TextBox 48">
            <a:extLst>
              <a:ext uri="{FF2B5EF4-FFF2-40B4-BE49-F238E27FC236}">
                <a16:creationId xmlns:a16="http://schemas.microsoft.com/office/drawing/2014/main" id="{F60B3489-1E94-5E41-A934-8091BCC28FD5}"/>
              </a:ext>
            </a:extLst>
          </p:cNvPr>
          <p:cNvSpPr txBox="1"/>
          <p:nvPr/>
        </p:nvSpPr>
        <p:spPr>
          <a:xfrm>
            <a:off x="641508" y="5024280"/>
            <a:ext cx="791563" cy="307777"/>
          </a:xfrm>
          <a:prstGeom prst="rect">
            <a:avLst/>
          </a:prstGeom>
          <a:noFill/>
        </p:spPr>
        <p:txBody>
          <a:bodyPr wrap="none" rtlCol="0">
            <a:spAutoFit/>
          </a:bodyPr>
          <a:lstStyle/>
          <a:p>
            <a:r>
              <a:rPr lang="en-US" sz="1400" dirty="0">
                <a:solidFill>
                  <a:srgbClr val="197BEF"/>
                </a:solidFill>
              </a:rPr>
              <a:t>Attacker</a:t>
            </a:r>
          </a:p>
        </p:txBody>
      </p:sp>
      <p:cxnSp>
        <p:nvCxnSpPr>
          <p:cNvPr id="41" name="Straight Connector 40">
            <a:extLst>
              <a:ext uri="{FF2B5EF4-FFF2-40B4-BE49-F238E27FC236}">
                <a16:creationId xmlns:a16="http://schemas.microsoft.com/office/drawing/2014/main" id="{A81835BD-4ACE-AF4D-BB50-6AB45B7E04A3}"/>
              </a:ext>
            </a:extLst>
          </p:cNvPr>
          <p:cNvCxnSpPr>
            <a:cxnSpLocks/>
          </p:cNvCxnSpPr>
          <p:nvPr/>
        </p:nvCxnSpPr>
        <p:spPr>
          <a:xfrm>
            <a:off x="6096000" y="1338943"/>
            <a:ext cx="0" cy="4558937"/>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1210136-8209-C441-9140-1E6D94A68970}"/>
              </a:ext>
            </a:extLst>
          </p:cNvPr>
          <p:cNvSpPr txBox="1"/>
          <p:nvPr/>
        </p:nvSpPr>
        <p:spPr>
          <a:xfrm>
            <a:off x="664334" y="4463070"/>
            <a:ext cx="662361" cy="307777"/>
          </a:xfrm>
          <a:prstGeom prst="rect">
            <a:avLst/>
          </a:prstGeom>
          <a:noFill/>
        </p:spPr>
        <p:txBody>
          <a:bodyPr wrap="none" rtlCol="0">
            <a:spAutoFit/>
          </a:bodyPr>
          <a:lstStyle/>
          <a:p>
            <a:r>
              <a:rPr lang="en-US" sz="1400" dirty="0"/>
              <a:t>Admin</a:t>
            </a:r>
          </a:p>
        </p:txBody>
      </p:sp>
      <p:sp>
        <p:nvSpPr>
          <p:cNvPr id="30" name="TextBox 29">
            <a:extLst>
              <a:ext uri="{FF2B5EF4-FFF2-40B4-BE49-F238E27FC236}">
                <a16:creationId xmlns:a16="http://schemas.microsoft.com/office/drawing/2014/main" id="{50168A90-BFBE-2E4F-8CA5-44D87B8E98AA}"/>
              </a:ext>
            </a:extLst>
          </p:cNvPr>
          <p:cNvSpPr txBox="1"/>
          <p:nvPr/>
        </p:nvSpPr>
        <p:spPr>
          <a:xfrm>
            <a:off x="4058827" y="5024280"/>
            <a:ext cx="1227259" cy="307777"/>
          </a:xfrm>
          <a:prstGeom prst="rect">
            <a:avLst/>
          </a:prstGeom>
          <a:noFill/>
        </p:spPr>
        <p:txBody>
          <a:bodyPr wrap="none" rtlCol="0">
            <a:spAutoFit/>
          </a:bodyPr>
          <a:lstStyle/>
          <a:p>
            <a:r>
              <a:rPr lang="en-US" sz="1400" dirty="0">
                <a:solidFill>
                  <a:srgbClr val="197BEF"/>
                </a:solidFill>
              </a:rPr>
              <a:t>Exported Data</a:t>
            </a:r>
          </a:p>
        </p:txBody>
      </p:sp>
      <p:sp>
        <p:nvSpPr>
          <p:cNvPr id="32" name="TextBox 31">
            <a:extLst>
              <a:ext uri="{FF2B5EF4-FFF2-40B4-BE49-F238E27FC236}">
                <a16:creationId xmlns:a16="http://schemas.microsoft.com/office/drawing/2014/main" id="{3BC49D77-2DAB-874A-A9F5-B07103108CFA}"/>
              </a:ext>
            </a:extLst>
          </p:cNvPr>
          <p:cNvSpPr txBox="1"/>
          <p:nvPr/>
        </p:nvSpPr>
        <p:spPr>
          <a:xfrm>
            <a:off x="3738114" y="4627156"/>
            <a:ext cx="1227259" cy="307777"/>
          </a:xfrm>
          <a:prstGeom prst="rect">
            <a:avLst/>
          </a:prstGeom>
          <a:noFill/>
        </p:spPr>
        <p:txBody>
          <a:bodyPr wrap="none" rtlCol="0">
            <a:spAutoFit/>
          </a:bodyPr>
          <a:lstStyle/>
          <a:p>
            <a:r>
              <a:rPr lang="en-US" sz="1400" dirty="0"/>
              <a:t>Exported Data</a:t>
            </a:r>
          </a:p>
        </p:txBody>
      </p:sp>
      <p:cxnSp>
        <p:nvCxnSpPr>
          <p:cNvPr id="36" name="Straight Arrow Connector 35">
            <a:extLst>
              <a:ext uri="{FF2B5EF4-FFF2-40B4-BE49-F238E27FC236}">
                <a16:creationId xmlns:a16="http://schemas.microsoft.com/office/drawing/2014/main" id="{2B9434AD-006B-6E4B-9D33-090AF1A553FA}"/>
              </a:ext>
            </a:extLst>
          </p:cNvPr>
          <p:cNvCxnSpPr/>
          <p:nvPr/>
        </p:nvCxnSpPr>
        <p:spPr>
          <a:xfrm>
            <a:off x="1315282" y="4294321"/>
            <a:ext cx="275495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A24A48C-625C-5243-964E-7794BEF02BDD}"/>
              </a:ext>
            </a:extLst>
          </p:cNvPr>
          <p:cNvCxnSpPr>
            <a:cxnSpLocks/>
            <a:stCxn id="49" idx="3"/>
          </p:cNvCxnSpPr>
          <p:nvPr/>
        </p:nvCxnSpPr>
        <p:spPr>
          <a:xfrm flipV="1">
            <a:off x="1433071" y="5158547"/>
            <a:ext cx="2591517" cy="19622"/>
          </a:xfrm>
          <a:prstGeom prst="straightConnector1">
            <a:avLst/>
          </a:prstGeom>
          <a:ln>
            <a:solidFill>
              <a:srgbClr val="197BEF"/>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A34316F-92C3-5E45-B8B5-C7F3309165A6}"/>
              </a:ext>
            </a:extLst>
          </p:cNvPr>
          <p:cNvSpPr/>
          <p:nvPr/>
        </p:nvSpPr>
        <p:spPr>
          <a:xfrm>
            <a:off x="2046132" y="3700446"/>
            <a:ext cx="1202970" cy="2192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agnetic Disk 8">
            <a:extLst>
              <a:ext uri="{FF2B5EF4-FFF2-40B4-BE49-F238E27FC236}">
                <a16:creationId xmlns:a16="http://schemas.microsoft.com/office/drawing/2014/main" id="{A84FCA2A-26D1-9249-98D1-126107D6C64F}"/>
              </a:ext>
            </a:extLst>
          </p:cNvPr>
          <p:cNvSpPr/>
          <p:nvPr/>
        </p:nvSpPr>
        <p:spPr>
          <a:xfrm>
            <a:off x="2133267" y="3587074"/>
            <a:ext cx="1028700" cy="2158801"/>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Server</a:t>
            </a:r>
          </a:p>
        </p:txBody>
      </p:sp>
      <p:sp>
        <p:nvSpPr>
          <p:cNvPr id="42" name="Magnetic Disk 41">
            <a:extLst>
              <a:ext uri="{FF2B5EF4-FFF2-40B4-BE49-F238E27FC236}">
                <a16:creationId xmlns:a16="http://schemas.microsoft.com/office/drawing/2014/main" id="{A3F6E5C6-D469-674B-BA6D-C86F859D83CF}"/>
              </a:ext>
            </a:extLst>
          </p:cNvPr>
          <p:cNvSpPr/>
          <p:nvPr/>
        </p:nvSpPr>
        <p:spPr>
          <a:xfrm>
            <a:off x="6772012" y="3587074"/>
            <a:ext cx="1028700" cy="2158801"/>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Server</a:t>
            </a:r>
          </a:p>
        </p:txBody>
      </p:sp>
      <p:pic>
        <p:nvPicPr>
          <p:cNvPr id="44" name="Picture 43">
            <a:extLst>
              <a:ext uri="{FF2B5EF4-FFF2-40B4-BE49-F238E27FC236}">
                <a16:creationId xmlns:a16="http://schemas.microsoft.com/office/drawing/2014/main" id="{E628FAA7-69B1-D44D-B462-5324A6E09587}"/>
              </a:ext>
            </a:extLst>
          </p:cNvPr>
          <p:cNvPicPr>
            <a:picLocks noChangeAspect="1"/>
          </p:cNvPicPr>
          <p:nvPr/>
        </p:nvPicPr>
        <p:blipFill>
          <a:blip r:embed="rId3"/>
          <a:stretch>
            <a:fillRect/>
          </a:stretch>
        </p:blipFill>
        <p:spPr>
          <a:xfrm>
            <a:off x="10424186" y="3948320"/>
            <a:ext cx="421342" cy="437284"/>
          </a:xfrm>
          <a:prstGeom prst="rect">
            <a:avLst/>
          </a:prstGeom>
        </p:spPr>
      </p:pic>
      <p:pic>
        <p:nvPicPr>
          <p:cNvPr id="45" name="Picture 44">
            <a:extLst>
              <a:ext uri="{FF2B5EF4-FFF2-40B4-BE49-F238E27FC236}">
                <a16:creationId xmlns:a16="http://schemas.microsoft.com/office/drawing/2014/main" id="{F970E893-C934-1540-A8F6-32D62BBF1E24}"/>
              </a:ext>
            </a:extLst>
          </p:cNvPr>
          <p:cNvPicPr>
            <a:picLocks noChangeAspect="1"/>
          </p:cNvPicPr>
          <p:nvPr/>
        </p:nvPicPr>
        <p:blipFill>
          <a:blip r:embed="rId4"/>
          <a:stretch>
            <a:fillRect/>
          </a:stretch>
        </p:blipFill>
        <p:spPr>
          <a:xfrm>
            <a:off x="11174020" y="5023449"/>
            <a:ext cx="618746" cy="540314"/>
          </a:xfrm>
          <a:prstGeom prst="rect">
            <a:avLst/>
          </a:prstGeom>
        </p:spPr>
      </p:pic>
      <p:pic>
        <p:nvPicPr>
          <p:cNvPr id="47" name="Picture 46">
            <a:extLst>
              <a:ext uri="{FF2B5EF4-FFF2-40B4-BE49-F238E27FC236}">
                <a16:creationId xmlns:a16="http://schemas.microsoft.com/office/drawing/2014/main" id="{FEFCD2F9-E370-7F4E-B75A-6B783FBD41CE}"/>
              </a:ext>
            </a:extLst>
          </p:cNvPr>
          <p:cNvPicPr>
            <a:picLocks noChangeAspect="1"/>
          </p:cNvPicPr>
          <p:nvPr/>
        </p:nvPicPr>
        <p:blipFill>
          <a:blip r:embed="rId5"/>
          <a:stretch>
            <a:fillRect/>
          </a:stretch>
        </p:blipFill>
        <p:spPr>
          <a:xfrm>
            <a:off x="9565212" y="5023449"/>
            <a:ext cx="551934" cy="583888"/>
          </a:xfrm>
          <a:prstGeom prst="rect">
            <a:avLst/>
          </a:prstGeom>
        </p:spPr>
      </p:pic>
      <p:pic>
        <p:nvPicPr>
          <p:cNvPr id="51" name="Picture 50">
            <a:extLst>
              <a:ext uri="{FF2B5EF4-FFF2-40B4-BE49-F238E27FC236}">
                <a16:creationId xmlns:a16="http://schemas.microsoft.com/office/drawing/2014/main" id="{71DD83F8-8C22-E44F-8FF8-502F7418970A}"/>
              </a:ext>
            </a:extLst>
          </p:cNvPr>
          <p:cNvPicPr>
            <a:picLocks noChangeAspect="1"/>
          </p:cNvPicPr>
          <p:nvPr/>
        </p:nvPicPr>
        <p:blipFill>
          <a:blip r:embed="rId6"/>
          <a:stretch>
            <a:fillRect/>
          </a:stretch>
        </p:blipFill>
        <p:spPr>
          <a:xfrm>
            <a:off x="10335651" y="5023678"/>
            <a:ext cx="598412" cy="546124"/>
          </a:xfrm>
          <a:prstGeom prst="rect">
            <a:avLst/>
          </a:prstGeom>
        </p:spPr>
      </p:pic>
      <p:pic>
        <p:nvPicPr>
          <p:cNvPr id="54" name="Picture 53">
            <a:extLst>
              <a:ext uri="{FF2B5EF4-FFF2-40B4-BE49-F238E27FC236}">
                <a16:creationId xmlns:a16="http://schemas.microsoft.com/office/drawing/2014/main" id="{22595541-E9C7-1749-A0DA-5E073495A216}"/>
              </a:ext>
            </a:extLst>
          </p:cNvPr>
          <p:cNvPicPr>
            <a:picLocks noChangeAspect="1"/>
          </p:cNvPicPr>
          <p:nvPr/>
        </p:nvPicPr>
        <p:blipFill rotWithShape="1">
          <a:blip r:embed="rId7">
            <a:extLst>
              <a:ext uri="{28A0092B-C50C-407E-A947-70E740481C1C}">
                <a14:useLocalDpi xmlns:a14="http://schemas.microsoft.com/office/drawing/2010/main" val="0"/>
              </a:ext>
            </a:extLst>
          </a:blip>
          <a:srcRect r="61112"/>
          <a:stretch/>
        </p:blipFill>
        <p:spPr>
          <a:xfrm>
            <a:off x="9702815" y="5604443"/>
            <a:ext cx="166166" cy="165464"/>
          </a:xfrm>
          <a:prstGeom prst="rect">
            <a:avLst/>
          </a:prstGeom>
        </p:spPr>
      </p:pic>
      <p:pic>
        <p:nvPicPr>
          <p:cNvPr id="55" name="Picture 54">
            <a:extLst>
              <a:ext uri="{FF2B5EF4-FFF2-40B4-BE49-F238E27FC236}">
                <a16:creationId xmlns:a16="http://schemas.microsoft.com/office/drawing/2014/main" id="{DC8708A7-49E9-764A-B4F6-34528047FB92}"/>
              </a:ext>
            </a:extLst>
          </p:cNvPr>
          <p:cNvPicPr>
            <a:picLocks noChangeAspect="1"/>
          </p:cNvPicPr>
          <p:nvPr/>
        </p:nvPicPr>
        <p:blipFill rotWithShape="1">
          <a:blip r:embed="rId7">
            <a:extLst>
              <a:ext uri="{28A0092B-C50C-407E-A947-70E740481C1C}">
                <a14:useLocalDpi xmlns:a14="http://schemas.microsoft.com/office/drawing/2010/main" val="0"/>
              </a:ext>
            </a:extLst>
          </a:blip>
          <a:srcRect l="38888" r="38510"/>
          <a:stretch/>
        </p:blipFill>
        <p:spPr>
          <a:xfrm>
            <a:off x="10586567" y="5550814"/>
            <a:ext cx="96580" cy="165464"/>
          </a:xfrm>
          <a:prstGeom prst="rect">
            <a:avLst/>
          </a:prstGeom>
        </p:spPr>
      </p:pic>
      <p:pic>
        <p:nvPicPr>
          <p:cNvPr id="56" name="Picture 55">
            <a:extLst>
              <a:ext uri="{FF2B5EF4-FFF2-40B4-BE49-F238E27FC236}">
                <a16:creationId xmlns:a16="http://schemas.microsoft.com/office/drawing/2014/main" id="{D5DFEFF8-6E4A-4644-A48C-0294B8996415}"/>
              </a:ext>
            </a:extLst>
          </p:cNvPr>
          <p:cNvPicPr>
            <a:picLocks noChangeAspect="1"/>
          </p:cNvPicPr>
          <p:nvPr/>
        </p:nvPicPr>
        <p:blipFill rotWithShape="1">
          <a:blip r:embed="rId7">
            <a:extLst>
              <a:ext uri="{28A0092B-C50C-407E-A947-70E740481C1C}">
                <a14:useLocalDpi xmlns:a14="http://schemas.microsoft.com/office/drawing/2010/main" val="0"/>
              </a:ext>
            </a:extLst>
          </a:blip>
          <a:srcRect l="61491"/>
          <a:stretch/>
        </p:blipFill>
        <p:spPr>
          <a:xfrm>
            <a:off x="11428535" y="5556853"/>
            <a:ext cx="164551" cy="165464"/>
          </a:xfrm>
          <a:prstGeom prst="rect">
            <a:avLst/>
          </a:prstGeom>
        </p:spPr>
      </p:pic>
      <p:grpSp>
        <p:nvGrpSpPr>
          <p:cNvPr id="15" name="Group 14">
            <a:extLst>
              <a:ext uri="{FF2B5EF4-FFF2-40B4-BE49-F238E27FC236}">
                <a16:creationId xmlns:a16="http://schemas.microsoft.com/office/drawing/2014/main" id="{87FF6345-6BA9-C34A-94DE-8EB6E75D5EFE}"/>
              </a:ext>
            </a:extLst>
          </p:cNvPr>
          <p:cNvGrpSpPr/>
          <p:nvPr/>
        </p:nvGrpSpPr>
        <p:grpSpPr>
          <a:xfrm>
            <a:off x="8702197" y="4141098"/>
            <a:ext cx="587017" cy="731661"/>
            <a:chOff x="8183214" y="3824461"/>
            <a:chExt cx="587017" cy="731661"/>
          </a:xfrm>
        </p:grpSpPr>
        <p:sp>
          <p:nvSpPr>
            <p:cNvPr id="14" name="Rectangle 13">
              <a:extLst>
                <a:ext uri="{FF2B5EF4-FFF2-40B4-BE49-F238E27FC236}">
                  <a16:creationId xmlns:a16="http://schemas.microsoft.com/office/drawing/2014/main" id="{C295B034-7C08-C84C-817E-5CE607719472}"/>
                </a:ext>
              </a:extLst>
            </p:cNvPr>
            <p:cNvSpPr/>
            <p:nvPr/>
          </p:nvSpPr>
          <p:spPr>
            <a:xfrm>
              <a:off x="8314320" y="3824461"/>
              <a:ext cx="455911" cy="6297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A84B319-E8C0-A646-B5C9-2D883B7E82CD}"/>
                </a:ext>
              </a:extLst>
            </p:cNvPr>
            <p:cNvSpPr/>
            <p:nvPr/>
          </p:nvSpPr>
          <p:spPr>
            <a:xfrm>
              <a:off x="8248767" y="3875417"/>
              <a:ext cx="455911" cy="6297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8989648-F116-0F48-9BA5-537A91B4DBA1}"/>
                </a:ext>
              </a:extLst>
            </p:cNvPr>
            <p:cNvSpPr/>
            <p:nvPr/>
          </p:nvSpPr>
          <p:spPr>
            <a:xfrm>
              <a:off x="8183214" y="3926373"/>
              <a:ext cx="455911" cy="6297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object, clock&#10;&#10;Description automatically generated">
            <a:extLst>
              <a:ext uri="{FF2B5EF4-FFF2-40B4-BE49-F238E27FC236}">
                <a16:creationId xmlns:a16="http://schemas.microsoft.com/office/drawing/2014/main" id="{76C732DB-9545-D748-BF22-696CCA32CF52}"/>
              </a:ext>
            </a:extLst>
          </p:cNvPr>
          <p:cNvPicPr>
            <a:picLocks noChangeAspect="1"/>
          </p:cNvPicPr>
          <p:nvPr/>
        </p:nvPicPr>
        <p:blipFill>
          <a:blip r:embed="rId8"/>
          <a:stretch>
            <a:fillRect/>
          </a:stretch>
        </p:blipFill>
        <p:spPr>
          <a:xfrm>
            <a:off x="8818610" y="4385604"/>
            <a:ext cx="242648" cy="242648"/>
          </a:xfrm>
          <a:prstGeom prst="rect">
            <a:avLst/>
          </a:prstGeom>
        </p:spPr>
      </p:pic>
      <p:pic>
        <p:nvPicPr>
          <p:cNvPr id="61" name="Picture 60">
            <a:extLst>
              <a:ext uri="{FF2B5EF4-FFF2-40B4-BE49-F238E27FC236}">
                <a16:creationId xmlns:a16="http://schemas.microsoft.com/office/drawing/2014/main" id="{A29F1B45-A0C1-8A40-8D7A-4A1EEC9EA4AE}"/>
              </a:ext>
            </a:extLst>
          </p:cNvPr>
          <p:cNvPicPr>
            <a:picLocks noChangeAspect="1"/>
          </p:cNvPicPr>
          <p:nvPr/>
        </p:nvPicPr>
        <p:blipFill rotWithShape="1">
          <a:blip r:embed="rId7">
            <a:extLst>
              <a:ext uri="{28A0092B-C50C-407E-A947-70E740481C1C}">
                <a14:useLocalDpi xmlns:a14="http://schemas.microsoft.com/office/drawing/2010/main" val="0"/>
              </a:ext>
            </a:extLst>
          </a:blip>
          <a:srcRect r="-6695"/>
          <a:stretch/>
        </p:blipFill>
        <p:spPr>
          <a:xfrm>
            <a:off x="10406908" y="4507635"/>
            <a:ext cx="455899" cy="165464"/>
          </a:xfrm>
          <a:prstGeom prst="rect">
            <a:avLst/>
          </a:prstGeom>
        </p:spPr>
      </p:pic>
      <p:sp>
        <p:nvSpPr>
          <p:cNvPr id="63" name="TextBox 62">
            <a:extLst>
              <a:ext uri="{FF2B5EF4-FFF2-40B4-BE49-F238E27FC236}">
                <a16:creationId xmlns:a16="http://schemas.microsoft.com/office/drawing/2014/main" id="{6E9CFF52-D4E2-D744-8D73-1EFCA4C5A180}"/>
              </a:ext>
            </a:extLst>
          </p:cNvPr>
          <p:cNvSpPr txBox="1"/>
          <p:nvPr/>
        </p:nvSpPr>
        <p:spPr>
          <a:xfrm>
            <a:off x="10169249" y="5633546"/>
            <a:ext cx="931217" cy="307777"/>
          </a:xfrm>
          <a:prstGeom prst="rect">
            <a:avLst/>
          </a:prstGeom>
          <a:noFill/>
        </p:spPr>
        <p:txBody>
          <a:bodyPr wrap="none" rtlCol="0">
            <a:spAutoFit/>
          </a:bodyPr>
          <a:lstStyle/>
          <a:p>
            <a:pPr algn="ctr"/>
            <a:r>
              <a:rPr lang="en-US" sz="1400" dirty="0"/>
              <a:t>Approvers</a:t>
            </a:r>
          </a:p>
        </p:txBody>
      </p:sp>
      <p:sp>
        <p:nvSpPr>
          <p:cNvPr id="65" name="TextBox 64">
            <a:extLst>
              <a:ext uri="{FF2B5EF4-FFF2-40B4-BE49-F238E27FC236}">
                <a16:creationId xmlns:a16="http://schemas.microsoft.com/office/drawing/2014/main" id="{5BB6C327-EE5D-D745-80C0-4B8BC87B4A1B}"/>
              </a:ext>
            </a:extLst>
          </p:cNvPr>
          <p:cNvSpPr txBox="1"/>
          <p:nvPr/>
        </p:nvSpPr>
        <p:spPr>
          <a:xfrm>
            <a:off x="8309780" y="3318291"/>
            <a:ext cx="1393032" cy="307777"/>
          </a:xfrm>
          <a:prstGeom prst="rect">
            <a:avLst/>
          </a:prstGeom>
          <a:noFill/>
        </p:spPr>
        <p:txBody>
          <a:bodyPr wrap="square" rtlCol="0">
            <a:spAutoFit/>
          </a:bodyPr>
          <a:lstStyle/>
          <a:p>
            <a:pPr algn="ctr"/>
            <a:r>
              <a:rPr lang="en-US" sz="1400" dirty="0"/>
              <a:t>Encrypted</a:t>
            </a:r>
          </a:p>
        </p:txBody>
      </p:sp>
      <p:cxnSp>
        <p:nvCxnSpPr>
          <p:cNvPr id="17" name="Straight Arrow Connector 16">
            <a:extLst>
              <a:ext uri="{FF2B5EF4-FFF2-40B4-BE49-F238E27FC236}">
                <a16:creationId xmlns:a16="http://schemas.microsoft.com/office/drawing/2014/main" id="{7191E08E-F24B-3F4F-8C58-AAE6022E7DC3}"/>
              </a:ext>
            </a:extLst>
          </p:cNvPr>
          <p:cNvCxnSpPr/>
          <p:nvPr/>
        </p:nvCxnSpPr>
        <p:spPr>
          <a:xfrm>
            <a:off x="7849156" y="4557884"/>
            <a:ext cx="7809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8ADDA91-D3AA-734C-BFAA-EB1B599CBC78}"/>
              </a:ext>
            </a:extLst>
          </p:cNvPr>
          <p:cNvSpPr txBox="1"/>
          <p:nvPr/>
        </p:nvSpPr>
        <p:spPr>
          <a:xfrm>
            <a:off x="8299189" y="3588089"/>
            <a:ext cx="1393032" cy="307777"/>
          </a:xfrm>
          <a:prstGeom prst="rect">
            <a:avLst/>
          </a:prstGeom>
          <a:noFill/>
        </p:spPr>
        <p:txBody>
          <a:bodyPr wrap="square" rtlCol="0">
            <a:spAutoFit/>
          </a:bodyPr>
          <a:lstStyle/>
          <a:p>
            <a:pPr algn="ctr"/>
            <a:r>
              <a:rPr lang="en-US" sz="1400" dirty="0"/>
              <a:t>Files &amp; Emails</a:t>
            </a:r>
          </a:p>
        </p:txBody>
      </p:sp>
      <p:sp>
        <p:nvSpPr>
          <p:cNvPr id="72" name="TextBox 71">
            <a:extLst>
              <a:ext uri="{FF2B5EF4-FFF2-40B4-BE49-F238E27FC236}">
                <a16:creationId xmlns:a16="http://schemas.microsoft.com/office/drawing/2014/main" id="{2673C08A-0325-6F46-BB8A-79F084250CC2}"/>
              </a:ext>
            </a:extLst>
          </p:cNvPr>
          <p:cNvSpPr txBox="1"/>
          <p:nvPr/>
        </p:nvSpPr>
        <p:spPr>
          <a:xfrm>
            <a:off x="8320371" y="3323585"/>
            <a:ext cx="1393032" cy="307777"/>
          </a:xfrm>
          <a:prstGeom prst="rect">
            <a:avLst/>
          </a:prstGeom>
          <a:solidFill>
            <a:schemeClr val="bg1"/>
          </a:solidFill>
        </p:spPr>
        <p:txBody>
          <a:bodyPr wrap="square" rtlCol="0">
            <a:spAutoFit/>
          </a:bodyPr>
          <a:lstStyle/>
          <a:p>
            <a:pPr algn="ctr"/>
            <a:r>
              <a:rPr lang="en-US" sz="1400" b="1" dirty="0">
                <a:solidFill>
                  <a:srgbClr val="11BF35"/>
                </a:solidFill>
              </a:rPr>
              <a:t>Decrypted</a:t>
            </a:r>
          </a:p>
        </p:txBody>
      </p:sp>
      <p:pic>
        <p:nvPicPr>
          <p:cNvPr id="43" name="Picture 42">
            <a:extLst>
              <a:ext uri="{FF2B5EF4-FFF2-40B4-BE49-F238E27FC236}">
                <a16:creationId xmlns:a16="http://schemas.microsoft.com/office/drawing/2014/main" id="{C3FD2CB6-4023-FB44-8C60-B2C7A9DB1C20}"/>
              </a:ext>
            </a:extLst>
          </p:cNvPr>
          <p:cNvPicPr>
            <a:picLocks noChangeAspect="1"/>
          </p:cNvPicPr>
          <p:nvPr/>
        </p:nvPicPr>
        <p:blipFill>
          <a:blip r:embed="rId3"/>
          <a:stretch>
            <a:fillRect/>
          </a:stretch>
        </p:blipFill>
        <p:spPr>
          <a:xfrm>
            <a:off x="803652" y="4083491"/>
            <a:ext cx="421342" cy="437284"/>
          </a:xfrm>
          <a:prstGeom prst="rect">
            <a:avLst/>
          </a:prstGeom>
        </p:spPr>
      </p:pic>
      <p:grpSp>
        <p:nvGrpSpPr>
          <p:cNvPr id="46" name="Group 45">
            <a:extLst>
              <a:ext uri="{FF2B5EF4-FFF2-40B4-BE49-F238E27FC236}">
                <a16:creationId xmlns:a16="http://schemas.microsoft.com/office/drawing/2014/main" id="{53B78C35-68BE-E145-88BC-D707CA425F2B}"/>
              </a:ext>
            </a:extLst>
          </p:cNvPr>
          <p:cNvGrpSpPr/>
          <p:nvPr/>
        </p:nvGrpSpPr>
        <p:grpSpPr>
          <a:xfrm>
            <a:off x="4173593" y="3877535"/>
            <a:ext cx="587017" cy="731661"/>
            <a:chOff x="8183214" y="3824461"/>
            <a:chExt cx="587017" cy="731661"/>
          </a:xfrm>
        </p:grpSpPr>
        <p:sp>
          <p:nvSpPr>
            <p:cNvPr id="50" name="Rectangle 49">
              <a:extLst>
                <a:ext uri="{FF2B5EF4-FFF2-40B4-BE49-F238E27FC236}">
                  <a16:creationId xmlns:a16="http://schemas.microsoft.com/office/drawing/2014/main" id="{A0584B4F-119F-9347-AACA-16723B3D9C86}"/>
                </a:ext>
              </a:extLst>
            </p:cNvPr>
            <p:cNvSpPr/>
            <p:nvPr/>
          </p:nvSpPr>
          <p:spPr>
            <a:xfrm>
              <a:off x="8314320" y="3824461"/>
              <a:ext cx="455911" cy="6297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2A71F0C-8C80-0841-8C57-39ABB4D005FD}"/>
                </a:ext>
              </a:extLst>
            </p:cNvPr>
            <p:cNvSpPr/>
            <p:nvPr/>
          </p:nvSpPr>
          <p:spPr>
            <a:xfrm>
              <a:off x="8248767" y="3875417"/>
              <a:ext cx="455911" cy="6297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90C0F75-9110-3741-8217-541EA9F3C872}"/>
                </a:ext>
              </a:extLst>
            </p:cNvPr>
            <p:cNvSpPr/>
            <p:nvPr/>
          </p:nvSpPr>
          <p:spPr>
            <a:xfrm>
              <a:off x="8183214" y="3926373"/>
              <a:ext cx="455911" cy="6297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96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7" end="7"/>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1000"/>
                                        <p:tgtEl>
                                          <p:spTgt spid="38"/>
                                        </p:tgtEl>
                                      </p:cBhvr>
                                    </p:animEffec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6 3.33333E-6 L 0.05756 -0.15857 " pathEditMode="relative" rAng="0" ptsTypes="AA">
                                      <p:cBhvr>
                                        <p:cTn id="56" dur="2000" fill="hold"/>
                                        <p:tgtEl>
                                          <p:spTgt spid="54"/>
                                        </p:tgtEl>
                                        <p:attrNameLst>
                                          <p:attrName>ppt_x</p:attrName>
                                          <p:attrName>ppt_y</p:attrName>
                                        </p:attrNameLst>
                                      </p:cBhvr>
                                      <p:rCtr x="2878" y="-7940"/>
                                    </p:animMotion>
                                  </p:childTnLst>
                                </p:cTn>
                              </p:par>
                              <p:par>
                                <p:cTn id="57" presetID="42" presetClass="path" presetSubtype="0" accel="50000" decel="50000" fill="hold" nodeType="withEffect">
                                  <p:stCondLst>
                                    <p:cond delay="0"/>
                                  </p:stCondLst>
                                  <p:childTnLst>
                                    <p:animMotion origin="layout" path="M 4.375E-6 2.22222E-6 L -0.00118 -0.15093 " pathEditMode="relative" rAng="0" ptsTypes="AA">
                                      <p:cBhvr>
                                        <p:cTn id="58" dur="2000" fill="hold"/>
                                        <p:tgtEl>
                                          <p:spTgt spid="55"/>
                                        </p:tgtEl>
                                        <p:attrNameLst>
                                          <p:attrName>ppt_x</p:attrName>
                                          <p:attrName>ppt_y</p:attrName>
                                        </p:attrNameLst>
                                      </p:cBhvr>
                                      <p:rCtr x="-65" y="-7546"/>
                                    </p:animMotion>
                                  </p:childTnLst>
                                </p:cTn>
                              </p:par>
                              <p:par>
                                <p:cTn id="59" presetID="42" presetClass="path" presetSubtype="0" accel="50000" decel="50000" fill="hold" nodeType="withEffect">
                                  <p:stCondLst>
                                    <p:cond delay="0"/>
                                  </p:stCondLst>
                                  <p:childTnLst>
                                    <p:animMotion origin="layout" path="M -6.25E-7 -2.22222E-6 L -0.06172 -0.15162 " pathEditMode="relative" rAng="0" ptsTypes="AA">
                                      <p:cBhvr>
                                        <p:cTn id="60" dur="2000" fill="hold"/>
                                        <p:tgtEl>
                                          <p:spTgt spid="56"/>
                                        </p:tgtEl>
                                        <p:attrNameLst>
                                          <p:attrName>ppt_x</p:attrName>
                                          <p:attrName>ppt_y</p:attrName>
                                        </p:attrNameLst>
                                      </p:cBhvr>
                                      <p:rCtr x="-3086" y="-7593"/>
                                    </p:animMotion>
                                  </p:childTnLst>
                                </p:cTn>
                              </p:par>
                            </p:childTnLst>
                          </p:cTn>
                        </p:par>
                        <p:par>
                          <p:cTn id="61" fill="hold">
                            <p:stCondLst>
                              <p:cond delay="2000"/>
                            </p:stCondLst>
                            <p:childTnLst>
                              <p:par>
                                <p:cTn id="62" presetID="1" presetClass="entr" presetSubtype="0"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56"/>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55"/>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54"/>
                                        </p:tgtEl>
                                        <p:attrNameLst>
                                          <p:attrName>style.visibility</p:attrName>
                                        </p:attrNameLst>
                                      </p:cBhvr>
                                      <p:to>
                                        <p:strVal val="hidden"/>
                                      </p:to>
                                    </p:set>
                                  </p:childTnLst>
                                </p:cTn>
                              </p:par>
                            </p:childTnLst>
                          </p:cTn>
                        </p:par>
                        <p:par>
                          <p:cTn id="70" fill="hold">
                            <p:stCondLst>
                              <p:cond delay="2000"/>
                            </p:stCondLst>
                            <p:childTnLst>
                              <p:par>
                                <p:cTn id="71" presetID="42" presetClass="path" presetSubtype="0" accel="50000" decel="50000" fill="hold" nodeType="afterEffect">
                                  <p:stCondLst>
                                    <p:cond delay="0"/>
                                  </p:stCondLst>
                                  <p:childTnLst>
                                    <p:animMotion origin="layout" path="M 4.375E-6 -2.96296E-6 L -0.13881 -0.00902 " pathEditMode="relative" rAng="0" ptsTypes="AA">
                                      <p:cBhvr>
                                        <p:cTn id="72" dur="2000" fill="hold"/>
                                        <p:tgtEl>
                                          <p:spTgt spid="61"/>
                                        </p:tgtEl>
                                        <p:attrNameLst>
                                          <p:attrName>ppt_x</p:attrName>
                                          <p:attrName>ppt_y</p:attrName>
                                        </p:attrNameLst>
                                      </p:cBhvr>
                                      <p:rCtr x="-6940" y="-463"/>
                                    </p:animMotion>
                                  </p:childTnLst>
                                </p:cTn>
                              </p:par>
                            </p:childTnLst>
                          </p:cTn>
                        </p:par>
                        <p:par>
                          <p:cTn id="73" fill="hold">
                            <p:stCondLst>
                              <p:cond delay="4000"/>
                            </p:stCondLst>
                            <p:childTnLst>
                              <p:par>
                                <p:cTn id="74" presetID="9" presetClass="exit" presetSubtype="0" fill="hold" nodeType="afterEffect">
                                  <p:stCondLst>
                                    <p:cond delay="0"/>
                                  </p:stCondLst>
                                  <p:childTnLst>
                                    <p:animEffect transition="out" filter="dissolve">
                                      <p:cBhvr>
                                        <p:cTn id="75" dur="2000"/>
                                        <p:tgtEl>
                                          <p:spTgt spid="61"/>
                                        </p:tgtEl>
                                      </p:cBhvr>
                                    </p:animEffect>
                                    <p:set>
                                      <p:cBhvr>
                                        <p:cTn id="76" dur="1" fill="hold">
                                          <p:stCondLst>
                                            <p:cond delay="1999"/>
                                          </p:stCondLst>
                                        </p:cTn>
                                        <p:tgtEl>
                                          <p:spTgt spid="61"/>
                                        </p:tgtEl>
                                        <p:attrNameLst>
                                          <p:attrName>style.visibility</p:attrName>
                                        </p:attrNameLst>
                                      </p:cBhvr>
                                      <p:to>
                                        <p:strVal val="hidden"/>
                                      </p:to>
                                    </p:set>
                                  </p:childTnLst>
                                </p:cTn>
                              </p:par>
                              <p:par>
                                <p:cTn id="77" presetID="9" presetClass="exit" presetSubtype="0" fill="hold" nodeType="withEffect">
                                  <p:stCondLst>
                                    <p:cond delay="0"/>
                                  </p:stCondLst>
                                  <p:childTnLst>
                                    <p:animEffect transition="out" filter="dissolve">
                                      <p:cBhvr>
                                        <p:cTn id="78" dur="2000"/>
                                        <p:tgtEl>
                                          <p:spTgt spid="13"/>
                                        </p:tgtEl>
                                      </p:cBhvr>
                                    </p:animEffect>
                                    <p:set>
                                      <p:cBhvr>
                                        <p:cTn id="79" dur="1" fill="hold">
                                          <p:stCondLst>
                                            <p:cond delay="1999"/>
                                          </p:stCondLst>
                                        </p:cTn>
                                        <p:tgtEl>
                                          <p:spTgt spid="13"/>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65"/>
                                        </p:tgtEl>
                                        <p:attrNameLst>
                                          <p:attrName>style.visibility</p:attrName>
                                        </p:attrNameLst>
                                      </p:cBhvr>
                                      <p:to>
                                        <p:strVal val="hidden"/>
                                      </p:to>
                                    </p:set>
                                  </p:childTnLst>
                                </p:cTn>
                              </p:par>
                              <p:par>
                                <p:cTn id="82" presetID="1" presetClass="entr" presetSubtype="0" fill="hold" grpId="0" nodeType="withEffect">
                                  <p:stCondLst>
                                    <p:cond delay="0"/>
                                  </p:stCondLst>
                                  <p:childTnLst>
                                    <p:set>
                                      <p:cBhvr>
                                        <p:cTn id="83"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8" grpId="0"/>
      <p:bldP spid="49" grpId="0"/>
      <p:bldP spid="30" grpId="0"/>
      <p:bldP spid="42" grpId="0" animBg="1"/>
      <p:bldP spid="63" grpId="0"/>
      <p:bldP spid="65" grpId="0"/>
      <p:bldP spid="65" grpId="1"/>
      <p:bldP spid="68" grpId="0"/>
      <p:bldP spid="7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A08465BC-A3DA-4DFA-A24B-7D2AFC4120E5}"/>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picture containing food, drawing&#10;&#10;Description automatically generated">
            <a:extLst>
              <a:ext uri="{FF2B5EF4-FFF2-40B4-BE49-F238E27FC236}">
                <a16:creationId xmlns:a16="http://schemas.microsoft.com/office/drawing/2014/main" id="{BAA72202-84AB-4177-BCA0-E56770EA0598}"/>
              </a:ext>
            </a:extLst>
          </p:cNvPr>
          <p:cNvPicPr>
            <a:picLocks noChangeAspect="1"/>
          </p:cNvPicPr>
          <p:nvPr/>
        </p:nvPicPr>
        <p:blipFill>
          <a:blip r:embed="rId2"/>
          <a:stretch>
            <a:fillRect/>
          </a:stretch>
        </p:blipFill>
        <p:spPr>
          <a:xfrm>
            <a:off x="10224103" y="5606550"/>
            <a:ext cx="1688635" cy="1304855"/>
          </a:xfrm>
          <a:prstGeom prst="rect">
            <a:avLst/>
          </a:prstGeom>
        </p:spPr>
      </p:pic>
      <p:pic>
        <p:nvPicPr>
          <p:cNvPr id="29" name="Picture 28">
            <a:extLst>
              <a:ext uri="{FF2B5EF4-FFF2-40B4-BE49-F238E27FC236}">
                <a16:creationId xmlns:a16="http://schemas.microsoft.com/office/drawing/2014/main" id="{D11786BF-10BC-224C-8B27-6413DD29FCA6}"/>
              </a:ext>
            </a:extLst>
          </p:cNvPr>
          <p:cNvPicPr>
            <a:picLocks noChangeAspect="1"/>
          </p:cNvPicPr>
          <p:nvPr/>
        </p:nvPicPr>
        <p:blipFill>
          <a:blip r:embed="rId3"/>
          <a:stretch>
            <a:fillRect/>
          </a:stretch>
        </p:blipFill>
        <p:spPr>
          <a:xfrm>
            <a:off x="6996885" y="2387731"/>
            <a:ext cx="675143" cy="541039"/>
          </a:xfrm>
          <a:prstGeom prst="rect">
            <a:avLst/>
          </a:prstGeom>
        </p:spPr>
      </p:pic>
      <p:sp>
        <p:nvSpPr>
          <p:cNvPr id="2" name="Title 1">
            <a:extLst>
              <a:ext uri="{FF2B5EF4-FFF2-40B4-BE49-F238E27FC236}">
                <a16:creationId xmlns:a16="http://schemas.microsoft.com/office/drawing/2014/main" id="{2346DB16-96A4-8645-A3E5-599D94DF05A8}"/>
              </a:ext>
            </a:extLst>
          </p:cNvPr>
          <p:cNvSpPr>
            <a:spLocks noGrp="1"/>
          </p:cNvSpPr>
          <p:nvPr>
            <p:ph type="title"/>
          </p:nvPr>
        </p:nvSpPr>
        <p:spPr/>
        <p:txBody>
          <a:bodyPr>
            <a:normAutofit/>
          </a:bodyPr>
          <a:lstStyle/>
          <a:p>
            <a:r>
              <a:rPr lang="en-US" sz="4000" dirty="0">
                <a:solidFill>
                  <a:srgbClr val="F05F2A"/>
                </a:solidFill>
                <a:latin typeface="Klavika Bd" panose="02000803050000020004" pitchFamily="50" charset="0"/>
              </a:rPr>
              <a:t>External Access Control</a:t>
            </a:r>
          </a:p>
        </p:txBody>
      </p:sp>
      <p:grpSp>
        <p:nvGrpSpPr>
          <p:cNvPr id="15" name="Group 14">
            <a:extLst>
              <a:ext uri="{FF2B5EF4-FFF2-40B4-BE49-F238E27FC236}">
                <a16:creationId xmlns:a16="http://schemas.microsoft.com/office/drawing/2014/main" id="{7E7D2905-E5C9-DB4F-ACAA-E1247EBDC370}"/>
              </a:ext>
            </a:extLst>
          </p:cNvPr>
          <p:cNvGrpSpPr/>
          <p:nvPr/>
        </p:nvGrpSpPr>
        <p:grpSpPr>
          <a:xfrm>
            <a:off x="8598302" y="2548941"/>
            <a:ext cx="1005393" cy="920479"/>
            <a:chOff x="5398349" y="1913619"/>
            <a:chExt cx="1373518" cy="1257513"/>
          </a:xfrm>
        </p:grpSpPr>
        <p:pic>
          <p:nvPicPr>
            <p:cNvPr id="9" name="Picture 8">
              <a:extLst>
                <a:ext uri="{FF2B5EF4-FFF2-40B4-BE49-F238E27FC236}">
                  <a16:creationId xmlns:a16="http://schemas.microsoft.com/office/drawing/2014/main" id="{33DECAF3-C206-B144-9591-167C51A30AD5}"/>
                </a:ext>
              </a:extLst>
            </p:cNvPr>
            <p:cNvPicPr>
              <a:picLocks noChangeAspect="1"/>
            </p:cNvPicPr>
            <p:nvPr/>
          </p:nvPicPr>
          <p:blipFill>
            <a:blip r:embed="rId4"/>
            <a:stretch>
              <a:fillRect/>
            </a:stretch>
          </p:blipFill>
          <p:spPr>
            <a:xfrm>
              <a:off x="5517863" y="1913619"/>
              <a:ext cx="1156274" cy="979621"/>
            </a:xfrm>
            <a:prstGeom prst="rect">
              <a:avLst/>
            </a:prstGeom>
          </p:spPr>
        </p:pic>
        <p:sp>
          <p:nvSpPr>
            <p:cNvPr id="10" name="TextBox 9">
              <a:extLst>
                <a:ext uri="{FF2B5EF4-FFF2-40B4-BE49-F238E27FC236}">
                  <a16:creationId xmlns:a16="http://schemas.microsoft.com/office/drawing/2014/main" id="{DC282D05-80E8-DA47-B77B-3EA960D500CF}"/>
                </a:ext>
              </a:extLst>
            </p:cNvPr>
            <p:cNvSpPr txBox="1"/>
            <p:nvPr/>
          </p:nvSpPr>
          <p:spPr>
            <a:xfrm>
              <a:off x="5398349" y="2801800"/>
              <a:ext cx="1373518" cy="369332"/>
            </a:xfrm>
            <a:prstGeom prst="rect">
              <a:avLst/>
            </a:prstGeom>
            <a:noFill/>
          </p:spPr>
          <p:txBody>
            <a:bodyPr wrap="none" rtlCol="0">
              <a:spAutoFit/>
            </a:bodyPr>
            <a:lstStyle/>
            <a:p>
              <a:pPr algn="ctr"/>
              <a:r>
                <a:rPr lang="en-US" dirty="0"/>
                <a:t>Organization</a:t>
              </a:r>
            </a:p>
          </p:txBody>
        </p:sp>
      </p:grpSp>
      <p:grpSp>
        <p:nvGrpSpPr>
          <p:cNvPr id="13" name="Group 12">
            <a:extLst>
              <a:ext uri="{FF2B5EF4-FFF2-40B4-BE49-F238E27FC236}">
                <a16:creationId xmlns:a16="http://schemas.microsoft.com/office/drawing/2014/main" id="{598327CF-996F-5A49-9BEA-F5AEE9240FC1}"/>
              </a:ext>
            </a:extLst>
          </p:cNvPr>
          <p:cNvGrpSpPr/>
          <p:nvPr/>
        </p:nvGrpSpPr>
        <p:grpSpPr>
          <a:xfrm>
            <a:off x="7667069" y="3988619"/>
            <a:ext cx="846374" cy="825813"/>
            <a:chOff x="4165600" y="3625124"/>
            <a:chExt cx="1156274" cy="1128184"/>
          </a:xfrm>
        </p:grpSpPr>
        <p:pic>
          <p:nvPicPr>
            <p:cNvPr id="8" name="Picture 7" descr="A picture containing table&#10;&#10;Description automatically generated">
              <a:extLst>
                <a:ext uri="{FF2B5EF4-FFF2-40B4-BE49-F238E27FC236}">
                  <a16:creationId xmlns:a16="http://schemas.microsoft.com/office/drawing/2014/main" id="{FF6412F8-4204-C744-AEC7-09DD240061A7}"/>
                </a:ext>
              </a:extLst>
            </p:cNvPr>
            <p:cNvPicPr>
              <a:picLocks noChangeAspect="1"/>
            </p:cNvPicPr>
            <p:nvPr/>
          </p:nvPicPr>
          <p:blipFill>
            <a:blip r:embed="rId5"/>
            <a:stretch>
              <a:fillRect/>
            </a:stretch>
          </p:blipFill>
          <p:spPr>
            <a:xfrm>
              <a:off x="4165600" y="3625124"/>
              <a:ext cx="1156274" cy="914400"/>
            </a:xfrm>
            <a:prstGeom prst="rect">
              <a:avLst/>
            </a:prstGeom>
          </p:spPr>
        </p:pic>
        <p:sp>
          <p:nvSpPr>
            <p:cNvPr id="11" name="TextBox 10">
              <a:extLst>
                <a:ext uri="{FF2B5EF4-FFF2-40B4-BE49-F238E27FC236}">
                  <a16:creationId xmlns:a16="http://schemas.microsoft.com/office/drawing/2014/main" id="{22B68DDF-19AE-1D44-B400-E555A3E5F429}"/>
                </a:ext>
              </a:extLst>
            </p:cNvPr>
            <p:cNvSpPr txBox="1"/>
            <p:nvPr/>
          </p:nvSpPr>
          <p:spPr>
            <a:xfrm>
              <a:off x="4278768" y="4383976"/>
              <a:ext cx="1043106" cy="369332"/>
            </a:xfrm>
            <a:prstGeom prst="rect">
              <a:avLst/>
            </a:prstGeom>
            <a:noFill/>
          </p:spPr>
          <p:txBody>
            <a:bodyPr wrap="none" rtlCol="0">
              <a:spAutoFit/>
            </a:bodyPr>
            <a:lstStyle/>
            <a:p>
              <a:pPr algn="ctr"/>
              <a:r>
                <a:rPr lang="en-US" dirty="0"/>
                <a:t>Suppliers</a:t>
              </a:r>
            </a:p>
          </p:txBody>
        </p:sp>
      </p:grpSp>
      <p:grpSp>
        <p:nvGrpSpPr>
          <p:cNvPr id="19" name="Group 18">
            <a:extLst>
              <a:ext uri="{FF2B5EF4-FFF2-40B4-BE49-F238E27FC236}">
                <a16:creationId xmlns:a16="http://schemas.microsoft.com/office/drawing/2014/main" id="{0F660F39-DC43-014B-87B3-2A9F6501AFCE}"/>
              </a:ext>
            </a:extLst>
          </p:cNvPr>
          <p:cNvGrpSpPr/>
          <p:nvPr/>
        </p:nvGrpSpPr>
        <p:grpSpPr>
          <a:xfrm>
            <a:off x="9641920" y="3963616"/>
            <a:ext cx="863274" cy="889205"/>
            <a:chOff x="6782759" y="3625124"/>
            <a:chExt cx="1179362" cy="1214788"/>
          </a:xfrm>
        </p:grpSpPr>
        <p:pic>
          <p:nvPicPr>
            <p:cNvPr id="6" name="Picture 5" descr="A picture containing table, drawing&#10;&#10;Description automatically generated">
              <a:extLst>
                <a:ext uri="{FF2B5EF4-FFF2-40B4-BE49-F238E27FC236}">
                  <a16:creationId xmlns:a16="http://schemas.microsoft.com/office/drawing/2014/main" id="{71CA1CFA-8C08-B747-A622-E035F53FEDCB}"/>
                </a:ext>
              </a:extLst>
            </p:cNvPr>
            <p:cNvPicPr>
              <a:picLocks noChangeAspect="1"/>
            </p:cNvPicPr>
            <p:nvPr/>
          </p:nvPicPr>
          <p:blipFill>
            <a:blip r:embed="rId6"/>
            <a:stretch>
              <a:fillRect/>
            </a:stretch>
          </p:blipFill>
          <p:spPr>
            <a:xfrm>
              <a:off x="6915240" y="3625124"/>
              <a:ext cx="914400" cy="914400"/>
            </a:xfrm>
            <a:prstGeom prst="rect">
              <a:avLst/>
            </a:prstGeom>
          </p:spPr>
        </p:pic>
        <p:sp>
          <p:nvSpPr>
            <p:cNvPr id="12" name="TextBox 11">
              <a:extLst>
                <a:ext uri="{FF2B5EF4-FFF2-40B4-BE49-F238E27FC236}">
                  <a16:creationId xmlns:a16="http://schemas.microsoft.com/office/drawing/2014/main" id="{73B0039C-DC17-6244-9D3B-2F5DEE0D1114}"/>
                </a:ext>
              </a:extLst>
            </p:cNvPr>
            <p:cNvSpPr txBox="1"/>
            <p:nvPr/>
          </p:nvSpPr>
          <p:spPr>
            <a:xfrm>
              <a:off x="6782759" y="4470580"/>
              <a:ext cx="1179362" cy="369332"/>
            </a:xfrm>
            <a:prstGeom prst="rect">
              <a:avLst/>
            </a:prstGeom>
            <a:noFill/>
          </p:spPr>
          <p:txBody>
            <a:bodyPr wrap="none" rtlCol="0">
              <a:spAutoFit/>
            </a:bodyPr>
            <a:lstStyle/>
            <a:p>
              <a:pPr algn="ctr"/>
              <a:r>
                <a:rPr lang="en-US" dirty="0"/>
                <a:t>Customers</a:t>
              </a:r>
            </a:p>
          </p:txBody>
        </p:sp>
      </p:grpSp>
      <p:cxnSp>
        <p:nvCxnSpPr>
          <p:cNvPr id="17" name="Straight Arrow Connector 16">
            <a:extLst>
              <a:ext uri="{FF2B5EF4-FFF2-40B4-BE49-F238E27FC236}">
                <a16:creationId xmlns:a16="http://schemas.microsoft.com/office/drawing/2014/main" id="{947E10E5-D6D5-6541-A1D7-7E199C51D42A}"/>
              </a:ext>
            </a:extLst>
          </p:cNvPr>
          <p:cNvCxnSpPr>
            <a:cxnSpLocks/>
          </p:cNvCxnSpPr>
          <p:nvPr/>
        </p:nvCxnSpPr>
        <p:spPr>
          <a:xfrm flipV="1">
            <a:off x="8185605" y="3525309"/>
            <a:ext cx="327838" cy="485152"/>
          </a:xfrm>
          <a:prstGeom prst="straightConnector1">
            <a:avLst/>
          </a:prstGeom>
          <a:ln w="19050">
            <a:solidFill>
              <a:srgbClr val="F05F2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98F2867-CA4C-4F4F-BB6F-622360A19AC5}"/>
              </a:ext>
            </a:extLst>
          </p:cNvPr>
          <p:cNvCxnSpPr>
            <a:cxnSpLocks/>
          </p:cNvCxnSpPr>
          <p:nvPr/>
        </p:nvCxnSpPr>
        <p:spPr>
          <a:xfrm flipH="1" flipV="1">
            <a:off x="9610294" y="3469420"/>
            <a:ext cx="410210" cy="494197"/>
          </a:xfrm>
          <a:prstGeom prst="straightConnector1">
            <a:avLst/>
          </a:prstGeom>
          <a:ln w="19050">
            <a:solidFill>
              <a:srgbClr val="F05F2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54509B9E-DA3F-5F4C-805E-3A38111DE7A2}"/>
              </a:ext>
            </a:extLst>
          </p:cNvPr>
          <p:cNvSpPr/>
          <p:nvPr/>
        </p:nvSpPr>
        <p:spPr>
          <a:xfrm>
            <a:off x="7263404" y="2255094"/>
            <a:ext cx="3691136" cy="3417044"/>
          </a:xfrm>
          <a:prstGeom prst="ellipse">
            <a:avLst/>
          </a:prstGeom>
          <a:noFill/>
          <a:ln w="190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832644F-818D-434B-9ED1-C2CA2DB1A0E0}"/>
              </a:ext>
            </a:extLst>
          </p:cNvPr>
          <p:cNvPicPr>
            <a:picLocks noChangeAspect="1"/>
          </p:cNvPicPr>
          <p:nvPr/>
        </p:nvPicPr>
        <p:blipFill>
          <a:blip r:embed="rId3"/>
          <a:stretch>
            <a:fillRect/>
          </a:stretch>
        </p:blipFill>
        <p:spPr>
          <a:xfrm>
            <a:off x="11084783" y="2468813"/>
            <a:ext cx="675143" cy="541039"/>
          </a:xfrm>
          <a:prstGeom prst="rect">
            <a:avLst/>
          </a:prstGeom>
        </p:spPr>
      </p:pic>
      <p:grpSp>
        <p:nvGrpSpPr>
          <p:cNvPr id="38" name="Group 37">
            <a:extLst>
              <a:ext uri="{FF2B5EF4-FFF2-40B4-BE49-F238E27FC236}">
                <a16:creationId xmlns:a16="http://schemas.microsoft.com/office/drawing/2014/main" id="{C918023C-66DF-E64C-ACC4-5BAEB3E36063}"/>
              </a:ext>
            </a:extLst>
          </p:cNvPr>
          <p:cNvGrpSpPr/>
          <p:nvPr/>
        </p:nvGrpSpPr>
        <p:grpSpPr>
          <a:xfrm>
            <a:off x="10448043" y="2611147"/>
            <a:ext cx="743617" cy="270345"/>
            <a:chOff x="10448043" y="2611147"/>
            <a:chExt cx="743617" cy="270345"/>
          </a:xfrm>
        </p:grpSpPr>
        <p:cxnSp>
          <p:nvCxnSpPr>
            <p:cNvPr id="24" name="Straight Arrow Connector 23">
              <a:extLst>
                <a:ext uri="{FF2B5EF4-FFF2-40B4-BE49-F238E27FC236}">
                  <a16:creationId xmlns:a16="http://schemas.microsoft.com/office/drawing/2014/main" id="{556F62F1-6F89-654D-841C-46E99111356E}"/>
                </a:ext>
              </a:extLst>
            </p:cNvPr>
            <p:cNvCxnSpPr>
              <a:cxnSpLocks/>
            </p:cNvCxnSpPr>
            <p:nvPr/>
          </p:nvCxnSpPr>
          <p:spPr>
            <a:xfrm flipH="1">
              <a:off x="10651443" y="2789184"/>
              <a:ext cx="540217" cy="0"/>
            </a:xfrm>
            <a:prstGeom prst="straightConnector1">
              <a:avLst/>
            </a:prstGeom>
            <a:ln w="19050">
              <a:solidFill>
                <a:srgbClr val="F05F2A"/>
              </a:solidFill>
              <a:prstDash val="lgDash"/>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A2C9BD5-A40F-C141-AF14-E694455790EC}"/>
                </a:ext>
              </a:extLst>
            </p:cNvPr>
            <p:cNvSpPr txBox="1"/>
            <p:nvPr/>
          </p:nvSpPr>
          <p:spPr>
            <a:xfrm>
              <a:off x="10448043" y="2611147"/>
              <a:ext cx="223176" cy="270345"/>
            </a:xfrm>
            <a:prstGeom prst="rect">
              <a:avLst/>
            </a:prstGeom>
            <a:noFill/>
          </p:spPr>
          <p:txBody>
            <a:bodyPr wrap="none" rtlCol="0">
              <a:spAutoFit/>
            </a:bodyPr>
            <a:lstStyle/>
            <a:p>
              <a:r>
                <a:rPr lang="en-US" dirty="0">
                  <a:solidFill>
                    <a:srgbClr val="F05F2A"/>
                  </a:solidFill>
                </a:rPr>
                <a:t>X</a:t>
              </a:r>
            </a:p>
          </p:txBody>
        </p:sp>
      </p:grpSp>
      <p:grpSp>
        <p:nvGrpSpPr>
          <p:cNvPr id="67" name="Group 66">
            <a:extLst>
              <a:ext uri="{FF2B5EF4-FFF2-40B4-BE49-F238E27FC236}">
                <a16:creationId xmlns:a16="http://schemas.microsoft.com/office/drawing/2014/main" id="{23D463B0-534E-4543-B1CE-E079E34F836F}"/>
              </a:ext>
            </a:extLst>
          </p:cNvPr>
          <p:cNvGrpSpPr/>
          <p:nvPr/>
        </p:nvGrpSpPr>
        <p:grpSpPr>
          <a:xfrm>
            <a:off x="7870191" y="2656185"/>
            <a:ext cx="824451" cy="294018"/>
            <a:chOff x="7870191" y="2656185"/>
            <a:chExt cx="824451" cy="294018"/>
          </a:xfrm>
        </p:grpSpPr>
        <p:cxnSp>
          <p:nvCxnSpPr>
            <p:cNvPr id="30" name="Straight Arrow Connector 29">
              <a:extLst>
                <a:ext uri="{FF2B5EF4-FFF2-40B4-BE49-F238E27FC236}">
                  <a16:creationId xmlns:a16="http://schemas.microsoft.com/office/drawing/2014/main" id="{0859C11B-1660-984D-BB2D-502CC0A8401D}"/>
                </a:ext>
              </a:extLst>
            </p:cNvPr>
            <p:cNvCxnSpPr>
              <a:cxnSpLocks/>
            </p:cNvCxnSpPr>
            <p:nvPr/>
          </p:nvCxnSpPr>
          <p:spPr>
            <a:xfrm flipH="1" flipV="1">
              <a:off x="8122287" y="2865829"/>
              <a:ext cx="572355" cy="84374"/>
            </a:xfrm>
            <a:prstGeom prst="straightConnector1">
              <a:avLst/>
            </a:prstGeom>
            <a:ln w="19050">
              <a:solidFill>
                <a:srgbClr val="F05F2A"/>
              </a:solidFill>
              <a:prstDash val="lgDash"/>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41F895F-8EA1-F945-874B-079D254B8BB9}"/>
                </a:ext>
              </a:extLst>
            </p:cNvPr>
            <p:cNvSpPr txBox="1"/>
            <p:nvPr/>
          </p:nvSpPr>
          <p:spPr>
            <a:xfrm>
              <a:off x="7870191" y="2656185"/>
              <a:ext cx="223176" cy="270345"/>
            </a:xfrm>
            <a:prstGeom prst="rect">
              <a:avLst/>
            </a:prstGeom>
            <a:noFill/>
          </p:spPr>
          <p:txBody>
            <a:bodyPr wrap="none" rtlCol="0">
              <a:spAutoFit/>
            </a:bodyPr>
            <a:lstStyle/>
            <a:p>
              <a:r>
                <a:rPr lang="en-US" dirty="0">
                  <a:solidFill>
                    <a:srgbClr val="F05F2A"/>
                  </a:solidFill>
                </a:rPr>
                <a:t>X</a:t>
              </a:r>
            </a:p>
          </p:txBody>
        </p:sp>
      </p:grpSp>
      <p:sp>
        <p:nvSpPr>
          <p:cNvPr id="41" name="TextBox 40">
            <a:extLst>
              <a:ext uri="{FF2B5EF4-FFF2-40B4-BE49-F238E27FC236}">
                <a16:creationId xmlns:a16="http://schemas.microsoft.com/office/drawing/2014/main" id="{8E05589C-75B2-F049-BC28-2FDE2127AF0D}"/>
              </a:ext>
            </a:extLst>
          </p:cNvPr>
          <p:cNvSpPr txBox="1"/>
          <p:nvPr/>
        </p:nvSpPr>
        <p:spPr>
          <a:xfrm>
            <a:off x="992776" y="1412072"/>
            <a:ext cx="4257879" cy="923330"/>
          </a:xfrm>
          <a:prstGeom prst="rect">
            <a:avLst/>
          </a:prstGeom>
          <a:noFill/>
        </p:spPr>
        <p:txBody>
          <a:bodyPr wrap="square" rtlCol="0">
            <a:spAutoFit/>
          </a:bodyPr>
          <a:lstStyle/>
          <a:p>
            <a:r>
              <a:rPr lang="en-US" u="sng" dirty="0">
                <a:latin typeface="Tahoma" panose="020B0604030504040204" pitchFamily="34" charset="0"/>
                <a:ea typeface="Tahoma" panose="020B0604030504040204" pitchFamily="34" charset="0"/>
                <a:cs typeface="Tahoma" panose="020B0604030504040204" pitchFamily="34" charset="0"/>
              </a:rPr>
              <a:t>Traditional System: Open to the Internet</a:t>
            </a:r>
          </a:p>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id="{536D96A7-F3C4-6B44-9AB8-7CF1F87F476F}"/>
              </a:ext>
            </a:extLst>
          </p:cNvPr>
          <p:cNvSpPr txBox="1"/>
          <p:nvPr/>
        </p:nvSpPr>
        <p:spPr>
          <a:xfrm>
            <a:off x="7336427" y="1412072"/>
            <a:ext cx="3806154" cy="646331"/>
          </a:xfrm>
          <a:prstGeom prst="rect">
            <a:avLst/>
          </a:prstGeom>
          <a:noFill/>
        </p:spPr>
        <p:txBody>
          <a:bodyPr wrap="square" rtlCol="0">
            <a:spAutoFit/>
          </a:bodyPr>
          <a:lstStyle/>
          <a:p>
            <a:r>
              <a:rPr lang="en-US" u="sng" dirty="0">
                <a:latin typeface="Tahoma" panose="020B0604030504040204" pitchFamily="34" charset="0"/>
                <a:ea typeface="Tahoma" panose="020B0604030504040204" pitchFamily="34" charset="0"/>
                <a:cs typeface="Tahoma" panose="020B0604030504040204" pitchFamily="34" charset="0"/>
              </a:rPr>
              <a:t>PreVeil’s</a:t>
            </a:r>
            <a:r>
              <a:rPr lang="en-US" u="sng" dirty="0"/>
              <a:t> Trusted Communities</a:t>
            </a:r>
          </a:p>
          <a:p>
            <a:endParaRPr lang="en-US" dirty="0"/>
          </a:p>
        </p:txBody>
      </p:sp>
      <p:cxnSp>
        <p:nvCxnSpPr>
          <p:cNvPr id="43" name="Straight Connector 42">
            <a:extLst>
              <a:ext uri="{FF2B5EF4-FFF2-40B4-BE49-F238E27FC236}">
                <a16:creationId xmlns:a16="http://schemas.microsoft.com/office/drawing/2014/main" id="{7CAD0670-B45D-2947-88AD-DB7185F23707}"/>
              </a:ext>
            </a:extLst>
          </p:cNvPr>
          <p:cNvCxnSpPr>
            <a:cxnSpLocks/>
          </p:cNvCxnSpPr>
          <p:nvPr/>
        </p:nvCxnSpPr>
        <p:spPr>
          <a:xfrm>
            <a:off x="6096000" y="1338943"/>
            <a:ext cx="0" cy="4558937"/>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82608E8B-3C5C-AF45-8EB8-6B3B60A77F2F}"/>
              </a:ext>
            </a:extLst>
          </p:cNvPr>
          <p:cNvGrpSpPr/>
          <p:nvPr/>
        </p:nvGrpSpPr>
        <p:grpSpPr>
          <a:xfrm>
            <a:off x="870046" y="2926910"/>
            <a:ext cx="1005393" cy="920479"/>
            <a:chOff x="5398349" y="1913619"/>
            <a:chExt cx="1373518" cy="1257513"/>
          </a:xfrm>
        </p:grpSpPr>
        <p:pic>
          <p:nvPicPr>
            <p:cNvPr id="45" name="Picture 44">
              <a:extLst>
                <a:ext uri="{FF2B5EF4-FFF2-40B4-BE49-F238E27FC236}">
                  <a16:creationId xmlns:a16="http://schemas.microsoft.com/office/drawing/2014/main" id="{505E6F1D-F669-2248-9AD9-5A3FD468FF36}"/>
                </a:ext>
              </a:extLst>
            </p:cNvPr>
            <p:cNvPicPr>
              <a:picLocks noChangeAspect="1"/>
            </p:cNvPicPr>
            <p:nvPr/>
          </p:nvPicPr>
          <p:blipFill>
            <a:blip r:embed="rId4"/>
            <a:stretch>
              <a:fillRect/>
            </a:stretch>
          </p:blipFill>
          <p:spPr>
            <a:xfrm>
              <a:off x="5517863" y="1913619"/>
              <a:ext cx="1156274" cy="979621"/>
            </a:xfrm>
            <a:prstGeom prst="rect">
              <a:avLst/>
            </a:prstGeom>
          </p:spPr>
        </p:pic>
        <p:sp>
          <p:nvSpPr>
            <p:cNvPr id="46" name="TextBox 45">
              <a:extLst>
                <a:ext uri="{FF2B5EF4-FFF2-40B4-BE49-F238E27FC236}">
                  <a16:creationId xmlns:a16="http://schemas.microsoft.com/office/drawing/2014/main" id="{9EF706B5-4436-E04F-830B-4838D1A42657}"/>
                </a:ext>
              </a:extLst>
            </p:cNvPr>
            <p:cNvSpPr txBox="1"/>
            <p:nvPr/>
          </p:nvSpPr>
          <p:spPr>
            <a:xfrm>
              <a:off x="5398349" y="2801800"/>
              <a:ext cx="1373518" cy="369332"/>
            </a:xfrm>
            <a:prstGeom prst="rect">
              <a:avLst/>
            </a:prstGeom>
            <a:noFill/>
          </p:spPr>
          <p:txBody>
            <a:bodyPr wrap="none" rtlCol="0">
              <a:spAutoFit/>
            </a:bodyPr>
            <a:lstStyle/>
            <a:p>
              <a:pPr algn="ctr"/>
              <a:r>
                <a:rPr lang="en-US" dirty="0"/>
                <a:t>Organization</a:t>
              </a:r>
            </a:p>
          </p:txBody>
        </p:sp>
      </p:grpSp>
      <p:sp>
        <p:nvSpPr>
          <p:cNvPr id="47" name="Cloud 46">
            <a:extLst>
              <a:ext uri="{FF2B5EF4-FFF2-40B4-BE49-F238E27FC236}">
                <a16:creationId xmlns:a16="http://schemas.microsoft.com/office/drawing/2014/main" id="{411BF4D7-D79B-3645-B504-A52F4A9A8112}"/>
              </a:ext>
            </a:extLst>
          </p:cNvPr>
          <p:cNvSpPr/>
          <p:nvPr/>
        </p:nvSpPr>
        <p:spPr>
          <a:xfrm>
            <a:off x="2547057" y="2820141"/>
            <a:ext cx="1676002" cy="1217717"/>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Internet</a:t>
            </a:r>
          </a:p>
        </p:txBody>
      </p:sp>
      <p:grpSp>
        <p:nvGrpSpPr>
          <p:cNvPr id="48" name="Group 47">
            <a:extLst>
              <a:ext uri="{FF2B5EF4-FFF2-40B4-BE49-F238E27FC236}">
                <a16:creationId xmlns:a16="http://schemas.microsoft.com/office/drawing/2014/main" id="{3F23B8E4-6BBC-3047-B70E-214AA0A03513}"/>
              </a:ext>
            </a:extLst>
          </p:cNvPr>
          <p:cNvGrpSpPr/>
          <p:nvPr/>
        </p:nvGrpSpPr>
        <p:grpSpPr>
          <a:xfrm>
            <a:off x="4888150" y="2216969"/>
            <a:ext cx="846374" cy="825813"/>
            <a:chOff x="4165600" y="3625124"/>
            <a:chExt cx="1156274" cy="1128184"/>
          </a:xfrm>
        </p:grpSpPr>
        <p:pic>
          <p:nvPicPr>
            <p:cNvPr id="49" name="Picture 48" descr="A picture containing table&#10;&#10;Description automatically generated">
              <a:extLst>
                <a:ext uri="{FF2B5EF4-FFF2-40B4-BE49-F238E27FC236}">
                  <a16:creationId xmlns:a16="http://schemas.microsoft.com/office/drawing/2014/main" id="{8293755A-E442-7041-A913-3F252C7A1B39}"/>
                </a:ext>
              </a:extLst>
            </p:cNvPr>
            <p:cNvPicPr>
              <a:picLocks noChangeAspect="1"/>
            </p:cNvPicPr>
            <p:nvPr/>
          </p:nvPicPr>
          <p:blipFill>
            <a:blip r:embed="rId5"/>
            <a:stretch>
              <a:fillRect/>
            </a:stretch>
          </p:blipFill>
          <p:spPr>
            <a:xfrm>
              <a:off x="4165600" y="3625124"/>
              <a:ext cx="1156274" cy="914400"/>
            </a:xfrm>
            <a:prstGeom prst="rect">
              <a:avLst/>
            </a:prstGeom>
          </p:spPr>
        </p:pic>
        <p:sp>
          <p:nvSpPr>
            <p:cNvPr id="50" name="TextBox 49">
              <a:extLst>
                <a:ext uri="{FF2B5EF4-FFF2-40B4-BE49-F238E27FC236}">
                  <a16:creationId xmlns:a16="http://schemas.microsoft.com/office/drawing/2014/main" id="{FA5A80EB-FCBB-2C48-B6EB-391235EB9B06}"/>
                </a:ext>
              </a:extLst>
            </p:cNvPr>
            <p:cNvSpPr txBox="1"/>
            <p:nvPr/>
          </p:nvSpPr>
          <p:spPr>
            <a:xfrm>
              <a:off x="4278768" y="4383976"/>
              <a:ext cx="1043106" cy="369332"/>
            </a:xfrm>
            <a:prstGeom prst="rect">
              <a:avLst/>
            </a:prstGeom>
            <a:noFill/>
          </p:spPr>
          <p:txBody>
            <a:bodyPr wrap="none" rtlCol="0">
              <a:spAutoFit/>
            </a:bodyPr>
            <a:lstStyle/>
            <a:p>
              <a:pPr algn="ctr"/>
              <a:r>
                <a:rPr lang="en-US" dirty="0"/>
                <a:t>Suppliers</a:t>
              </a:r>
            </a:p>
          </p:txBody>
        </p:sp>
      </p:grpSp>
      <p:grpSp>
        <p:nvGrpSpPr>
          <p:cNvPr id="51" name="Group 50">
            <a:extLst>
              <a:ext uri="{FF2B5EF4-FFF2-40B4-BE49-F238E27FC236}">
                <a16:creationId xmlns:a16="http://schemas.microsoft.com/office/drawing/2014/main" id="{DA73DD36-7EC4-1148-98FB-F36FB62545A7}"/>
              </a:ext>
            </a:extLst>
          </p:cNvPr>
          <p:cNvGrpSpPr/>
          <p:nvPr/>
        </p:nvGrpSpPr>
        <p:grpSpPr>
          <a:xfrm>
            <a:off x="4762739" y="3763591"/>
            <a:ext cx="863274" cy="889205"/>
            <a:chOff x="6782759" y="3625124"/>
            <a:chExt cx="1179362" cy="1214788"/>
          </a:xfrm>
        </p:grpSpPr>
        <p:pic>
          <p:nvPicPr>
            <p:cNvPr id="52" name="Picture 51" descr="A picture containing table, drawing&#10;&#10;Description automatically generated">
              <a:extLst>
                <a:ext uri="{FF2B5EF4-FFF2-40B4-BE49-F238E27FC236}">
                  <a16:creationId xmlns:a16="http://schemas.microsoft.com/office/drawing/2014/main" id="{DB73EEC5-5A39-F543-8989-F30CC917976F}"/>
                </a:ext>
              </a:extLst>
            </p:cNvPr>
            <p:cNvPicPr>
              <a:picLocks noChangeAspect="1"/>
            </p:cNvPicPr>
            <p:nvPr/>
          </p:nvPicPr>
          <p:blipFill>
            <a:blip r:embed="rId6"/>
            <a:stretch>
              <a:fillRect/>
            </a:stretch>
          </p:blipFill>
          <p:spPr>
            <a:xfrm>
              <a:off x="6915240" y="3625124"/>
              <a:ext cx="914400" cy="914400"/>
            </a:xfrm>
            <a:prstGeom prst="rect">
              <a:avLst/>
            </a:prstGeom>
          </p:spPr>
        </p:pic>
        <p:sp>
          <p:nvSpPr>
            <p:cNvPr id="53" name="TextBox 52">
              <a:extLst>
                <a:ext uri="{FF2B5EF4-FFF2-40B4-BE49-F238E27FC236}">
                  <a16:creationId xmlns:a16="http://schemas.microsoft.com/office/drawing/2014/main" id="{6100E407-5760-BB45-9AC4-E0E8674AAC54}"/>
                </a:ext>
              </a:extLst>
            </p:cNvPr>
            <p:cNvSpPr txBox="1"/>
            <p:nvPr/>
          </p:nvSpPr>
          <p:spPr>
            <a:xfrm>
              <a:off x="6782759" y="4470580"/>
              <a:ext cx="1179362" cy="369332"/>
            </a:xfrm>
            <a:prstGeom prst="rect">
              <a:avLst/>
            </a:prstGeom>
            <a:noFill/>
          </p:spPr>
          <p:txBody>
            <a:bodyPr wrap="none" rtlCol="0">
              <a:spAutoFit/>
            </a:bodyPr>
            <a:lstStyle/>
            <a:p>
              <a:pPr algn="ctr"/>
              <a:r>
                <a:rPr lang="en-US" dirty="0"/>
                <a:t>Customers</a:t>
              </a:r>
            </a:p>
          </p:txBody>
        </p:sp>
      </p:grpSp>
      <p:sp>
        <p:nvSpPr>
          <p:cNvPr id="55" name="Rectangle 54">
            <a:extLst>
              <a:ext uri="{FF2B5EF4-FFF2-40B4-BE49-F238E27FC236}">
                <a16:creationId xmlns:a16="http://schemas.microsoft.com/office/drawing/2014/main" id="{E52033C1-7BC3-B84E-901D-1C2B11758B00}"/>
              </a:ext>
            </a:extLst>
          </p:cNvPr>
          <p:cNvSpPr/>
          <p:nvPr/>
        </p:nvSpPr>
        <p:spPr>
          <a:xfrm>
            <a:off x="2861966" y="4861051"/>
            <a:ext cx="1046184" cy="369332"/>
          </a:xfrm>
          <a:prstGeom prst="rect">
            <a:avLst/>
          </a:prstGeom>
        </p:spPr>
        <p:txBody>
          <a:bodyPr wrap="none">
            <a:spAutoFit/>
          </a:bodyPr>
          <a:lstStyle/>
          <a:p>
            <a:pPr algn="ctr"/>
            <a:r>
              <a:rPr lang="en-US" dirty="0">
                <a:solidFill>
                  <a:srgbClr val="197BEF"/>
                </a:solidFill>
              </a:rPr>
              <a:t>Attackers</a:t>
            </a:r>
            <a:endParaRPr lang="en-US" dirty="0"/>
          </a:p>
        </p:txBody>
      </p:sp>
      <p:cxnSp>
        <p:nvCxnSpPr>
          <p:cNvPr id="56" name="Straight Connector 55">
            <a:extLst>
              <a:ext uri="{FF2B5EF4-FFF2-40B4-BE49-F238E27FC236}">
                <a16:creationId xmlns:a16="http://schemas.microsoft.com/office/drawing/2014/main" id="{6219B451-9606-0042-983A-4FACDD104297}"/>
              </a:ext>
            </a:extLst>
          </p:cNvPr>
          <p:cNvCxnSpPr>
            <a:cxnSpLocks/>
          </p:cNvCxnSpPr>
          <p:nvPr/>
        </p:nvCxnSpPr>
        <p:spPr>
          <a:xfrm flipV="1">
            <a:off x="4307315" y="2843501"/>
            <a:ext cx="519892" cy="25128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1ACB3D4-C9E0-9742-A9FC-C956D15402B3}"/>
              </a:ext>
            </a:extLst>
          </p:cNvPr>
          <p:cNvCxnSpPr>
            <a:cxnSpLocks/>
          </p:cNvCxnSpPr>
          <p:nvPr/>
        </p:nvCxnSpPr>
        <p:spPr>
          <a:xfrm>
            <a:off x="4211407" y="3712216"/>
            <a:ext cx="530188" cy="32564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E566568-74C8-ED4B-82E8-EB633D97EBB1}"/>
              </a:ext>
            </a:extLst>
          </p:cNvPr>
          <p:cNvCxnSpPr>
            <a:cxnSpLocks/>
          </p:cNvCxnSpPr>
          <p:nvPr/>
        </p:nvCxnSpPr>
        <p:spPr>
          <a:xfrm flipV="1">
            <a:off x="1803902" y="3396531"/>
            <a:ext cx="616442" cy="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7E1E508-7356-7347-A87E-B3365EDD06E3}"/>
              </a:ext>
            </a:extLst>
          </p:cNvPr>
          <p:cNvCxnSpPr>
            <a:cxnSpLocks/>
          </p:cNvCxnSpPr>
          <p:nvPr/>
        </p:nvCxnSpPr>
        <p:spPr>
          <a:xfrm>
            <a:off x="3385058" y="4130702"/>
            <a:ext cx="0" cy="604430"/>
          </a:xfrm>
          <a:prstGeom prst="line">
            <a:avLst/>
          </a:prstGeom>
          <a:ln w="28575">
            <a:solidFill>
              <a:srgbClr val="197B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56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right)">
                                      <p:cBhvr>
                                        <p:cTn id="27" dur="1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right)">
                                      <p:cBhvr>
                                        <p:cTn id="32"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6B1F6D-5A10-4548-9861-F95F6606B021}"/>
              </a:ext>
            </a:extLst>
          </p:cNvPr>
          <p:cNvSpPr/>
          <p:nvPr/>
        </p:nvSpPr>
        <p:spPr>
          <a:xfrm>
            <a:off x="269630" y="159914"/>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573E1F3-A193-4828-867D-5FDE4B787C26}"/>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food, drawing&#10;&#10;Description automatically generated">
            <a:extLst>
              <a:ext uri="{FF2B5EF4-FFF2-40B4-BE49-F238E27FC236}">
                <a16:creationId xmlns:a16="http://schemas.microsoft.com/office/drawing/2014/main" id="{F021B31F-138B-4E65-9DFD-A4DDCAC0FC98}"/>
              </a:ext>
            </a:extLst>
          </p:cNvPr>
          <p:cNvPicPr>
            <a:picLocks noChangeAspect="1"/>
          </p:cNvPicPr>
          <p:nvPr/>
        </p:nvPicPr>
        <p:blipFill>
          <a:blip r:embed="rId2"/>
          <a:stretch>
            <a:fillRect/>
          </a:stretch>
        </p:blipFill>
        <p:spPr>
          <a:xfrm>
            <a:off x="10224103" y="5606550"/>
            <a:ext cx="1688635" cy="1304855"/>
          </a:xfrm>
          <a:prstGeom prst="rect">
            <a:avLst/>
          </a:prstGeom>
        </p:spPr>
      </p:pic>
      <p:sp>
        <p:nvSpPr>
          <p:cNvPr id="2" name="Title 1">
            <a:extLst>
              <a:ext uri="{FF2B5EF4-FFF2-40B4-BE49-F238E27FC236}">
                <a16:creationId xmlns:a16="http://schemas.microsoft.com/office/drawing/2014/main" id="{D0F488A3-2025-5D44-87A9-D7D37471FA5A}"/>
              </a:ext>
            </a:extLst>
          </p:cNvPr>
          <p:cNvSpPr>
            <a:spLocks noGrp="1"/>
          </p:cNvSpPr>
          <p:nvPr>
            <p:ph type="title"/>
          </p:nvPr>
        </p:nvSpPr>
        <p:spPr/>
        <p:txBody>
          <a:bodyPr>
            <a:normAutofit/>
          </a:bodyPr>
          <a:lstStyle/>
          <a:p>
            <a:r>
              <a:rPr lang="en-US" sz="4000" dirty="0">
                <a:solidFill>
                  <a:srgbClr val="F05F2A"/>
                </a:solidFill>
                <a:latin typeface="Klavika Bd" panose="02000803050000020004" pitchFamily="50" charset="0"/>
              </a:rPr>
              <a:t>Powerful Sharing Permissions</a:t>
            </a:r>
          </a:p>
        </p:txBody>
      </p:sp>
      <p:pic>
        <p:nvPicPr>
          <p:cNvPr id="6" name="Picture 5" descr="Graphical user interface, text, application&#10;&#10;Description automatically generated">
            <a:extLst>
              <a:ext uri="{FF2B5EF4-FFF2-40B4-BE49-F238E27FC236}">
                <a16:creationId xmlns:a16="http://schemas.microsoft.com/office/drawing/2014/main" id="{60074195-BE07-EE43-A901-A0433008B77D}"/>
              </a:ext>
            </a:extLst>
          </p:cNvPr>
          <p:cNvPicPr>
            <a:picLocks noChangeAspect="1"/>
          </p:cNvPicPr>
          <p:nvPr/>
        </p:nvPicPr>
        <p:blipFill>
          <a:blip r:embed="rId3"/>
          <a:stretch>
            <a:fillRect/>
          </a:stretch>
        </p:blipFill>
        <p:spPr>
          <a:xfrm>
            <a:off x="2108200" y="1771650"/>
            <a:ext cx="7975600" cy="3314700"/>
          </a:xfrm>
          <a:prstGeom prst="rect">
            <a:avLst/>
          </a:prstGeom>
        </p:spPr>
      </p:pic>
    </p:spTree>
    <p:extLst>
      <p:ext uri="{BB962C8B-B14F-4D97-AF65-F5344CB8AC3E}">
        <p14:creationId xmlns:p14="http://schemas.microsoft.com/office/powerpoint/2010/main" val="2602820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7390E2-50AA-48AD-8E7E-0AB66C359618}"/>
              </a:ext>
            </a:extLst>
          </p:cNvPr>
          <p:cNvSpPr/>
          <p:nvPr/>
        </p:nvSpPr>
        <p:spPr>
          <a:xfrm>
            <a:off x="269630" y="220785"/>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2CEB76-96F1-44A7-B15D-E8AC89B2D220}"/>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A72A7B14-DA29-41B7-B4D7-AA1088ED3F57}"/>
              </a:ext>
            </a:extLst>
          </p:cNvPr>
          <p:cNvSpPr txBox="1">
            <a:spLocks noChangeArrowheads="1"/>
          </p:cNvSpPr>
          <p:nvPr/>
        </p:nvSpPr>
        <p:spPr bwMode="auto">
          <a:xfrm>
            <a:off x="4038600" y="7178675"/>
            <a:ext cx="1066800" cy="3397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fontAlgn="base" latinLnBrk="0" hangingPunct="1">
              <a:spcBef>
                <a:spcPct val="0"/>
              </a:spcBef>
              <a:spcAft>
                <a:spcPct val="0"/>
              </a:spcAft>
              <a:defRPr sz="1200" kern="1200">
                <a:solidFill>
                  <a:schemeClr val="tx1"/>
                </a:solidFill>
                <a:latin typeface="Univers LT Std 55"/>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r>
              <a:rPr lang="en-US" altLang="en-US">
                <a:solidFill>
                  <a:prstClr val="black"/>
                </a:solidFill>
              </a:rPr>
              <a:t>-</a:t>
            </a:r>
            <a:fld id="{24836D40-AD4B-4803-8709-3DC8DB3D946E}" type="slidenum">
              <a:rPr lang="en-US" altLang="en-US" smtClean="0">
                <a:solidFill>
                  <a:prstClr val="black"/>
                </a:solidFill>
              </a:rPr>
              <a:pPr>
                <a:defRPr/>
              </a:pPr>
              <a:t>3</a:t>
            </a:fld>
            <a:r>
              <a:rPr lang="en-US" altLang="en-US">
                <a:solidFill>
                  <a:prstClr val="black"/>
                </a:solidFill>
              </a:rPr>
              <a:t>-</a:t>
            </a:r>
          </a:p>
        </p:txBody>
      </p:sp>
      <p:sp>
        <p:nvSpPr>
          <p:cNvPr id="7" name="object 6">
            <a:extLst>
              <a:ext uri="{FF2B5EF4-FFF2-40B4-BE49-F238E27FC236}">
                <a16:creationId xmlns:a16="http://schemas.microsoft.com/office/drawing/2014/main" id="{0C25637A-1CB8-47EF-9EF6-D5C95B0F9170}"/>
              </a:ext>
            </a:extLst>
          </p:cNvPr>
          <p:cNvSpPr txBox="1"/>
          <p:nvPr/>
        </p:nvSpPr>
        <p:spPr>
          <a:xfrm>
            <a:off x="629513" y="1506653"/>
            <a:ext cx="8828666" cy="2034993"/>
          </a:xfrm>
          <a:prstGeom prst="rect">
            <a:avLst/>
          </a:prstGeom>
          <a:solidFill>
            <a:schemeClr val="bg1">
              <a:lumMod val="95000"/>
            </a:schemeClr>
          </a:solidFill>
          <a:ln>
            <a:solidFill>
              <a:srgbClr val="434286"/>
            </a:solidFill>
          </a:ln>
        </p:spPr>
        <p:txBody>
          <a:bodyPr wrap="square" lIns="0" tIns="8712" rIns="0" bIns="0">
            <a:spAutoFit/>
          </a:bodyPr>
          <a:lstStyle/>
          <a:p>
            <a:pPr marL="8713" marR="0" lvl="0" indent="0" algn="l" defTabSz="627301" rtl="0" eaLnBrk="1" fontAlgn="auto" latinLnBrk="0" hangingPunct="1">
              <a:lnSpc>
                <a:spcPct val="100000"/>
              </a:lnSpc>
              <a:spcBef>
                <a:spcPts val="69"/>
              </a:spcBef>
              <a:spcAft>
                <a:spcPts val="1200"/>
              </a:spcAft>
              <a:buClrTx/>
              <a:buSzTx/>
              <a:buFontTx/>
              <a:buNone/>
              <a:tabLst>
                <a:tab pos="165538" algn="l"/>
              </a:tabLst>
              <a:defRPr/>
            </a:pPr>
            <a:r>
              <a:rPr kumimoji="0" lang="en-US" sz="2000" b="0" i="0" u="none" strike="noStrike" kern="1200" cap="none" spc="-4"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Coalfire Federal provides cybersecurity services to government and commercial organizations helping them protect their mission-specific cyber objectives.</a:t>
            </a:r>
          </a:p>
          <a:p>
            <a:pPr marL="8713" marR="0" lvl="0" indent="0" algn="l" defTabSz="627301" rtl="0" eaLnBrk="1" fontAlgn="auto" latinLnBrk="0" hangingPunct="1">
              <a:lnSpc>
                <a:spcPct val="100000"/>
              </a:lnSpc>
              <a:spcBef>
                <a:spcPts val="69"/>
              </a:spcBef>
              <a:spcAft>
                <a:spcPts val="0"/>
              </a:spcAft>
              <a:buClrTx/>
              <a:buSzTx/>
              <a:buFontTx/>
              <a:buNone/>
              <a:tabLst>
                <a:tab pos="165538" algn="l"/>
              </a:tabLst>
              <a:defRPr/>
            </a:pPr>
            <a:r>
              <a:rPr kumimoji="0" lang="en-US" sz="2000" b="0" i="0" u="none" strike="noStrike" kern="1200" cap="none" spc="-4"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Coalfire Federal is the leading FedRAMP 3PAO, a CMMC C3PAO and CMMC RPO and offers a full spectrum of cybersecurity risk management and compliance services</a:t>
            </a:r>
          </a:p>
          <a:p>
            <a:pPr marL="8713" marR="0" lvl="0" indent="0" algn="l" defTabSz="627301" rtl="0" eaLnBrk="1" fontAlgn="auto" latinLnBrk="0" hangingPunct="1">
              <a:lnSpc>
                <a:spcPct val="100000"/>
              </a:lnSpc>
              <a:spcBef>
                <a:spcPts val="69"/>
              </a:spcBef>
              <a:spcAft>
                <a:spcPts val="0"/>
              </a:spcAft>
              <a:buClrTx/>
              <a:buSzTx/>
              <a:buFontTx/>
              <a:buNone/>
              <a:tabLst>
                <a:tab pos="165538" algn="l"/>
              </a:tabLst>
              <a:defRPr/>
            </a:pPr>
            <a:endParaRPr kumimoji="0" lang="en-US" sz="2000" b="0" i="0" u="none" strike="noStrike" kern="1200" cap="none" spc="-4"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itle 2">
            <a:extLst>
              <a:ext uri="{FF2B5EF4-FFF2-40B4-BE49-F238E27FC236}">
                <a16:creationId xmlns:a16="http://schemas.microsoft.com/office/drawing/2014/main" id="{55A82A86-A42B-4F1F-A989-D8EFFA6CE3CC}"/>
              </a:ext>
            </a:extLst>
          </p:cNvPr>
          <p:cNvSpPr txBox="1">
            <a:spLocks noChangeArrowheads="1"/>
          </p:cNvSpPr>
          <p:nvPr/>
        </p:nvSpPr>
        <p:spPr bwMode="auto">
          <a:xfrm>
            <a:off x="1911212" y="374627"/>
            <a:ext cx="8366673" cy="545968"/>
          </a:xfrm>
          <a:prstGeom prst="rect">
            <a:avLst/>
          </a:prstGeom>
          <a:noFill/>
        </p:spPr>
        <p:txBody>
          <a:bodyPr/>
          <a:lstStyle>
            <a:lvl1pPr algn="l" rtl="0" eaLnBrk="0" fontAlgn="base" hangingPunct="0">
              <a:spcBef>
                <a:spcPct val="0"/>
              </a:spcBef>
              <a:spcAft>
                <a:spcPct val="0"/>
              </a:spcAft>
              <a:defRPr sz="3157" b="1" cap="small">
                <a:solidFill>
                  <a:srgbClr val="000000"/>
                </a:solidFill>
                <a:latin typeface="Adobe Garamond Pro" pitchFamily="18" charset="0"/>
                <a:ea typeface="+mj-ea"/>
                <a:cs typeface="+mj-cs"/>
              </a:defRPr>
            </a:lvl1pPr>
            <a:lvl2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2pPr>
            <a:lvl3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3pPr>
            <a:lvl4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4pPr>
            <a:lvl5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5pPr>
            <a:lvl6pPr marL="721587" algn="l" rtl="0" fontAlgn="base">
              <a:spcBef>
                <a:spcPct val="0"/>
              </a:spcBef>
              <a:spcAft>
                <a:spcPct val="0"/>
              </a:spcAft>
              <a:defRPr sz="3157" b="1">
                <a:solidFill>
                  <a:srgbClr val="000000"/>
                </a:solidFill>
                <a:latin typeface="Garamond" pitchFamily="18" charset="0"/>
                <a:cs typeface="Times New Roman" pitchFamily="18" charset="0"/>
              </a:defRPr>
            </a:lvl6pPr>
            <a:lvl7pPr marL="1443175" algn="l" rtl="0" fontAlgn="base">
              <a:spcBef>
                <a:spcPct val="0"/>
              </a:spcBef>
              <a:spcAft>
                <a:spcPct val="0"/>
              </a:spcAft>
              <a:defRPr sz="3157" b="1">
                <a:solidFill>
                  <a:srgbClr val="000000"/>
                </a:solidFill>
                <a:latin typeface="Garamond" pitchFamily="18" charset="0"/>
                <a:cs typeface="Times New Roman" pitchFamily="18" charset="0"/>
              </a:defRPr>
            </a:lvl7pPr>
            <a:lvl8pPr marL="2164761" algn="l" rtl="0" fontAlgn="base">
              <a:spcBef>
                <a:spcPct val="0"/>
              </a:spcBef>
              <a:spcAft>
                <a:spcPct val="0"/>
              </a:spcAft>
              <a:defRPr sz="3157" b="1">
                <a:solidFill>
                  <a:srgbClr val="000000"/>
                </a:solidFill>
                <a:latin typeface="Garamond" pitchFamily="18" charset="0"/>
                <a:cs typeface="Times New Roman" pitchFamily="18" charset="0"/>
              </a:defRPr>
            </a:lvl8pPr>
            <a:lvl9pPr marL="2886349" algn="l" rtl="0" fontAlgn="base">
              <a:spcBef>
                <a:spcPct val="0"/>
              </a:spcBef>
              <a:spcAft>
                <a:spcPct val="0"/>
              </a:spcAft>
              <a:defRPr sz="3157" b="1">
                <a:solidFill>
                  <a:srgbClr val="000000"/>
                </a:solidFill>
                <a:latin typeface="Garamond" pitchFamily="18" charset="0"/>
                <a:cs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0" cap="small" spc="0" normalizeH="0" baseline="0" noProof="0" dirty="0">
                <a:ln>
                  <a:noFill/>
                </a:ln>
                <a:solidFill>
                  <a:srgbClr val="1F2D57"/>
                </a:solidFill>
                <a:effectLst/>
                <a:uLnTx/>
                <a:uFillTx/>
                <a:latin typeface="Klavika Bd" panose="02000803050000020004" pitchFamily="50" charset="0"/>
                <a:ea typeface="Helvetica Light" panose="020B0403020202020204" pitchFamily="34" charset="0"/>
                <a:cs typeface="Calibri"/>
              </a:rPr>
              <a:t>About Coalfire Federal</a:t>
            </a:r>
            <a:endParaRPr kumimoji="0" lang="en-US" altLang="en-US" sz="4000" b="1" i="0" u="none" strike="noStrike" kern="0" cap="small" spc="0" normalizeH="0" baseline="0" noProof="0" dirty="0">
              <a:ln>
                <a:noFill/>
              </a:ln>
              <a:solidFill>
                <a:srgbClr val="1F2D57"/>
              </a:solidFill>
              <a:effectLst/>
              <a:uLnTx/>
              <a:uFillTx/>
              <a:latin typeface="Klavika Bd" panose="02000803050000020004" pitchFamily="50" charset="0"/>
              <a:ea typeface="Helvetica Light" panose="020B0403020202020204" pitchFamily="34" charset="0"/>
              <a:cs typeface="Helvetica Light" panose="020B0403020202020204" pitchFamily="34" charset="0"/>
            </a:endParaRPr>
          </a:p>
        </p:txBody>
      </p:sp>
      <p:sp>
        <p:nvSpPr>
          <p:cNvPr id="9" name="object 6">
            <a:extLst>
              <a:ext uri="{FF2B5EF4-FFF2-40B4-BE49-F238E27FC236}">
                <a16:creationId xmlns:a16="http://schemas.microsoft.com/office/drawing/2014/main" id="{3A92E2D4-9ABC-4240-82F3-B9E0E8ABEBDE}"/>
              </a:ext>
            </a:extLst>
          </p:cNvPr>
          <p:cNvSpPr txBox="1"/>
          <p:nvPr/>
        </p:nvSpPr>
        <p:spPr>
          <a:xfrm>
            <a:off x="629513" y="4466475"/>
            <a:ext cx="5466488" cy="1701568"/>
          </a:xfrm>
          <a:prstGeom prst="rect">
            <a:avLst/>
          </a:prstGeom>
          <a:solidFill>
            <a:schemeClr val="bg1">
              <a:lumMod val="95000"/>
            </a:schemeClr>
          </a:solidFill>
          <a:ln>
            <a:solidFill>
              <a:srgbClr val="434286"/>
            </a:solidFill>
          </a:ln>
        </p:spPr>
        <p:txBody>
          <a:bodyPr wrap="square" lIns="0" tIns="8712" rIns="0" bIns="0">
            <a:spAutoFit/>
          </a:bodyPr>
          <a:lstStyle/>
          <a:p>
            <a:pPr marL="270088" marR="0" lvl="0" indent="-261376" algn="l" defTabSz="627301" rtl="0" eaLnBrk="1" fontAlgn="auto" latinLnBrk="0" hangingPunct="1">
              <a:lnSpc>
                <a:spcPct val="100000"/>
              </a:lnSpc>
              <a:spcBef>
                <a:spcPts val="841"/>
              </a:spcBef>
              <a:spcAft>
                <a:spcPts val="0"/>
              </a:spcAft>
              <a:buClrTx/>
              <a:buSzTx/>
              <a:buFont typeface="Arial" panose="020B0604020202020204" pitchFamily="34" charset="0"/>
              <a:buChar char="•"/>
              <a:tabLst>
                <a:tab pos="165538" algn="l"/>
              </a:tabLst>
              <a:defRPr/>
            </a:pPr>
            <a:r>
              <a:rPr kumimoji="0" lang="en-US" sz="1800" b="0" i="0" u="none" strike="noStrike" kern="1200" cap="none" spc="-4"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Coalfire Federal VP CMMC and FedRAMP Assurance </a:t>
            </a:r>
          </a:p>
          <a:p>
            <a:pPr marL="270088" marR="0" lvl="0" indent="-261376" algn="l" defTabSz="627301" rtl="0" eaLnBrk="1" fontAlgn="auto" latinLnBrk="0" hangingPunct="1">
              <a:lnSpc>
                <a:spcPct val="100000"/>
              </a:lnSpc>
              <a:spcBef>
                <a:spcPts val="841"/>
              </a:spcBef>
              <a:spcAft>
                <a:spcPts val="0"/>
              </a:spcAft>
              <a:buClrTx/>
              <a:buSzTx/>
              <a:buFont typeface="Arial" panose="020B0604020202020204" pitchFamily="34" charset="0"/>
              <a:buChar char="•"/>
              <a:tabLst>
                <a:tab pos="165538" algn="l"/>
              </a:tabLst>
              <a:defRPr/>
            </a:pPr>
            <a:r>
              <a:rPr kumimoji="0" lang="en-US" sz="1800" b="0" i="0" u="none" strike="noStrike" kern="1200" cap="none" spc="-4"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Previously VP Product Management and Marketing at Exostar, Global CMO at CEB</a:t>
            </a:r>
          </a:p>
          <a:p>
            <a:pPr marL="270088" marR="0" lvl="0" indent="-261376" algn="l" defTabSz="627301" rtl="0" eaLnBrk="1" fontAlgn="auto" latinLnBrk="0" hangingPunct="1">
              <a:lnSpc>
                <a:spcPct val="100000"/>
              </a:lnSpc>
              <a:spcBef>
                <a:spcPts val="841"/>
              </a:spcBef>
              <a:spcAft>
                <a:spcPts val="0"/>
              </a:spcAft>
              <a:buClrTx/>
              <a:buSzTx/>
              <a:buFont typeface="Arial" panose="020B0604020202020204" pitchFamily="34" charset="0"/>
              <a:buChar char="•"/>
              <a:tabLst>
                <a:tab pos="165538" algn="l"/>
              </a:tabLst>
              <a:defRPr/>
            </a:pPr>
            <a:r>
              <a:rPr kumimoji="0" lang="en-US" sz="1800" b="0" i="0" u="none" strike="noStrike" kern="1200" cap="none" spc="-4"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Executive roles in several cybersecurity businesses</a:t>
            </a:r>
          </a:p>
          <a:p>
            <a:pPr marL="270088" marR="0" lvl="0" indent="-261376" algn="l" defTabSz="627301" rtl="0" eaLnBrk="1" fontAlgn="auto" latinLnBrk="0" hangingPunct="1">
              <a:lnSpc>
                <a:spcPct val="100000"/>
              </a:lnSpc>
              <a:spcBef>
                <a:spcPts val="841"/>
              </a:spcBef>
              <a:spcAft>
                <a:spcPts val="0"/>
              </a:spcAft>
              <a:buClrTx/>
              <a:buSzTx/>
              <a:buFont typeface="Arial" panose="020B0604020202020204" pitchFamily="34" charset="0"/>
              <a:buChar char="•"/>
              <a:tabLst>
                <a:tab pos="165538" algn="l"/>
              </a:tabLst>
              <a:defRPr/>
            </a:pPr>
            <a:r>
              <a:rPr kumimoji="0" lang="en-US" sz="1800" b="0" i="0" u="none" strike="noStrike" kern="1200" cap="none" spc="-4"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Lead mentor at MACH 37 cyber product accelerator</a:t>
            </a:r>
          </a:p>
        </p:txBody>
      </p:sp>
      <p:sp>
        <p:nvSpPr>
          <p:cNvPr id="10" name="Title 2">
            <a:extLst>
              <a:ext uri="{FF2B5EF4-FFF2-40B4-BE49-F238E27FC236}">
                <a16:creationId xmlns:a16="http://schemas.microsoft.com/office/drawing/2014/main" id="{F6B45B6A-0986-4967-92FF-02C6FCDDD39D}"/>
              </a:ext>
            </a:extLst>
          </p:cNvPr>
          <p:cNvSpPr txBox="1">
            <a:spLocks noChangeArrowheads="1"/>
          </p:cNvSpPr>
          <p:nvPr/>
        </p:nvSpPr>
        <p:spPr bwMode="auto">
          <a:xfrm>
            <a:off x="1847648" y="3393055"/>
            <a:ext cx="8366673" cy="545968"/>
          </a:xfrm>
          <a:prstGeom prst="rect">
            <a:avLst/>
          </a:prstGeom>
          <a:noFill/>
        </p:spPr>
        <p:txBody>
          <a:bodyPr/>
          <a:lstStyle>
            <a:lvl1pPr algn="l" rtl="0" eaLnBrk="0" fontAlgn="base" hangingPunct="0">
              <a:spcBef>
                <a:spcPct val="0"/>
              </a:spcBef>
              <a:spcAft>
                <a:spcPct val="0"/>
              </a:spcAft>
              <a:defRPr sz="3157" b="1" cap="small">
                <a:solidFill>
                  <a:srgbClr val="000000"/>
                </a:solidFill>
                <a:latin typeface="Adobe Garamond Pro" pitchFamily="18" charset="0"/>
                <a:ea typeface="+mj-ea"/>
                <a:cs typeface="+mj-cs"/>
              </a:defRPr>
            </a:lvl1pPr>
            <a:lvl2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2pPr>
            <a:lvl3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3pPr>
            <a:lvl4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4pPr>
            <a:lvl5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5pPr>
            <a:lvl6pPr marL="721587" algn="l" rtl="0" fontAlgn="base">
              <a:spcBef>
                <a:spcPct val="0"/>
              </a:spcBef>
              <a:spcAft>
                <a:spcPct val="0"/>
              </a:spcAft>
              <a:defRPr sz="3157" b="1">
                <a:solidFill>
                  <a:srgbClr val="000000"/>
                </a:solidFill>
                <a:latin typeface="Garamond" pitchFamily="18" charset="0"/>
                <a:cs typeface="Times New Roman" pitchFamily="18" charset="0"/>
              </a:defRPr>
            </a:lvl6pPr>
            <a:lvl7pPr marL="1443175" algn="l" rtl="0" fontAlgn="base">
              <a:spcBef>
                <a:spcPct val="0"/>
              </a:spcBef>
              <a:spcAft>
                <a:spcPct val="0"/>
              </a:spcAft>
              <a:defRPr sz="3157" b="1">
                <a:solidFill>
                  <a:srgbClr val="000000"/>
                </a:solidFill>
                <a:latin typeface="Garamond" pitchFamily="18" charset="0"/>
                <a:cs typeface="Times New Roman" pitchFamily="18" charset="0"/>
              </a:defRPr>
            </a:lvl7pPr>
            <a:lvl8pPr marL="2164761" algn="l" rtl="0" fontAlgn="base">
              <a:spcBef>
                <a:spcPct val="0"/>
              </a:spcBef>
              <a:spcAft>
                <a:spcPct val="0"/>
              </a:spcAft>
              <a:defRPr sz="3157" b="1">
                <a:solidFill>
                  <a:srgbClr val="000000"/>
                </a:solidFill>
                <a:latin typeface="Garamond" pitchFamily="18" charset="0"/>
                <a:cs typeface="Times New Roman" pitchFamily="18" charset="0"/>
              </a:defRPr>
            </a:lvl8pPr>
            <a:lvl9pPr marL="2886349" algn="l" rtl="0" fontAlgn="base">
              <a:spcBef>
                <a:spcPct val="0"/>
              </a:spcBef>
              <a:spcAft>
                <a:spcPct val="0"/>
              </a:spcAft>
              <a:defRPr sz="3157" b="1">
                <a:solidFill>
                  <a:srgbClr val="000000"/>
                </a:solidFill>
                <a:latin typeface="Garamond" pitchFamily="18" charset="0"/>
                <a:cs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0" cap="small" spc="0" normalizeH="0" baseline="0" noProof="0" dirty="0">
                <a:ln>
                  <a:noFill/>
                </a:ln>
                <a:solidFill>
                  <a:srgbClr val="1F2D57"/>
                </a:solidFill>
                <a:effectLst/>
                <a:uLnTx/>
                <a:uFillTx/>
                <a:latin typeface="Klavika Bd" panose="02000803050000020004" pitchFamily="50" charset="0"/>
                <a:ea typeface="Helvetica Light" panose="020B0403020202020204" pitchFamily="34" charset="0"/>
                <a:cs typeface="Calibri"/>
              </a:rPr>
              <a:t>About Stuart Itkin</a:t>
            </a:r>
            <a:endParaRPr kumimoji="0" lang="en-US" altLang="en-US" sz="4000" b="1" i="0" u="none" strike="noStrike" kern="0" cap="small" spc="0" normalizeH="0" baseline="0" noProof="0" dirty="0">
              <a:ln>
                <a:noFill/>
              </a:ln>
              <a:solidFill>
                <a:srgbClr val="1F2D57"/>
              </a:solidFill>
              <a:effectLst/>
              <a:uLnTx/>
              <a:uFillTx/>
              <a:latin typeface="Klavika Bd" panose="02000803050000020004" pitchFamily="50" charset="0"/>
              <a:ea typeface="Helvetica Light" panose="020B0403020202020204" pitchFamily="34" charset="0"/>
              <a:cs typeface="Helvetica Light" panose="020B0403020202020204" pitchFamily="34" charset="0"/>
            </a:endParaRPr>
          </a:p>
        </p:txBody>
      </p:sp>
      <p:sp>
        <p:nvSpPr>
          <p:cNvPr id="11" name="Oval 10">
            <a:extLst>
              <a:ext uri="{FF2B5EF4-FFF2-40B4-BE49-F238E27FC236}">
                <a16:creationId xmlns:a16="http://schemas.microsoft.com/office/drawing/2014/main" id="{77A8DC61-BF3D-4B0E-90F4-BC50B53D95B0}"/>
              </a:ext>
            </a:extLst>
          </p:cNvPr>
          <p:cNvSpPr/>
          <p:nvPr/>
        </p:nvSpPr>
        <p:spPr>
          <a:xfrm>
            <a:off x="9494748" y="3808056"/>
            <a:ext cx="2067739" cy="235998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38100">
            <a:solidFill>
              <a:srgbClr val="1F2D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83548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4417E8-015B-4479-8601-FC8A9B12E421}"/>
              </a:ext>
            </a:extLst>
          </p:cNvPr>
          <p:cNvSpPr/>
          <p:nvPr/>
        </p:nvSpPr>
        <p:spPr>
          <a:xfrm>
            <a:off x="269630" y="159914"/>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0F7062-73B2-41BC-8B0E-1A23BDB6FBFD}"/>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food, drawing&#10;&#10;Description automatically generated">
            <a:extLst>
              <a:ext uri="{FF2B5EF4-FFF2-40B4-BE49-F238E27FC236}">
                <a16:creationId xmlns:a16="http://schemas.microsoft.com/office/drawing/2014/main" id="{FABC00B9-1085-44F6-9D30-E6C6C8395CEB}"/>
              </a:ext>
            </a:extLst>
          </p:cNvPr>
          <p:cNvPicPr>
            <a:picLocks noChangeAspect="1"/>
          </p:cNvPicPr>
          <p:nvPr/>
        </p:nvPicPr>
        <p:blipFill>
          <a:blip r:embed="rId2"/>
          <a:stretch>
            <a:fillRect/>
          </a:stretch>
        </p:blipFill>
        <p:spPr>
          <a:xfrm>
            <a:off x="10224103" y="5606550"/>
            <a:ext cx="1688635" cy="1304855"/>
          </a:xfrm>
          <a:prstGeom prst="rect">
            <a:avLst/>
          </a:prstGeom>
        </p:spPr>
      </p:pic>
      <p:sp>
        <p:nvSpPr>
          <p:cNvPr id="2" name="Title 1">
            <a:extLst>
              <a:ext uri="{FF2B5EF4-FFF2-40B4-BE49-F238E27FC236}">
                <a16:creationId xmlns:a16="http://schemas.microsoft.com/office/drawing/2014/main" id="{94416654-8317-2847-91D8-9D83DD0CF4DA}"/>
              </a:ext>
            </a:extLst>
          </p:cNvPr>
          <p:cNvSpPr>
            <a:spLocks noGrp="1"/>
          </p:cNvSpPr>
          <p:nvPr>
            <p:ph type="title"/>
          </p:nvPr>
        </p:nvSpPr>
        <p:spPr/>
        <p:txBody>
          <a:bodyPr>
            <a:normAutofit/>
          </a:bodyPr>
          <a:lstStyle/>
          <a:p>
            <a:r>
              <a:rPr lang="en-US" sz="4000" dirty="0">
                <a:solidFill>
                  <a:srgbClr val="F05F2A"/>
                </a:solidFill>
                <a:latin typeface="Klavika Bd" panose="02000803050000020004" pitchFamily="50" charset="0"/>
              </a:rPr>
              <a:t>Audit &amp; Monitoring Logs</a:t>
            </a:r>
          </a:p>
        </p:txBody>
      </p:sp>
      <p:pic>
        <p:nvPicPr>
          <p:cNvPr id="6" name="Picture 5" descr="Graphical user interface, text, application, email&#10;&#10;Description automatically generated">
            <a:extLst>
              <a:ext uri="{FF2B5EF4-FFF2-40B4-BE49-F238E27FC236}">
                <a16:creationId xmlns:a16="http://schemas.microsoft.com/office/drawing/2014/main" id="{2250ED1E-3333-DA4B-8529-E58F68927EFD}"/>
              </a:ext>
            </a:extLst>
          </p:cNvPr>
          <p:cNvPicPr>
            <a:picLocks noChangeAspect="1"/>
          </p:cNvPicPr>
          <p:nvPr/>
        </p:nvPicPr>
        <p:blipFill>
          <a:blip r:embed="rId3"/>
          <a:stretch>
            <a:fillRect/>
          </a:stretch>
        </p:blipFill>
        <p:spPr>
          <a:xfrm>
            <a:off x="2075543" y="1090711"/>
            <a:ext cx="8040914" cy="5112002"/>
          </a:xfrm>
          <a:prstGeom prst="rect">
            <a:avLst/>
          </a:prstGeom>
          <a:ln>
            <a:solidFill>
              <a:schemeClr val="bg1">
                <a:lumMod val="50000"/>
              </a:schemeClr>
            </a:solidFill>
          </a:ln>
        </p:spPr>
      </p:pic>
    </p:spTree>
    <p:extLst>
      <p:ext uri="{BB962C8B-B14F-4D97-AF65-F5344CB8AC3E}">
        <p14:creationId xmlns:p14="http://schemas.microsoft.com/office/powerpoint/2010/main" val="4109876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10DB67-05E7-418C-8C24-BC98F4B97726}"/>
              </a:ext>
            </a:extLst>
          </p:cNvPr>
          <p:cNvSpPr/>
          <p:nvPr/>
        </p:nvSpPr>
        <p:spPr>
          <a:xfrm>
            <a:off x="269631" y="220785"/>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03C486-AEE1-4908-BF8B-9874164F28DE}"/>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food, drawing&#10;&#10;Description automatically generated">
            <a:extLst>
              <a:ext uri="{FF2B5EF4-FFF2-40B4-BE49-F238E27FC236}">
                <a16:creationId xmlns:a16="http://schemas.microsoft.com/office/drawing/2014/main" id="{4EE43070-E538-4D2C-98EE-A79FBC99886D}"/>
              </a:ext>
            </a:extLst>
          </p:cNvPr>
          <p:cNvPicPr>
            <a:picLocks noChangeAspect="1"/>
          </p:cNvPicPr>
          <p:nvPr/>
        </p:nvPicPr>
        <p:blipFill>
          <a:blip r:embed="rId2"/>
          <a:stretch>
            <a:fillRect/>
          </a:stretch>
        </p:blipFill>
        <p:spPr>
          <a:xfrm>
            <a:off x="10224103" y="5606550"/>
            <a:ext cx="1688635" cy="1304855"/>
          </a:xfrm>
          <a:prstGeom prst="rect">
            <a:avLst/>
          </a:prstGeom>
        </p:spPr>
      </p:pic>
      <p:sp>
        <p:nvSpPr>
          <p:cNvPr id="2" name="Title 1">
            <a:extLst>
              <a:ext uri="{FF2B5EF4-FFF2-40B4-BE49-F238E27FC236}">
                <a16:creationId xmlns:a16="http://schemas.microsoft.com/office/drawing/2014/main" id="{4E87EE6C-6082-7347-89A3-88D4E88E5E72}"/>
              </a:ext>
            </a:extLst>
          </p:cNvPr>
          <p:cNvSpPr>
            <a:spLocks noGrp="1"/>
          </p:cNvSpPr>
          <p:nvPr>
            <p:ph type="title"/>
          </p:nvPr>
        </p:nvSpPr>
        <p:spPr>
          <a:xfrm>
            <a:off x="738066" y="-121742"/>
            <a:ext cx="10515600" cy="3451812"/>
          </a:xfrm>
        </p:spPr>
        <p:txBody>
          <a:bodyPr>
            <a:normAutofit/>
          </a:bodyPr>
          <a:lstStyle/>
          <a:p>
            <a:pPr algn="ctr"/>
            <a:r>
              <a:rPr lang="en-US" sz="4000" dirty="0">
                <a:solidFill>
                  <a:srgbClr val="F05F2A"/>
                </a:solidFill>
                <a:latin typeface="Klavika Bd" panose="02000803050000020004" pitchFamily="50" charset="0"/>
              </a:rPr>
              <a:t>Demonstration</a:t>
            </a:r>
          </a:p>
        </p:txBody>
      </p:sp>
    </p:spTree>
    <p:extLst>
      <p:ext uri="{BB962C8B-B14F-4D97-AF65-F5344CB8AC3E}">
        <p14:creationId xmlns:p14="http://schemas.microsoft.com/office/powerpoint/2010/main" val="275983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F0B9421-56B1-4C52-A1B2-B5E2CC483E60}"/>
              </a:ext>
            </a:extLst>
          </p:cNvPr>
          <p:cNvSpPr/>
          <p:nvPr/>
        </p:nvSpPr>
        <p:spPr>
          <a:xfrm>
            <a:off x="269630" y="159914"/>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00FDCF-7DB2-DD46-93FF-E651FFA6CE6D}"/>
              </a:ext>
            </a:extLst>
          </p:cNvPr>
          <p:cNvSpPr>
            <a:spLocks noGrp="1"/>
          </p:cNvSpPr>
          <p:nvPr>
            <p:ph type="title"/>
          </p:nvPr>
        </p:nvSpPr>
        <p:spPr/>
        <p:txBody>
          <a:bodyPr/>
          <a:lstStyle/>
          <a:p>
            <a:r>
              <a:rPr lang="en-US" sz="4000" dirty="0">
                <a:solidFill>
                  <a:srgbClr val="F05F2A"/>
                </a:solidFill>
                <a:latin typeface="Klavika Bd" panose="02000803050000020004" pitchFamily="50" charset="0"/>
              </a:rPr>
              <a:t>CMMC Domains: Policies, Processes,</a:t>
            </a:r>
            <a:r>
              <a:rPr lang="en-US" sz="4000" baseline="0" dirty="0">
                <a:solidFill>
                  <a:srgbClr val="F05F2A"/>
                </a:solidFill>
                <a:latin typeface="Klavika Bd" panose="02000803050000020004" pitchFamily="50" charset="0"/>
              </a:rPr>
              <a:t> Systems</a:t>
            </a:r>
            <a:endParaRPr lang="en-US" sz="4000" dirty="0">
              <a:solidFill>
                <a:srgbClr val="F05F2A"/>
              </a:solidFill>
              <a:latin typeface="Klavika Bd" panose="02000803050000020004" pitchFamily="50" charset="0"/>
            </a:endParaRPr>
          </a:p>
        </p:txBody>
      </p:sp>
      <p:sp>
        <p:nvSpPr>
          <p:cNvPr id="6" name="Rectangle 5">
            <a:extLst>
              <a:ext uri="{FF2B5EF4-FFF2-40B4-BE49-F238E27FC236}">
                <a16:creationId xmlns:a16="http://schemas.microsoft.com/office/drawing/2014/main" id="{EE6B3091-2B0D-B048-B315-2A0ED346B1DA}"/>
              </a:ext>
            </a:extLst>
          </p:cNvPr>
          <p:cNvSpPr/>
          <p:nvPr/>
        </p:nvSpPr>
        <p:spPr>
          <a:xfrm>
            <a:off x="602820" y="1681317"/>
            <a:ext cx="1469651" cy="72222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Access Control</a:t>
            </a:r>
          </a:p>
        </p:txBody>
      </p:sp>
      <p:sp>
        <p:nvSpPr>
          <p:cNvPr id="7" name="Rectangle 6">
            <a:extLst>
              <a:ext uri="{FF2B5EF4-FFF2-40B4-BE49-F238E27FC236}">
                <a16:creationId xmlns:a16="http://schemas.microsoft.com/office/drawing/2014/main" id="{5F85BAE8-449E-B74C-BA25-000A23C16CF0}"/>
              </a:ext>
            </a:extLst>
          </p:cNvPr>
          <p:cNvSpPr/>
          <p:nvPr/>
        </p:nvSpPr>
        <p:spPr>
          <a:xfrm>
            <a:off x="2286619" y="1681317"/>
            <a:ext cx="1469651" cy="72222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Asset Management</a:t>
            </a:r>
          </a:p>
        </p:txBody>
      </p:sp>
      <p:sp>
        <p:nvSpPr>
          <p:cNvPr id="8" name="Rectangle 7">
            <a:extLst>
              <a:ext uri="{FF2B5EF4-FFF2-40B4-BE49-F238E27FC236}">
                <a16:creationId xmlns:a16="http://schemas.microsoft.com/office/drawing/2014/main" id="{124A8CDD-B19A-AE48-9E03-172E477C810C}"/>
              </a:ext>
            </a:extLst>
          </p:cNvPr>
          <p:cNvSpPr/>
          <p:nvPr/>
        </p:nvSpPr>
        <p:spPr>
          <a:xfrm>
            <a:off x="3970419" y="1681317"/>
            <a:ext cx="1469651" cy="72222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Audit &amp; Accountability</a:t>
            </a:r>
          </a:p>
        </p:txBody>
      </p:sp>
      <p:sp>
        <p:nvSpPr>
          <p:cNvPr id="9" name="Rectangle 8">
            <a:extLst>
              <a:ext uri="{FF2B5EF4-FFF2-40B4-BE49-F238E27FC236}">
                <a16:creationId xmlns:a16="http://schemas.microsoft.com/office/drawing/2014/main" id="{F0382990-70FB-6347-9EEF-6FDD12265E42}"/>
              </a:ext>
            </a:extLst>
          </p:cNvPr>
          <p:cNvSpPr/>
          <p:nvPr/>
        </p:nvSpPr>
        <p:spPr>
          <a:xfrm>
            <a:off x="5654218" y="1681317"/>
            <a:ext cx="1469651" cy="72222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Awareness &amp; Training</a:t>
            </a:r>
          </a:p>
        </p:txBody>
      </p:sp>
      <p:sp>
        <p:nvSpPr>
          <p:cNvPr id="10" name="Rectangle 9">
            <a:extLst>
              <a:ext uri="{FF2B5EF4-FFF2-40B4-BE49-F238E27FC236}">
                <a16:creationId xmlns:a16="http://schemas.microsoft.com/office/drawing/2014/main" id="{53D3405E-2127-234F-B508-DED1D11730F2}"/>
              </a:ext>
            </a:extLst>
          </p:cNvPr>
          <p:cNvSpPr/>
          <p:nvPr/>
        </p:nvSpPr>
        <p:spPr>
          <a:xfrm>
            <a:off x="7338018" y="1681317"/>
            <a:ext cx="1469651" cy="72222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Configuration Management</a:t>
            </a:r>
          </a:p>
        </p:txBody>
      </p:sp>
      <p:sp>
        <p:nvSpPr>
          <p:cNvPr id="11" name="Rectangle 10">
            <a:extLst>
              <a:ext uri="{FF2B5EF4-FFF2-40B4-BE49-F238E27FC236}">
                <a16:creationId xmlns:a16="http://schemas.microsoft.com/office/drawing/2014/main" id="{B338C878-9D8F-7D43-8F85-F22FF3178E1F}"/>
              </a:ext>
            </a:extLst>
          </p:cNvPr>
          <p:cNvSpPr/>
          <p:nvPr/>
        </p:nvSpPr>
        <p:spPr>
          <a:xfrm>
            <a:off x="602820" y="2617694"/>
            <a:ext cx="1469651" cy="72222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Identification &amp; Authentication</a:t>
            </a:r>
          </a:p>
        </p:txBody>
      </p:sp>
      <p:sp>
        <p:nvSpPr>
          <p:cNvPr id="12" name="Rectangle 11">
            <a:extLst>
              <a:ext uri="{FF2B5EF4-FFF2-40B4-BE49-F238E27FC236}">
                <a16:creationId xmlns:a16="http://schemas.microsoft.com/office/drawing/2014/main" id="{AE2F07A4-5204-A344-9808-CD12EB03A8AE}"/>
              </a:ext>
            </a:extLst>
          </p:cNvPr>
          <p:cNvSpPr/>
          <p:nvPr/>
        </p:nvSpPr>
        <p:spPr>
          <a:xfrm>
            <a:off x="2286619" y="2617694"/>
            <a:ext cx="1469651" cy="72222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Incident Response</a:t>
            </a:r>
          </a:p>
        </p:txBody>
      </p:sp>
      <p:sp>
        <p:nvSpPr>
          <p:cNvPr id="13" name="Rectangle 12">
            <a:extLst>
              <a:ext uri="{FF2B5EF4-FFF2-40B4-BE49-F238E27FC236}">
                <a16:creationId xmlns:a16="http://schemas.microsoft.com/office/drawing/2014/main" id="{AAEE093E-94BD-494A-94CA-04089386C427}"/>
              </a:ext>
            </a:extLst>
          </p:cNvPr>
          <p:cNvSpPr/>
          <p:nvPr/>
        </p:nvSpPr>
        <p:spPr>
          <a:xfrm>
            <a:off x="3970419" y="2617694"/>
            <a:ext cx="1469651" cy="72222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Maintenance</a:t>
            </a:r>
          </a:p>
        </p:txBody>
      </p:sp>
      <p:sp>
        <p:nvSpPr>
          <p:cNvPr id="14" name="Rectangle 13">
            <a:extLst>
              <a:ext uri="{FF2B5EF4-FFF2-40B4-BE49-F238E27FC236}">
                <a16:creationId xmlns:a16="http://schemas.microsoft.com/office/drawing/2014/main" id="{715A37A9-E8E6-0A42-9D59-01B641EFA38E}"/>
              </a:ext>
            </a:extLst>
          </p:cNvPr>
          <p:cNvSpPr/>
          <p:nvPr/>
        </p:nvSpPr>
        <p:spPr>
          <a:xfrm>
            <a:off x="5654218" y="2617694"/>
            <a:ext cx="1469651" cy="72222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Media Protection</a:t>
            </a:r>
          </a:p>
        </p:txBody>
      </p:sp>
      <p:sp>
        <p:nvSpPr>
          <p:cNvPr id="15" name="Rectangle 14">
            <a:extLst>
              <a:ext uri="{FF2B5EF4-FFF2-40B4-BE49-F238E27FC236}">
                <a16:creationId xmlns:a16="http://schemas.microsoft.com/office/drawing/2014/main" id="{C3C7FC2D-B6C1-6248-B9E1-CB004C1E6358}"/>
              </a:ext>
            </a:extLst>
          </p:cNvPr>
          <p:cNvSpPr/>
          <p:nvPr/>
        </p:nvSpPr>
        <p:spPr>
          <a:xfrm>
            <a:off x="7338018" y="2617694"/>
            <a:ext cx="1469651" cy="72222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Personnel Security</a:t>
            </a:r>
          </a:p>
        </p:txBody>
      </p:sp>
      <p:sp>
        <p:nvSpPr>
          <p:cNvPr id="16" name="Rectangle 15">
            <a:extLst>
              <a:ext uri="{FF2B5EF4-FFF2-40B4-BE49-F238E27FC236}">
                <a16:creationId xmlns:a16="http://schemas.microsoft.com/office/drawing/2014/main" id="{32422552-1E93-6E41-8085-A39D4A29236F}"/>
              </a:ext>
            </a:extLst>
          </p:cNvPr>
          <p:cNvSpPr/>
          <p:nvPr/>
        </p:nvSpPr>
        <p:spPr>
          <a:xfrm>
            <a:off x="602820" y="3554071"/>
            <a:ext cx="1469651" cy="72222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Physical Protection</a:t>
            </a:r>
          </a:p>
        </p:txBody>
      </p:sp>
      <p:sp>
        <p:nvSpPr>
          <p:cNvPr id="17" name="Rectangle 16">
            <a:extLst>
              <a:ext uri="{FF2B5EF4-FFF2-40B4-BE49-F238E27FC236}">
                <a16:creationId xmlns:a16="http://schemas.microsoft.com/office/drawing/2014/main" id="{B969446D-FD60-5845-B58C-B0302CAF6418}"/>
              </a:ext>
            </a:extLst>
          </p:cNvPr>
          <p:cNvSpPr/>
          <p:nvPr/>
        </p:nvSpPr>
        <p:spPr>
          <a:xfrm>
            <a:off x="2286619" y="3554071"/>
            <a:ext cx="1469651" cy="72222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Recovery</a:t>
            </a:r>
          </a:p>
        </p:txBody>
      </p:sp>
      <p:sp>
        <p:nvSpPr>
          <p:cNvPr id="18" name="Rectangle 17">
            <a:extLst>
              <a:ext uri="{FF2B5EF4-FFF2-40B4-BE49-F238E27FC236}">
                <a16:creationId xmlns:a16="http://schemas.microsoft.com/office/drawing/2014/main" id="{4B4ABBBF-E98C-C544-849F-1BB72D776970}"/>
              </a:ext>
            </a:extLst>
          </p:cNvPr>
          <p:cNvSpPr/>
          <p:nvPr/>
        </p:nvSpPr>
        <p:spPr>
          <a:xfrm>
            <a:off x="3970419" y="3554071"/>
            <a:ext cx="1469651" cy="72222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Risk Management</a:t>
            </a:r>
          </a:p>
        </p:txBody>
      </p:sp>
      <p:sp>
        <p:nvSpPr>
          <p:cNvPr id="19" name="Rectangle 18">
            <a:extLst>
              <a:ext uri="{FF2B5EF4-FFF2-40B4-BE49-F238E27FC236}">
                <a16:creationId xmlns:a16="http://schemas.microsoft.com/office/drawing/2014/main" id="{28FBF8F6-B12B-6B4A-BB0C-FD2EECE16EC4}"/>
              </a:ext>
            </a:extLst>
          </p:cNvPr>
          <p:cNvSpPr/>
          <p:nvPr/>
        </p:nvSpPr>
        <p:spPr>
          <a:xfrm>
            <a:off x="5654218" y="3554071"/>
            <a:ext cx="1469651" cy="72222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Security Assessment</a:t>
            </a:r>
          </a:p>
        </p:txBody>
      </p:sp>
      <p:sp>
        <p:nvSpPr>
          <p:cNvPr id="20" name="Rectangle 19">
            <a:extLst>
              <a:ext uri="{FF2B5EF4-FFF2-40B4-BE49-F238E27FC236}">
                <a16:creationId xmlns:a16="http://schemas.microsoft.com/office/drawing/2014/main" id="{F1AF1E5E-1A8F-4A49-A78C-CB93F5B53D64}"/>
              </a:ext>
            </a:extLst>
          </p:cNvPr>
          <p:cNvSpPr/>
          <p:nvPr/>
        </p:nvSpPr>
        <p:spPr>
          <a:xfrm>
            <a:off x="7338018" y="3554071"/>
            <a:ext cx="1469651" cy="72222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Situational Awareness</a:t>
            </a:r>
          </a:p>
        </p:txBody>
      </p:sp>
      <p:sp>
        <p:nvSpPr>
          <p:cNvPr id="21" name="Rectangle 20">
            <a:extLst>
              <a:ext uri="{FF2B5EF4-FFF2-40B4-BE49-F238E27FC236}">
                <a16:creationId xmlns:a16="http://schemas.microsoft.com/office/drawing/2014/main" id="{F1BBC6FB-001A-814A-89E0-18CC187C0BBD}"/>
              </a:ext>
            </a:extLst>
          </p:cNvPr>
          <p:cNvSpPr/>
          <p:nvPr/>
        </p:nvSpPr>
        <p:spPr>
          <a:xfrm>
            <a:off x="2181643" y="4490448"/>
            <a:ext cx="1679605" cy="72222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System &amp; Communications Protection</a:t>
            </a:r>
          </a:p>
        </p:txBody>
      </p:sp>
      <p:sp>
        <p:nvSpPr>
          <p:cNvPr id="22" name="Rectangle 21">
            <a:extLst>
              <a:ext uri="{FF2B5EF4-FFF2-40B4-BE49-F238E27FC236}">
                <a16:creationId xmlns:a16="http://schemas.microsoft.com/office/drawing/2014/main" id="{2077518C-6D07-9E44-ABE7-86E3B3B185E2}"/>
              </a:ext>
            </a:extLst>
          </p:cNvPr>
          <p:cNvSpPr/>
          <p:nvPr/>
        </p:nvSpPr>
        <p:spPr>
          <a:xfrm>
            <a:off x="5549242" y="4490448"/>
            <a:ext cx="1679605" cy="72222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System &amp; information Integrity</a:t>
            </a:r>
          </a:p>
        </p:txBody>
      </p:sp>
      <p:sp>
        <p:nvSpPr>
          <p:cNvPr id="25" name="Rectangle 24">
            <a:extLst>
              <a:ext uri="{FF2B5EF4-FFF2-40B4-BE49-F238E27FC236}">
                <a16:creationId xmlns:a16="http://schemas.microsoft.com/office/drawing/2014/main" id="{4A331B28-B5B6-9F4A-9F83-FCCB525F9E28}"/>
              </a:ext>
            </a:extLst>
          </p:cNvPr>
          <p:cNvSpPr/>
          <p:nvPr/>
        </p:nvSpPr>
        <p:spPr>
          <a:xfrm>
            <a:off x="9865273" y="1649167"/>
            <a:ext cx="2070538" cy="72222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Mostly Systems</a:t>
            </a:r>
          </a:p>
        </p:txBody>
      </p:sp>
      <p:sp>
        <p:nvSpPr>
          <p:cNvPr id="26" name="Rectangle 25">
            <a:extLst>
              <a:ext uri="{FF2B5EF4-FFF2-40B4-BE49-F238E27FC236}">
                <a16:creationId xmlns:a16="http://schemas.microsoft.com/office/drawing/2014/main" id="{1393681B-3EA9-FA45-B4AB-33B1424CCA0A}"/>
              </a:ext>
            </a:extLst>
          </p:cNvPr>
          <p:cNvSpPr/>
          <p:nvPr/>
        </p:nvSpPr>
        <p:spPr>
          <a:xfrm>
            <a:off x="9865273" y="2978808"/>
            <a:ext cx="2070538" cy="72222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Both Systems &amp; Processes</a:t>
            </a:r>
          </a:p>
        </p:txBody>
      </p:sp>
      <p:sp>
        <p:nvSpPr>
          <p:cNvPr id="27" name="Rectangle 26">
            <a:extLst>
              <a:ext uri="{FF2B5EF4-FFF2-40B4-BE49-F238E27FC236}">
                <a16:creationId xmlns:a16="http://schemas.microsoft.com/office/drawing/2014/main" id="{FDF5ED3D-3587-3240-B4EF-CFE31A7E542C}"/>
              </a:ext>
            </a:extLst>
          </p:cNvPr>
          <p:cNvSpPr/>
          <p:nvPr/>
        </p:nvSpPr>
        <p:spPr>
          <a:xfrm>
            <a:off x="9865273" y="4308449"/>
            <a:ext cx="2070538" cy="7222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Mostly Policies &amp; Processes</a:t>
            </a:r>
          </a:p>
        </p:txBody>
      </p:sp>
      <p:sp>
        <p:nvSpPr>
          <p:cNvPr id="28" name="Rectangle 27">
            <a:extLst>
              <a:ext uri="{FF2B5EF4-FFF2-40B4-BE49-F238E27FC236}">
                <a16:creationId xmlns:a16="http://schemas.microsoft.com/office/drawing/2014/main" id="{CAB37007-78B6-419F-93B8-E3A7B29995B7}"/>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cture containing food, drawing&#10;&#10;Description automatically generated">
            <a:extLst>
              <a:ext uri="{FF2B5EF4-FFF2-40B4-BE49-F238E27FC236}">
                <a16:creationId xmlns:a16="http://schemas.microsoft.com/office/drawing/2014/main" id="{BC996AAD-FECE-4F61-A8DF-B27CB4518DE3}"/>
              </a:ext>
            </a:extLst>
          </p:cNvPr>
          <p:cNvPicPr>
            <a:picLocks noChangeAspect="1"/>
          </p:cNvPicPr>
          <p:nvPr/>
        </p:nvPicPr>
        <p:blipFill>
          <a:blip r:embed="rId3"/>
          <a:stretch>
            <a:fillRect/>
          </a:stretch>
        </p:blipFill>
        <p:spPr>
          <a:xfrm>
            <a:off x="10224103" y="5606550"/>
            <a:ext cx="1688635" cy="1304855"/>
          </a:xfrm>
          <a:prstGeom prst="rect">
            <a:avLst/>
          </a:prstGeom>
        </p:spPr>
      </p:pic>
    </p:spTree>
    <p:extLst>
      <p:ext uri="{BB962C8B-B14F-4D97-AF65-F5344CB8AC3E}">
        <p14:creationId xmlns:p14="http://schemas.microsoft.com/office/powerpoint/2010/main" val="3139713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94D031-14F8-4F98-A23F-60DCDEC27823}"/>
              </a:ext>
            </a:extLst>
          </p:cNvPr>
          <p:cNvSpPr/>
          <p:nvPr/>
        </p:nvSpPr>
        <p:spPr>
          <a:xfrm>
            <a:off x="269630" y="159914"/>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DDC04B-044C-4FD7-8724-497FCFF68572}"/>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food, drawing&#10;&#10;Description automatically generated">
            <a:extLst>
              <a:ext uri="{FF2B5EF4-FFF2-40B4-BE49-F238E27FC236}">
                <a16:creationId xmlns:a16="http://schemas.microsoft.com/office/drawing/2014/main" id="{D7000878-7A53-4005-AEE0-D21E15C5191C}"/>
              </a:ext>
            </a:extLst>
          </p:cNvPr>
          <p:cNvPicPr>
            <a:picLocks noChangeAspect="1"/>
          </p:cNvPicPr>
          <p:nvPr/>
        </p:nvPicPr>
        <p:blipFill>
          <a:blip r:embed="rId2"/>
          <a:stretch>
            <a:fillRect/>
          </a:stretch>
        </p:blipFill>
        <p:spPr>
          <a:xfrm>
            <a:off x="10224103" y="5606550"/>
            <a:ext cx="1688635" cy="1304855"/>
          </a:xfrm>
          <a:prstGeom prst="rect">
            <a:avLst/>
          </a:prstGeom>
        </p:spPr>
      </p:pic>
      <p:sp>
        <p:nvSpPr>
          <p:cNvPr id="2" name="Title 1"/>
          <p:cNvSpPr>
            <a:spLocks noGrp="1"/>
          </p:cNvSpPr>
          <p:nvPr>
            <p:ph type="title"/>
          </p:nvPr>
        </p:nvSpPr>
        <p:spPr/>
        <p:txBody>
          <a:bodyPr/>
          <a:lstStyle/>
          <a:p>
            <a:r>
              <a:rPr lang="en-US" sz="4000" dirty="0">
                <a:solidFill>
                  <a:srgbClr val="F05F2A"/>
                </a:solidFill>
                <a:latin typeface="Klavika Bd" panose="02000803050000020004" pitchFamily="50" charset="0"/>
              </a:rPr>
              <a:t>PreVeil Can Be Used with ITAR Data</a:t>
            </a:r>
          </a:p>
        </p:txBody>
      </p:sp>
      <p:pic>
        <p:nvPicPr>
          <p:cNvPr id="6" name="Picture 5">
            <a:extLst>
              <a:ext uri="{FF2B5EF4-FFF2-40B4-BE49-F238E27FC236}">
                <a16:creationId xmlns:a16="http://schemas.microsoft.com/office/drawing/2014/main" id="{AAD9065C-F33D-7C46-93C6-05C709727622}"/>
              </a:ext>
            </a:extLst>
          </p:cNvPr>
          <p:cNvPicPr>
            <a:picLocks noChangeAspect="1"/>
          </p:cNvPicPr>
          <p:nvPr/>
        </p:nvPicPr>
        <p:blipFill>
          <a:blip r:embed="rId3"/>
          <a:stretch>
            <a:fillRect/>
          </a:stretch>
        </p:blipFill>
        <p:spPr>
          <a:xfrm>
            <a:off x="4448627" y="1664160"/>
            <a:ext cx="3303996" cy="1579160"/>
          </a:xfrm>
          <a:prstGeom prst="rect">
            <a:avLst/>
          </a:prstGeom>
        </p:spPr>
      </p:pic>
      <p:sp>
        <p:nvSpPr>
          <p:cNvPr id="7" name="TextBox 6">
            <a:extLst>
              <a:ext uri="{FF2B5EF4-FFF2-40B4-BE49-F238E27FC236}">
                <a16:creationId xmlns:a16="http://schemas.microsoft.com/office/drawing/2014/main" id="{B2151F0E-7F64-B84D-BCFD-8B524D88DA97}"/>
              </a:ext>
            </a:extLst>
          </p:cNvPr>
          <p:cNvSpPr txBox="1"/>
          <p:nvPr/>
        </p:nvSpPr>
        <p:spPr>
          <a:xfrm>
            <a:off x="914400" y="3879565"/>
            <a:ext cx="10026569" cy="1754326"/>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…paragraph (a)(5)… it is </a:t>
            </a:r>
            <a:r>
              <a:rPr lang="en-US" dirty="0">
                <a:solidFill>
                  <a:srgbClr val="F05F2A"/>
                </a:solidFill>
                <a:latin typeface="Tahoma" panose="020B0604030504040204" pitchFamily="34" charset="0"/>
                <a:ea typeface="Tahoma" panose="020B0604030504040204" pitchFamily="34" charset="0"/>
                <a:cs typeface="Tahoma" panose="020B0604030504040204" pitchFamily="34" charset="0"/>
              </a:rPr>
              <a:t>not a controlled </a:t>
            </a:r>
            <a:r>
              <a:rPr lang="en-US" dirty="0">
                <a:latin typeface="Tahoma" panose="020B0604030504040204" pitchFamily="34" charset="0"/>
                <a:ea typeface="Tahoma" panose="020B0604030504040204" pitchFamily="34" charset="0"/>
                <a:cs typeface="Tahoma" panose="020B0604030504040204" pitchFamily="34" charset="0"/>
              </a:rPr>
              <a:t>event to send, take, or store </a:t>
            </a:r>
            <a:r>
              <a:rPr lang="en-US" dirty="0">
                <a:solidFill>
                  <a:srgbClr val="F05F2A"/>
                </a:solidFill>
                <a:latin typeface="Tahoma" panose="020B0604030504040204" pitchFamily="34" charset="0"/>
                <a:ea typeface="Tahoma" panose="020B0604030504040204" pitchFamily="34" charset="0"/>
                <a:cs typeface="Tahoma" panose="020B0604030504040204" pitchFamily="34" charset="0"/>
              </a:rPr>
              <a:t>unclassified technical data </a:t>
            </a:r>
            <a:r>
              <a:rPr lang="en-US" dirty="0">
                <a:latin typeface="Tahoma" panose="020B0604030504040204" pitchFamily="34" charset="0"/>
                <a:ea typeface="Tahoma" panose="020B0604030504040204" pitchFamily="34" charset="0"/>
                <a:cs typeface="Tahoma" panose="020B0604030504040204" pitchFamily="34" charset="0"/>
              </a:rPr>
              <a:t>when it is effectively encrypted using </a:t>
            </a:r>
            <a:r>
              <a:rPr lang="en-US" dirty="0">
                <a:solidFill>
                  <a:srgbClr val="F05F2A"/>
                </a:solidFill>
                <a:latin typeface="Tahoma" panose="020B0604030504040204" pitchFamily="34" charset="0"/>
                <a:ea typeface="Tahoma" panose="020B0604030504040204" pitchFamily="34" charset="0"/>
                <a:cs typeface="Tahoma" panose="020B0604030504040204" pitchFamily="34" charset="0"/>
              </a:rPr>
              <a:t>end-to-end encryption</a:t>
            </a:r>
            <a:r>
              <a:rPr lang="en-US" dirty="0">
                <a:latin typeface="Tahoma" panose="020B0604030504040204" pitchFamily="34" charset="0"/>
                <a:ea typeface="Tahoma" panose="020B0604030504040204" pitchFamily="34" charset="0"/>
                <a:cs typeface="Tahoma" panose="020B0604030504040204" pitchFamily="34" charset="0"/>
              </a:rPr>
              <a:t>. </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Therefore, a controlled event does not occur when technical data is encrypted prior to leaving the sender's facilities and remains encrypted until decrypted by the intended authorized recipient or retrieved by the sender, as in the case of remote storage. </a:t>
            </a:r>
          </a:p>
        </p:txBody>
      </p:sp>
    </p:spTree>
    <p:extLst>
      <p:ext uri="{BB962C8B-B14F-4D97-AF65-F5344CB8AC3E}">
        <p14:creationId xmlns:p14="http://schemas.microsoft.com/office/powerpoint/2010/main" val="2665568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2119A9-6CF8-4209-8CDC-D486315B58A7}"/>
              </a:ext>
            </a:extLst>
          </p:cNvPr>
          <p:cNvSpPr/>
          <p:nvPr/>
        </p:nvSpPr>
        <p:spPr>
          <a:xfrm>
            <a:off x="269630" y="159914"/>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31E2BEF-29E3-435A-887C-54D86C8D1A25}"/>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food, drawing&#10;&#10;Description automatically generated">
            <a:extLst>
              <a:ext uri="{FF2B5EF4-FFF2-40B4-BE49-F238E27FC236}">
                <a16:creationId xmlns:a16="http://schemas.microsoft.com/office/drawing/2014/main" id="{CD205C96-EDDA-42A9-A019-AEB9F4DC4DDC}"/>
              </a:ext>
            </a:extLst>
          </p:cNvPr>
          <p:cNvPicPr>
            <a:picLocks noChangeAspect="1"/>
          </p:cNvPicPr>
          <p:nvPr/>
        </p:nvPicPr>
        <p:blipFill>
          <a:blip r:embed="rId2"/>
          <a:stretch>
            <a:fillRect/>
          </a:stretch>
        </p:blipFill>
        <p:spPr>
          <a:xfrm>
            <a:off x="10224103" y="5606550"/>
            <a:ext cx="1688635" cy="1304855"/>
          </a:xfrm>
          <a:prstGeom prst="rect">
            <a:avLst/>
          </a:prstGeom>
        </p:spPr>
      </p:pic>
      <p:sp>
        <p:nvSpPr>
          <p:cNvPr id="2" name="Title 1">
            <a:extLst>
              <a:ext uri="{FF2B5EF4-FFF2-40B4-BE49-F238E27FC236}">
                <a16:creationId xmlns:a16="http://schemas.microsoft.com/office/drawing/2014/main" id="{863A92E5-2AD8-3D41-9AC3-E76B1D13FE5A}"/>
              </a:ext>
            </a:extLst>
          </p:cNvPr>
          <p:cNvSpPr>
            <a:spLocks noGrp="1"/>
          </p:cNvSpPr>
          <p:nvPr>
            <p:ph type="title"/>
          </p:nvPr>
        </p:nvSpPr>
        <p:spPr/>
        <p:txBody>
          <a:bodyPr>
            <a:normAutofit/>
          </a:bodyPr>
          <a:lstStyle/>
          <a:p>
            <a:r>
              <a:rPr lang="en-US" sz="4000" dirty="0">
                <a:solidFill>
                  <a:srgbClr val="F05F2A"/>
                </a:solidFill>
                <a:latin typeface="Klavika Bd" panose="02000803050000020004" pitchFamily="50" charset="0"/>
              </a:rPr>
              <a:t>Key Takeaways	</a:t>
            </a:r>
          </a:p>
        </p:txBody>
      </p:sp>
      <p:sp>
        <p:nvSpPr>
          <p:cNvPr id="3" name="Content Placeholder 2">
            <a:extLst>
              <a:ext uri="{FF2B5EF4-FFF2-40B4-BE49-F238E27FC236}">
                <a16:creationId xmlns:a16="http://schemas.microsoft.com/office/drawing/2014/main" id="{CB28D2D4-0DC1-9B41-8557-34197BF8B0F8}"/>
              </a:ext>
            </a:extLst>
          </p:cNvPr>
          <p:cNvSpPr>
            <a:spLocks noGrp="1"/>
          </p:cNvSpPr>
          <p:nvPr>
            <p:ph idx="1"/>
          </p:nvPr>
        </p:nvSpPr>
        <p:spPr>
          <a:xfrm>
            <a:off x="914400" y="1828800"/>
            <a:ext cx="10515600" cy="3976914"/>
          </a:xfrm>
        </p:spPr>
        <p:txBody>
          <a:bodyPr>
            <a:noAutofit/>
          </a:bodyPr>
          <a:lstStyle/>
          <a:p>
            <a:r>
              <a:rPr lang="en-US" sz="2400" dirty="0">
                <a:latin typeface="Tahoma" panose="020B0604030504040204" pitchFamily="34" charset="0"/>
                <a:ea typeface="Tahoma" panose="020B0604030504040204" pitchFamily="34" charset="0"/>
                <a:cs typeface="Tahoma" panose="020B0604030504040204" pitchFamily="34" charset="0"/>
              </a:rPr>
              <a:t>All companies across the Defense Industrial Base need to secure their supply chains</a:t>
            </a:r>
          </a:p>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PreVeil helps:</a:t>
            </a: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Protect valuable intellectual property</a:t>
            </a: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Protect financial assets</a:t>
            </a: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Facilitate compliance</a:t>
            </a:r>
          </a:p>
          <a:p>
            <a:pPr marL="342900" indent="-34290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It’s easy to use, easy to deploy, and cost-effective</a:t>
            </a:r>
          </a:p>
        </p:txBody>
      </p:sp>
    </p:spTree>
    <p:extLst>
      <p:ext uri="{BB962C8B-B14F-4D97-AF65-F5344CB8AC3E}">
        <p14:creationId xmlns:p14="http://schemas.microsoft.com/office/powerpoint/2010/main" val="242211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7390E2-50AA-48AD-8E7E-0AB66C359618}"/>
              </a:ext>
            </a:extLst>
          </p:cNvPr>
          <p:cNvSpPr/>
          <p:nvPr/>
        </p:nvSpPr>
        <p:spPr>
          <a:xfrm>
            <a:off x="269630" y="220785"/>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2CEB76-96F1-44A7-B15D-E8AC89B2D220}"/>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2">
            <a:extLst>
              <a:ext uri="{FF2B5EF4-FFF2-40B4-BE49-F238E27FC236}">
                <a16:creationId xmlns:a16="http://schemas.microsoft.com/office/drawing/2014/main" id="{81F90328-3257-4571-8FF6-CB0D8C770A99}"/>
              </a:ext>
            </a:extLst>
          </p:cNvPr>
          <p:cNvSpPr txBox="1">
            <a:spLocks noChangeArrowheads="1"/>
          </p:cNvSpPr>
          <p:nvPr/>
        </p:nvSpPr>
        <p:spPr bwMode="auto">
          <a:xfrm>
            <a:off x="2367153" y="2439481"/>
            <a:ext cx="745769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0" dirty="0">
                <a:solidFill>
                  <a:srgbClr val="F05F2A"/>
                </a:solidFill>
                <a:latin typeface="Klavika Bd" panose="02000803050000020004" pitchFamily="50" charset="0"/>
              </a:rPr>
              <a:t>Q&amp;A</a:t>
            </a:r>
          </a:p>
        </p:txBody>
      </p:sp>
      <p:pic>
        <p:nvPicPr>
          <p:cNvPr id="8" name="Picture 7">
            <a:extLst>
              <a:ext uri="{FF2B5EF4-FFF2-40B4-BE49-F238E27FC236}">
                <a16:creationId xmlns:a16="http://schemas.microsoft.com/office/drawing/2014/main" id="{A2C2A6EF-3CAD-490D-AD37-358B27F8C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590" y="6227177"/>
            <a:ext cx="2297073" cy="346954"/>
          </a:xfrm>
          <a:prstGeom prst="rect">
            <a:avLst/>
          </a:prstGeom>
        </p:spPr>
      </p:pic>
      <p:pic>
        <p:nvPicPr>
          <p:cNvPr id="9" name="Picture 8">
            <a:extLst>
              <a:ext uri="{FF2B5EF4-FFF2-40B4-BE49-F238E27FC236}">
                <a16:creationId xmlns:a16="http://schemas.microsoft.com/office/drawing/2014/main" id="{52165A66-BAA7-457E-860B-DE75EAD18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387" y="5226169"/>
            <a:ext cx="3039841" cy="2348969"/>
          </a:xfrm>
          <a:prstGeom prst="rect">
            <a:avLst/>
          </a:prstGeom>
        </p:spPr>
      </p:pic>
      <p:pic>
        <p:nvPicPr>
          <p:cNvPr id="10" name="Picture 2" descr="Coalfire Federal Among First C3PAOs Authorized to Perform CMMC Audits">
            <a:extLst>
              <a:ext uri="{FF2B5EF4-FFF2-40B4-BE49-F238E27FC236}">
                <a16:creationId xmlns:a16="http://schemas.microsoft.com/office/drawing/2014/main" id="{5CE8B264-34FB-49A3-875B-ED6C2CA5CC7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6914" y="6143633"/>
            <a:ext cx="2035853" cy="430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30BF819-4259-4B0B-938C-557EED4379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072" y="6004679"/>
            <a:ext cx="590264" cy="590264"/>
          </a:xfrm>
          <a:prstGeom prst="rect">
            <a:avLst/>
          </a:prstGeom>
        </p:spPr>
      </p:pic>
    </p:spTree>
    <p:extLst>
      <p:ext uri="{BB962C8B-B14F-4D97-AF65-F5344CB8AC3E}">
        <p14:creationId xmlns:p14="http://schemas.microsoft.com/office/powerpoint/2010/main" val="633892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7390E2-50AA-48AD-8E7E-0AB66C359618}"/>
              </a:ext>
            </a:extLst>
          </p:cNvPr>
          <p:cNvSpPr/>
          <p:nvPr/>
        </p:nvSpPr>
        <p:spPr>
          <a:xfrm>
            <a:off x="269630" y="220785"/>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2CEB76-96F1-44A7-B15D-E8AC89B2D220}"/>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5011C5-F77C-4BF1-B537-76C4FED27F17}"/>
              </a:ext>
            </a:extLst>
          </p:cNvPr>
          <p:cNvSpPr/>
          <p:nvPr/>
        </p:nvSpPr>
        <p:spPr>
          <a:xfrm>
            <a:off x="269630" y="220785"/>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
            <a:extLst>
              <a:ext uri="{FF2B5EF4-FFF2-40B4-BE49-F238E27FC236}">
                <a16:creationId xmlns:a16="http://schemas.microsoft.com/office/drawing/2014/main" id="{085D0EDA-FF46-4E01-98D0-46EFE020BF52}"/>
              </a:ext>
            </a:extLst>
          </p:cNvPr>
          <p:cNvSpPr txBox="1">
            <a:spLocks noChangeArrowheads="1"/>
          </p:cNvSpPr>
          <p:nvPr/>
        </p:nvSpPr>
        <p:spPr bwMode="auto">
          <a:xfrm>
            <a:off x="4038600" y="7178675"/>
            <a:ext cx="1066800" cy="3397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fontAlgn="base" latinLnBrk="0" hangingPunct="1">
              <a:spcBef>
                <a:spcPct val="0"/>
              </a:spcBef>
              <a:spcAft>
                <a:spcPct val="0"/>
              </a:spcAft>
              <a:defRPr sz="1200" kern="1200">
                <a:solidFill>
                  <a:schemeClr val="tx1"/>
                </a:solidFill>
                <a:latin typeface="Univers LT Std 55"/>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r>
              <a:rPr lang="en-US" altLang="en-US"/>
              <a:t>-</a:t>
            </a:r>
            <a:fld id="{24836D40-AD4B-4803-8709-3DC8DB3D946E}" type="slidenum">
              <a:rPr lang="en-US" altLang="en-US" smtClean="0"/>
              <a:pPr>
                <a:defRPr/>
              </a:pPr>
              <a:t>4</a:t>
            </a:fld>
            <a:r>
              <a:rPr lang="en-US" altLang="en-US"/>
              <a:t>-</a:t>
            </a:r>
          </a:p>
        </p:txBody>
      </p:sp>
      <p:sp>
        <p:nvSpPr>
          <p:cNvPr id="16" name="object 6">
            <a:extLst>
              <a:ext uri="{FF2B5EF4-FFF2-40B4-BE49-F238E27FC236}">
                <a16:creationId xmlns:a16="http://schemas.microsoft.com/office/drawing/2014/main" id="{EAEEE262-69DE-4BFC-8443-333E36CFD1A1}"/>
              </a:ext>
            </a:extLst>
          </p:cNvPr>
          <p:cNvSpPr txBox="1"/>
          <p:nvPr/>
        </p:nvSpPr>
        <p:spPr>
          <a:xfrm>
            <a:off x="868584" y="1279646"/>
            <a:ext cx="8566148" cy="4440780"/>
          </a:xfrm>
          <a:prstGeom prst="rect">
            <a:avLst/>
          </a:prstGeom>
          <a:solidFill>
            <a:schemeClr val="bg1">
              <a:lumMod val="95000"/>
            </a:schemeClr>
          </a:solidFill>
          <a:ln>
            <a:solidFill>
              <a:srgbClr val="434286"/>
            </a:solidFill>
          </a:ln>
        </p:spPr>
        <p:txBody>
          <a:bodyPr wrap="square" lIns="0" tIns="8712" rIns="0" bIns="0">
            <a:spAutoFit/>
          </a:bodyPr>
          <a:lstStyle/>
          <a:p>
            <a:pPr marL="8713" defTabSz="627301">
              <a:spcBef>
                <a:spcPts val="69"/>
              </a:spcBef>
              <a:tabLst>
                <a:tab pos="165538" algn="l"/>
              </a:tabLst>
              <a:defRPr/>
            </a:pPr>
            <a:r>
              <a:rPr lang="en-US" sz="1600" b="0" i="0" dirty="0">
                <a:solidFill>
                  <a:srgbClr val="212529"/>
                </a:solidFill>
                <a:effectLst/>
                <a:latin typeface="Tahoma" panose="020B0604030504040204" pitchFamily="34" charset="0"/>
                <a:ea typeface="Tahoma" panose="020B0604030504040204" pitchFamily="34" charset="0"/>
                <a:cs typeface="Tahoma" panose="020B0604030504040204" pitchFamily="34" charset="0"/>
              </a:rPr>
              <a:t>Jeffrey C. (“J.C.”) Dodson is the Global Chief Security Officer for BAE Systems Inc. </a:t>
            </a:r>
          </a:p>
          <a:p>
            <a:r>
              <a:rPr lang="en-US" sz="1600" b="0" i="0" u="none" strike="noStrike" baseline="0" dirty="0">
                <a:solidFill>
                  <a:srgbClr val="000000"/>
                </a:solidFill>
                <a:latin typeface="Arial" panose="020B0604020202020204" pitchFamily="34" charset="0"/>
              </a:rPr>
              <a:t>He is responsible for corporate security strategy, operations and assurance. His risk management portfolio includes all elements of industrial, international and cyber security for U.S. and overseas business operations. He is principal advisor to the Board of Directors’ Government Security Committee and has operational oversight of the corporation’s Special Security Agreement (SSA) with the U.S. Department of Defense. </a:t>
            </a:r>
          </a:p>
          <a:p>
            <a:endParaRPr lang="en-US" sz="1600" b="0" i="0" u="none" strike="noStrike" baseline="0" dirty="0">
              <a:solidFill>
                <a:srgbClr val="000000"/>
              </a:solidFill>
              <a:latin typeface="Arial" panose="020B0604020202020204" pitchFamily="34" charset="0"/>
            </a:endParaRPr>
          </a:p>
          <a:p>
            <a:r>
              <a:rPr lang="en-US" sz="1600" b="0" i="0" u="none" strike="noStrike" baseline="0" dirty="0">
                <a:solidFill>
                  <a:srgbClr val="000000"/>
                </a:solidFill>
                <a:latin typeface="Arial" panose="020B0604020202020204" pitchFamily="34" charset="0"/>
              </a:rPr>
              <a:t>Prior to his CSO appointment in 2020, Dodson served as BAE’s Global Chief Information Security Officer (CISO) since 2010. During his tenure with the company, he has held a variety of executive positions in program management, strategy, business development and security. He joined BAE Systems in 2002 following a 22-year career with the U.S. Air Force that included flying operations, weapons system acquisition management, and command assignments. </a:t>
            </a:r>
          </a:p>
          <a:p>
            <a:endParaRPr lang="en-US" sz="1600" dirty="0">
              <a:solidFill>
                <a:srgbClr val="000000"/>
              </a:solidFill>
              <a:latin typeface="Arial" panose="020B0604020202020204" pitchFamily="34" charset="0"/>
            </a:endParaRPr>
          </a:p>
          <a:p>
            <a:r>
              <a:rPr lang="en-US" sz="1600" b="0" i="0" u="none" strike="noStrike" baseline="0" dirty="0">
                <a:solidFill>
                  <a:srgbClr val="000000"/>
                </a:solidFill>
                <a:latin typeface="Arial" panose="020B0604020202020204" pitchFamily="34" charset="0"/>
              </a:rPr>
              <a:t>Dodson currently serves on the Board of Directors for the National Defense-Information Sharing and Analysis Center (ND-ISAC). He is a member of the Department of Homeland Security’s Defense Industrial Base Sector Coordinating Council and is an industry contributor/advisor to numerous U.S. Government national security policy studies and initiatives. </a:t>
            </a:r>
          </a:p>
        </p:txBody>
      </p:sp>
      <p:sp>
        <p:nvSpPr>
          <p:cNvPr id="17" name="Title 2">
            <a:extLst>
              <a:ext uri="{FF2B5EF4-FFF2-40B4-BE49-F238E27FC236}">
                <a16:creationId xmlns:a16="http://schemas.microsoft.com/office/drawing/2014/main" id="{B4DCA006-B14C-48CB-BCF0-64F868D87C08}"/>
              </a:ext>
            </a:extLst>
          </p:cNvPr>
          <p:cNvSpPr txBox="1">
            <a:spLocks noChangeArrowheads="1"/>
          </p:cNvSpPr>
          <p:nvPr/>
        </p:nvSpPr>
        <p:spPr bwMode="auto">
          <a:xfrm>
            <a:off x="1911212" y="374627"/>
            <a:ext cx="8366673" cy="545968"/>
          </a:xfrm>
          <a:prstGeom prst="rect">
            <a:avLst/>
          </a:prstGeom>
          <a:noFill/>
        </p:spPr>
        <p:txBody>
          <a:bodyPr/>
          <a:lstStyle>
            <a:lvl1pPr algn="l" rtl="0" eaLnBrk="0" fontAlgn="base" hangingPunct="0">
              <a:spcBef>
                <a:spcPct val="0"/>
              </a:spcBef>
              <a:spcAft>
                <a:spcPct val="0"/>
              </a:spcAft>
              <a:defRPr sz="3157" b="1" cap="small">
                <a:solidFill>
                  <a:srgbClr val="000000"/>
                </a:solidFill>
                <a:latin typeface="Adobe Garamond Pro" pitchFamily="18" charset="0"/>
                <a:ea typeface="+mj-ea"/>
                <a:cs typeface="+mj-cs"/>
              </a:defRPr>
            </a:lvl1pPr>
            <a:lvl2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2pPr>
            <a:lvl3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3pPr>
            <a:lvl4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4pPr>
            <a:lvl5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5pPr>
            <a:lvl6pPr marL="721587" algn="l" rtl="0" fontAlgn="base">
              <a:spcBef>
                <a:spcPct val="0"/>
              </a:spcBef>
              <a:spcAft>
                <a:spcPct val="0"/>
              </a:spcAft>
              <a:defRPr sz="3157" b="1">
                <a:solidFill>
                  <a:srgbClr val="000000"/>
                </a:solidFill>
                <a:latin typeface="Garamond" pitchFamily="18" charset="0"/>
                <a:cs typeface="Times New Roman" pitchFamily="18" charset="0"/>
              </a:defRPr>
            </a:lvl6pPr>
            <a:lvl7pPr marL="1443175" algn="l" rtl="0" fontAlgn="base">
              <a:spcBef>
                <a:spcPct val="0"/>
              </a:spcBef>
              <a:spcAft>
                <a:spcPct val="0"/>
              </a:spcAft>
              <a:defRPr sz="3157" b="1">
                <a:solidFill>
                  <a:srgbClr val="000000"/>
                </a:solidFill>
                <a:latin typeface="Garamond" pitchFamily="18" charset="0"/>
                <a:cs typeface="Times New Roman" pitchFamily="18" charset="0"/>
              </a:defRPr>
            </a:lvl7pPr>
            <a:lvl8pPr marL="2164761" algn="l" rtl="0" fontAlgn="base">
              <a:spcBef>
                <a:spcPct val="0"/>
              </a:spcBef>
              <a:spcAft>
                <a:spcPct val="0"/>
              </a:spcAft>
              <a:defRPr sz="3157" b="1">
                <a:solidFill>
                  <a:srgbClr val="000000"/>
                </a:solidFill>
                <a:latin typeface="Garamond" pitchFamily="18" charset="0"/>
                <a:cs typeface="Times New Roman" pitchFamily="18" charset="0"/>
              </a:defRPr>
            </a:lvl8pPr>
            <a:lvl9pPr marL="2886349" algn="l" rtl="0" fontAlgn="base">
              <a:spcBef>
                <a:spcPct val="0"/>
              </a:spcBef>
              <a:spcAft>
                <a:spcPct val="0"/>
              </a:spcAft>
              <a:defRPr sz="3157" b="1">
                <a:solidFill>
                  <a:srgbClr val="000000"/>
                </a:solidFill>
                <a:latin typeface="Garamond" pitchFamily="18" charset="0"/>
                <a:cs typeface="Times New Roman" pitchFamily="18" charset="0"/>
              </a:defRPr>
            </a:lvl9pPr>
          </a:lstStyle>
          <a:p>
            <a:pPr algn="ctr">
              <a:defRPr/>
            </a:pPr>
            <a:r>
              <a:rPr lang="en-US" altLang="en-US" sz="4000" kern="0" dirty="0">
                <a:solidFill>
                  <a:srgbClr val="1F2D57"/>
                </a:solidFill>
                <a:latin typeface="Klavika Bd" panose="02000803050000020004" pitchFamily="50" charset="0"/>
                <a:ea typeface="Helvetica Light" panose="020B0403020202020204" pitchFamily="34" charset="0"/>
                <a:cs typeface="Calibri"/>
              </a:rPr>
              <a:t>About JC Dodson</a:t>
            </a:r>
            <a:endParaRPr lang="en-US" altLang="en-US" sz="4000" kern="0" dirty="0">
              <a:solidFill>
                <a:srgbClr val="1F2D57"/>
              </a:solidFill>
              <a:latin typeface="Klavika Bd" panose="02000803050000020004" pitchFamily="50" charset="0"/>
              <a:ea typeface="Helvetica Light" panose="020B0403020202020204" pitchFamily="34" charset="0"/>
              <a:cs typeface="Helvetica Light" panose="020B0403020202020204" pitchFamily="34" charset="0"/>
            </a:endParaRPr>
          </a:p>
        </p:txBody>
      </p:sp>
      <p:sp>
        <p:nvSpPr>
          <p:cNvPr id="18" name="Oval 17">
            <a:extLst>
              <a:ext uri="{FF2B5EF4-FFF2-40B4-BE49-F238E27FC236}">
                <a16:creationId xmlns:a16="http://schemas.microsoft.com/office/drawing/2014/main" id="{E4B5ABA9-3DE5-437B-932D-F7D5F6B88BE2}"/>
              </a:ext>
            </a:extLst>
          </p:cNvPr>
          <p:cNvSpPr/>
          <p:nvPr/>
        </p:nvSpPr>
        <p:spPr>
          <a:xfrm>
            <a:off x="9471906" y="3864280"/>
            <a:ext cx="2067739" cy="235998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38100">
            <a:solidFill>
              <a:srgbClr val="1F2D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962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7390E2-50AA-48AD-8E7E-0AB66C359618}"/>
              </a:ext>
            </a:extLst>
          </p:cNvPr>
          <p:cNvSpPr/>
          <p:nvPr/>
        </p:nvSpPr>
        <p:spPr>
          <a:xfrm>
            <a:off x="269630" y="220785"/>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2CEB76-96F1-44A7-B15D-E8AC89B2D220}"/>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
            <a:extLst>
              <a:ext uri="{FF2B5EF4-FFF2-40B4-BE49-F238E27FC236}">
                <a16:creationId xmlns:a16="http://schemas.microsoft.com/office/drawing/2014/main" id="{49C23C63-1D59-4361-953B-AEFD36F8A9FB}"/>
              </a:ext>
            </a:extLst>
          </p:cNvPr>
          <p:cNvSpPr txBox="1">
            <a:spLocks noChangeArrowheads="1"/>
          </p:cNvSpPr>
          <p:nvPr/>
        </p:nvSpPr>
        <p:spPr bwMode="auto">
          <a:xfrm>
            <a:off x="4038600" y="7178675"/>
            <a:ext cx="1066800" cy="3397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fontAlgn="base" latinLnBrk="0" hangingPunct="1">
              <a:spcBef>
                <a:spcPct val="0"/>
              </a:spcBef>
              <a:spcAft>
                <a:spcPct val="0"/>
              </a:spcAft>
              <a:defRPr sz="1200" kern="1200">
                <a:solidFill>
                  <a:schemeClr val="tx1"/>
                </a:solidFill>
                <a:latin typeface="Univers LT Std 55"/>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r>
              <a:rPr lang="en-US" altLang="en-US"/>
              <a:t>-</a:t>
            </a:r>
            <a:fld id="{24836D40-AD4B-4803-8709-3DC8DB3D946E}" type="slidenum">
              <a:rPr lang="en-US" altLang="en-US" smtClean="0"/>
              <a:pPr>
                <a:defRPr/>
              </a:pPr>
              <a:t>5</a:t>
            </a:fld>
            <a:r>
              <a:rPr lang="en-US" altLang="en-US"/>
              <a:t>-</a:t>
            </a:r>
          </a:p>
        </p:txBody>
      </p:sp>
      <p:sp>
        <p:nvSpPr>
          <p:cNvPr id="13" name="object 6">
            <a:extLst>
              <a:ext uri="{FF2B5EF4-FFF2-40B4-BE49-F238E27FC236}">
                <a16:creationId xmlns:a16="http://schemas.microsoft.com/office/drawing/2014/main" id="{1DBF435F-70F7-4D7F-B25F-2A8342520074}"/>
              </a:ext>
            </a:extLst>
          </p:cNvPr>
          <p:cNvSpPr txBox="1"/>
          <p:nvPr/>
        </p:nvSpPr>
        <p:spPr>
          <a:xfrm>
            <a:off x="629513" y="1506653"/>
            <a:ext cx="8865236" cy="1573328"/>
          </a:xfrm>
          <a:prstGeom prst="rect">
            <a:avLst/>
          </a:prstGeom>
          <a:solidFill>
            <a:schemeClr val="bg1">
              <a:lumMod val="95000"/>
            </a:schemeClr>
          </a:solidFill>
          <a:ln>
            <a:solidFill>
              <a:srgbClr val="434286"/>
            </a:solidFill>
          </a:ln>
        </p:spPr>
        <p:txBody>
          <a:bodyPr wrap="square" lIns="0" tIns="8712" rIns="0" bIns="0">
            <a:spAutoFit/>
          </a:bodyPr>
          <a:lstStyle/>
          <a:p>
            <a:pPr marL="8713" defTabSz="627301">
              <a:spcBef>
                <a:spcPts val="69"/>
              </a:spcBef>
              <a:tabLst>
                <a:tab pos="165538" algn="l"/>
              </a:tabLst>
              <a:defRPr/>
            </a:pPr>
            <a:r>
              <a:rPr lang="en-US" sz="2000" spc="-4"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PreVeil is a simple, inexpensive and secure SaaS platform for storing and sharing CUI and ITAR data in email and files.</a:t>
            </a:r>
          </a:p>
          <a:p>
            <a:pPr marL="8713" algn="ctr" defTabSz="627301">
              <a:spcBef>
                <a:spcPts val="69"/>
              </a:spcBef>
              <a:tabLst>
                <a:tab pos="165538" algn="l"/>
              </a:tabLst>
              <a:defRPr/>
            </a:pPr>
            <a:endParaRPr lang="en-US" sz="2000" spc="-4"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endParaRPr>
          </a:p>
          <a:p>
            <a:pPr marL="8713" defTabSz="627301">
              <a:spcBef>
                <a:spcPts val="69"/>
              </a:spcBef>
              <a:tabLst>
                <a:tab pos="165538" algn="l"/>
              </a:tabLst>
              <a:defRPr/>
            </a:pPr>
            <a:r>
              <a:rPr lang="en-US" sz="2000" spc="-4"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Designed for the enterprise, PreVeil is used by leading defense contractors for CMMC compliance, Supply Chain Collaboration and Incident Response.</a:t>
            </a:r>
          </a:p>
        </p:txBody>
      </p:sp>
      <p:sp>
        <p:nvSpPr>
          <p:cNvPr id="14" name="Title 2">
            <a:extLst>
              <a:ext uri="{FF2B5EF4-FFF2-40B4-BE49-F238E27FC236}">
                <a16:creationId xmlns:a16="http://schemas.microsoft.com/office/drawing/2014/main" id="{8DD2F8E5-F40C-4B0D-AE0C-47C0D5245A22}"/>
              </a:ext>
            </a:extLst>
          </p:cNvPr>
          <p:cNvSpPr txBox="1">
            <a:spLocks noChangeArrowheads="1"/>
          </p:cNvSpPr>
          <p:nvPr/>
        </p:nvSpPr>
        <p:spPr bwMode="auto">
          <a:xfrm>
            <a:off x="1911212" y="374627"/>
            <a:ext cx="8366673" cy="545968"/>
          </a:xfrm>
          <a:prstGeom prst="rect">
            <a:avLst/>
          </a:prstGeom>
          <a:noFill/>
        </p:spPr>
        <p:txBody>
          <a:bodyPr/>
          <a:lstStyle>
            <a:lvl1pPr algn="l" rtl="0" eaLnBrk="0" fontAlgn="base" hangingPunct="0">
              <a:spcBef>
                <a:spcPct val="0"/>
              </a:spcBef>
              <a:spcAft>
                <a:spcPct val="0"/>
              </a:spcAft>
              <a:defRPr sz="3157" b="1" cap="small">
                <a:solidFill>
                  <a:srgbClr val="000000"/>
                </a:solidFill>
                <a:latin typeface="Adobe Garamond Pro" pitchFamily="18" charset="0"/>
                <a:ea typeface="+mj-ea"/>
                <a:cs typeface="+mj-cs"/>
              </a:defRPr>
            </a:lvl1pPr>
            <a:lvl2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2pPr>
            <a:lvl3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3pPr>
            <a:lvl4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4pPr>
            <a:lvl5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5pPr>
            <a:lvl6pPr marL="721587" algn="l" rtl="0" fontAlgn="base">
              <a:spcBef>
                <a:spcPct val="0"/>
              </a:spcBef>
              <a:spcAft>
                <a:spcPct val="0"/>
              </a:spcAft>
              <a:defRPr sz="3157" b="1">
                <a:solidFill>
                  <a:srgbClr val="000000"/>
                </a:solidFill>
                <a:latin typeface="Garamond" pitchFamily="18" charset="0"/>
                <a:cs typeface="Times New Roman" pitchFamily="18" charset="0"/>
              </a:defRPr>
            </a:lvl6pPr>
            <a:lvl7pPr marL="1443175" algn="l" rtl="0" fontAlgn="base">
              <a:spcBef>
                <a:spcPct val="0"/>
              </a:spcBef>
              <a:spcAft>
                <a:spcPct val="0"/>
              </a:spcAft>
              <a:defRPr sz="3157" b="1">
                <a:solidFill>
                  <a:srgbClr val="000000"/>
                </a:solidFill>
                <a:latin typeface="Garamond" pitchFamily="18" charset="0"/>
                <a:cs typeface="Times New Roman" pitchFamily="18" charset="0"/>
              </a:defRPr>
            </a:lvl7pPr>
            <a:lvl8pPr marL="2164761" algn="l" rtl="0" fontAlgn="base">
              <a:spcBef>
                <a:spcPct val="0"/>
              </a:spcBef>
              <a:spcAft>
                <a:spcPct val="0"/>
              </a:spcAft>
              <a:defRPr sz="3157" b="1">
                <a:solidFill>
                  <a:srgbClr val="000000"/>
                </a:solidFill>
                <a:latin typeface="Garamond" pitchFamily="18" charset="0"/>
                <a:cs typeface="Times New Roman" pitchFamily="18" charset="0"/>
              </a:defRPr>
            </a:lvl8pPr>
            <a:lvl9pPr marL="2886349" algn="l" rtl="0" fontAlgn="base">
              <a:spcBef>
                <a:spcPct val="0"/>
              </a:spcBef>
              <a:spcAft>
                <a:spcPct val="0"/>
              </a:spcAft>
              <a:defRPr sz="3157" b="1">
                <a:solidFill>
                  <a:srgbClr val="000000"/>
                </a:solidFill>
                <a:latin typeface="Garamond" pitchFamily="18" charset="0"/>
                <a:cs typeface="Times New Roman" pitchFamily="18" charset="0"/>
              </a:defRPr>
            </a:lvl9pPr>
          </a:lstStyle>
          <a:p>
            <a:pPr algn="ctr">
              <a:defRPr/>
            </a:pPr>
            <a:r>
              <a:rPr lang="en-US" altLang="en-US" sz="4000" kern="0" dirty="0">
                <a:solidFill>
                  <a:srgbClr val="1F2D57"/>
                </a:solidFill>
                <a:latin typeface="Klavika Bd" panose="02000803050000020004" pitchFamily="50" charset="0"/>
                <a:ea typeface="Helvetica Light" panose="020B0403020202020204" pitchFamily="34" charset="0"/>
                <a:cs typeface="Calibri"/>
              </a:rPr>
              <a:t>About PreVeil</a:t>
            </a:r>
            <a:endParaRPr lang="en-US" altLang="en-US" sz="4000" kern="0" dirty="0">
              <a:solidFill>
                <a:srgbClr val="1F2D57"/>
              </a:solidFill>
              <a:latin typeface="Klavika Bd" panose="02000803050000020004" pitchFamily="50" charset="0"/>
              <a:ea typeface="Helvetica Light" panose="020B0403020202020204" pitchFamily="34" charset="0"/>
              <a:cs typeface="Helvetica Light" panose="020B0403020202020204" pitchFamily="34" charset="0"/>
            </a:endParaRPr>
          </a:p>
        </p:txBody>
      </p:sp>
      <p:sp>
        <p:nvSpPr>
          <p:cNvPr id="15" name="object 6">
            <a:extLst>
              <a:ext uri="{FF2B5EF4-FFF2-40B4-BE49-F238E27FC236}">
                <a16:creationId xmlns:a16="http://schemas.microsoft.com/office/drawing/2014/main" id="{D4A37074-12D4-43FC-B23C-7FEAF682C7AE}"/>
              </a:ext>
            </a:extLst>
          </p:cNvPr>
          <p:cNvSpPr txBox="1"/>
          <p:nvPr/>
        </p:nvSpPr>
        <p:spPr>
          <a:xfrm>
            <a:off x="629513" y="4466475"/>
            <a:ext cx="5466488" cy="1424569"/>
          </a:xfrm>
          <a:prstGeom prst="rect">
            <a:avLst/>
          </a:prstGeom>
          <a:solidFill>
            <a:schemeClr val="bg1">
              <a:lumMod val="95000"/>
            </a:schemeClr>
          </a:solidFill>
          <a:ln>
            <a:solidFill>
              <a:srgbClr val="434286"/>
            </a:solidFill>
          </a:ln>
        </p:spPr>
        <p:txBody>
          <a:bodyPr wrap="square" lIns="0" tIns="8712" rIns="0" bIns="0">
            <a:spAutoFit/>
          </a:bodyPr>
          <a:lstStyle/>
          <a:p>
            <a:pPr marL="270088" indent="-261376" defTabSz="627301">
              <a:spcBef>
                <a:spcPts val="841"/>
              </a:spcBef>
              <a:buFont typeface="Arial" panose="020B0604020202020204" pitchFamily="34" charset="0"/>
              <a:buChar char="•"/>
              <a:tabLst>
                <a:tab pos="165538" algn="l"/>
              </a:tabLst>
              <a:defRPr/>
            </a:pPr>
            <a:r>
              <a:rPr lang="en-US" spc="-4"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Co-founder and CEO of PreVeil since 2015</a:t>
            </a:r>
          </a:p>
          <a:p>
            <a:pPr marL="270088" indent="-261376" defTabSz="627301">
              <a:spcBef>
                <a:spcPts val="841"/>
              </a:spcBef>
              <a:buFont typeface="Arial" panose="020B0604020202020204" pitchFamily="34" charset="0"/>
              <a:buChar char="•"/>
              <a:tabLst>
                <a:tab pos="165538" algn="l"/>
              </a:tabLst>
              <a:defRPr/>
            </a:pPr>
            <a:r>
              <a:rPr lang="en-US" spc="-4"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Previously, CEO of </a:t>
            </a:r>
            <a:r>
              <a:rPr lang="en-US" spc="-4" dirty="0" err="1">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Airvana</a:t>
            </a:r>
            <a:endParaRPr lang="en-US" spc="-4"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endParaRPr>
          </a:p>
          <a:p>
            <a:pPr marL="270088" indent="-261376" defTabSz="627301">
              <a:spcBef>
                <a:spcPts val="841"/>
              </a:spcBef>
              <a:buFont typeface="Arial" panose="020B0604020202020204" pitchFamily="34" charset="0"/>
              <a:buChar char="•"/>
              <a:tabLst>
                <a:tab pos="165538" algn="l"/>
              </a:tabLst>
              <a:defRPr/>
            </a:pPr>
            <a:r>
              <a:rPr lang="en-US" spc="-4"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Led teams at Motorola and Apple</a:t>
            </a:r>
          </a:p>
          <a:p>
            <a:pPr marL="270088" indent="-261376" defTabSz="627301">
              <a:spcBef>
                <a:spcPts val="841"/>
              </a:spcBef>
              <a:buFont typeface="Arial" panose="020B0604020202020204" pitchFamily="34" charset="0"/>
              <a:buChar char="•"/>
              <a:tabLst>
                <a:tab pos="165538" algn="l"/>
              </a:tabLst>
              <a:defRPr/>
            </a:pPr>
            <a:r>
              <a:rPr lang="en-US" spc="-4"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BS in Electrical Engineering, Stanford University</a:t>
            </a:r>
          </a:p>
        </p:txBody>
      </p:sp>
      <p:sp>
        <p:nvSpPr>
          <p:cNvPr id="16" name="Title 2">
            <a:extLst>
              <a:ext uri="{FF2B5EF4-FFF2-40B4-BE49-F238E27FC236}">
                <a16:creationId xmlns:a16="http://schemas.microsoft.com/office/drawing/2014/main" id="{54D59BB9-05E1-4ACA-A8C5-E599EA1E370E}"/>
              </a:ext>
            </a:extLst>
          </p:cNvPr>
          <p:cNvSpPr txBox="1">
            <a:spLocks noChangeArrowheads="1"/>
          </p:cNvSpPr>
          <p:nvPr/>
        </p:nvSpPr>
        <p:spPr bwMode="auto">
          <a:xfrm>
            <a:off x="1847648" y="3429000"/>
            <a:ext cx="8366673" cy="545968"/>
          </a:xfrm>
          <a:prstGeom prst="rect">
            <a:avLst/>
          </a:prstGeom>
          <a:noFill/>
        </p:spPr>
        <p:txBody>
          <a:bodyPr/>
          <a:lstStyle>
            <a:lvl1pPr algn="l" rtl="0" eaLnBrk="0" fontAlgn="base" hangingPunct="0">
              <a:spcBef>
                <a:spcPct val="0"/>
              </a:spcBef>
              <a:spcAft>
                <a:spcPct val="0"/>
              </a:spcAft>
              <a:defRPr sz="3157" b="1" cap="small">
                <a:solidFill>
                  <a:srgbClr val="000000"/>
                </a:solidFill>
                <a:latin typeface="Adobe Garamond Pro" pitchFamily="18" charset="0"/>
                <a:ea typeface="+mj-ea"/>
                <a:cs typeface="+mj-cs"/>
              </a:defRPr>
            </a:lvl1pPr>
            <a:lvl2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2pPr>
            <a:lvl3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3pPr>
            <a:lvl4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4pPr>
            <a:lvl5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5pPr>
            <a:lvl6pPr marL="721587" algn="l" rtl="0" fontAlgn="base">
              <a:spcBef>
                <a:spcPct val="0"/>
              </a:spcBef>
              <a:spcAft>
                <a:spcPct val="0"/>
              </a:spcAft>
              <a:defRPr sz="3157" b="1">
                <a:solidFill>
                  <a:srgbClr val="000000"/>
                </a:solidFill>
                <a:latin typeface="Garamond" pitchFamily="18" charset="0"/>
                <a:cs typeface="Times New Roman" pitchFamily="18" charset="0"/>
              </a:defRPr>
            </a:lvl6pPr>
            <a:lvl7pPr marL="1443175" algn="l" rtl="0" fontAlgn="base">
              <a:spcBef>
                <a:spcPct val="0"/>
              </a:spcBef>
              <a:spcAft>
                <a:spcPct val="0"/>
              </a:spcAft>
              <a:defRPr sz="3157" b="1">
                <a:solidFill>
                  <a:srgbClr val="000000"/>
                </a:solidFill>
                <a:latin typeface="Garamond" pitchFamily="18" charset="0"/>
                <a:cs typeface="Times New Roman" pitchFamily="18" charset="0"/>
              </a:defRPr>
            </a:lvl7pPr>
            <a:lvl8pPr marL="2164761" algn="l" rtl="0" fontAlgn="base">
              <a:spcBef>
                <a:spcPct val="0"/>
              </a:spcBef>
              <a:spcAft>
                <a:spcPct val="0"/>
              </a:spcAft>
              <a:defRPr sz="3157" b="1">
                <a:solidFill>
                  <a:srgbClr val="000000"/>
                </a:solidFill>
                <a:latin typeface="Garamond" pitchFamily="18" charset="0"/>
                <a:cs typeface="Times New Roman" pitchFamily="18" charset="0"/>
              </a:defRPr>
            </a:lvl8pPr>
            <a:lvl9pPr marL="2886349" algn="l" rtl="0" fontAlgn="base">
              <a:spcBef>
                <a:spcPct val="0"/>
              </a:spcBef>
              <a:spcAft>
                <a:spcPct val="0"/>
              </a:spcAft>
              <a:defRPr sz="3157" b="1">
                <a:solidFill>
                  <a:srgbClr val="000000"/>
                </a:solidFill>
                <a:latin typeface="Garamond" pitchFamily="18" charset="0"/>
                <a:cs typeface="Times New Roman" pitchFamily="18" charset="0"/>
              </a:defRPr>
            </a:lvl9pPr>
          </a:lstStyle>
          <a:p>
            <a:pPr algn="ctr">
              <a:defRPr/>
            </a:pPr>
            <a:r>
              <a:rPr lang="en-US" altLang="en-US" sz="4000" kern="0" dirty="0">
                <a:solidFill>
                  <a:srgbClr val="1F2D57"/>
                </a:solidFill>
                <a:latin typeface="Klavika Bd" panose="02000803050000020004" pitchFamily="50" charset="0"/>
                <a:ea typeface="Helvetica Light" panose="020B0403020202020204" pitchFamily="34" charset="0"/>
                <a:cs typeface="Calibri"/>
              </a:rPr>
              <a:t>About Randy Battat</a:t>
            </a:r>
            <a:endParaRPr lang="en-US" altLang="en-US" sz="4000" kern="0" dirty="0">
              <a:solidFill>
                <a:srgbClr val="1F2D57"/>
              </a:solidFill>
              <a:latin typeface="Klavika Bd" panose="02000803050000020004" pitchFamily="50" charset="0"/>
              <a:ea typeface="Helvetica Light" panose="020B0403020202020204" pitchFamily="34" charset="0"/>
              <a:cs typeface="Helvetica Light" panose="020B0403020202020204" pitchFamily="34" charset="0"/>
            </a:endParaRPr>
          </a:p>
        </p:txBody>
      </p:sp>
      <p:sp>
        <p:nvSpPr>
          <p:cNvPr id="17" name="Oval 16">
            <a:extLst>
              <a:ext uri="{FF2B5EF4-FFF2-40B4-BE49-F238E27FC236}">
                <a16:creationId xmlns:a16="http://schemas.microsoft.com/office/drawing/2014/main" id="{8DC2C7F2-A732-46E5-8412-3BFB4A87DE81}"/>
              </a:ext>
            </a:extLst>
          </p:cNvPr>
          <p:cNvSpPr/>
          <p:nvPr/>
        </p:nvSpPr>
        <p:spPr>
          <a:xfrm>
            <a:off x="9494748" y="4123386"/>
            <a:ext cx="2067739" cy="235998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38100">
            <a:solidFill>
              <a:srgbClr val="1F2D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5813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7390E2-50AA-48AD-8E7E-0AB66C359618}"/>
              </a:ext>
            </a:extLst>
          </p:cNvPr>
          <p:cNvSpPr/>
          <p:nvPr/>
        </p:nvSpPr>
        <p:spPr>
          <a:xfrm>
            <a:off x="269630" y="220785"/>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2CEB76-96F1-44A7-B15D-E8AC89B2D220}"/>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A64125A-5A25-48F4-9FE4-D6541FD4C1C8}"/>
              </a:ext>
            </a:extLst>
          </p:cNvPr>
          <p:cNvSpPr/>
          <p:nvPr/>
        </p:nvSpPr>
        <p:spPr>
          <a:xfrm>
            <a:off x="269630" y="66943"/>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C1CB433-7FEB-47A8-8054-C374F0226357}"/>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a:extLst>
              <a:ext uri="{FF2B5EF4-FFF2-40B4-BE49-F238E27FC236}">
                <a16:creationId xmlns:a16="http://schemas.microsoft.com/office/drawing/2014/main" id="{6B68535D-D652-4329-8695-52B78799FC83}"/>
              </a:ext>
            </a:extLst>
          </p:cNvPr>
          <p:cNvSpPr txBox="1">
            <a:spLocks noChangeArrowheads="1"/>
          </p:cNvSpPr>
          <p:nvPr/>
        </p:nvSpPr>
        <p:spPr bwMode="auto">
          <a:xfrm>
            <a:off x="4038600" y="7178675"/>
            <a:ext cx="1066800" cy="3397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fontAlgn="base" latinLnBrk="0" hangingPunct="1">
              <a:spcBef>
                <a:spcPct val="0"/>
              </a:spcBef>
              <a:spcAft>
                <a:spcPct val="0"/>
              </a:spcAft>
              <a:defRPr sz="1200" kern="1200">
                <a:solidFill>
                  <a:schemeClr val="tx1"/>
                </a:solidFill>
                <a:latin typeface="Univers LT Std 55"/>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r>
              <a:rPr lang="en-US" altLang="en-US"/>
              <a:t>-</a:t>
            </a:r>
            <a:fld id="{24836D40-AD4B-4803-8709-3DC8DB3D946E}" type="slidenum">
              <a:rPr lang="en-US" altLang="en-US" smtClean="0"/>
              <a:pPr>
                <a:defRPr/>
              </a:pPr>
              <a:t>6</a:t>
            </a:fld>
            <a:r>
              <a:rPr lang="en-US" altLang="en-US"/>
              <a:t>-</a:t>
            </a:r>
          </a:p>
        </p:txBody>
      </p:sp>
      <p:sp>
        <p:nvSpPr>
          <p:cNvPr id="9" name="object 6">
            <a:extLst>
              <a:ext uri="{FF2B5EF4-FFF2-40B4-BE49-F238E27FC236}">
                <a16:creationId xmlns:a16="http://schemas.microsoft.com/office/drawing/2014/main" id="{928F59C0-BFEA-42DD-9A62-B7783A1C189B}"/>
              </a:ext>
            </a:extLst>
          </p:cNvPr>
          <p:cNvSpPr txBox="1"/>
          <p:nvPr/>
        </p:nvSpPr>
        <p:spPr>
          <a:xfrm>
            <a:off x="730271" y="1077851"/>
            <a:ext cx="8718529" cy="4794723"/>
          </a:xfrm>
          <a:prstGeom prst="rect">
            <a:avLst/>
          </a:prstGeom>
          <a:solidFill>
            <a:schemeClr val="bg1">
              <a:lumMod val="95000"/>
            </a:schemeClr>
          </a:solidFill>
          <a:ln>
            <a:solidFill>
              <a:srgbClr val="434286"/>
            </a:solidFill>
          </a:ln>
        </p:spPr>
        <p:txBody>
          <a:bodyPr wrap="square" lIns="0" tIns="8712" rIns="0" bIns="0">
            <a:spAutoFit/>
          </a:bodyPr>
          <a:lstStyle/>
          <a:p>
            <a:pPr marL="8713" defTabSz="627301">
              <a:spcBef>
                <a:spcPts val="69"/>
              </a:spcBef>
              <a:tabLst>
                <a:tab pos="165538" algn="l"/>
              </a:tabLst>
              <a:defRPr/>
            </a:pPr>
            <a:r>
              <a:rPr lang="en-US" spc="-4" dirty="0">
                <a:latin typeface="Tahoma" panose="020B0604030504040204" pitchFamily="34" charset="0"/>
                <a:ea typeface="Tahoma" panose="020B0604030504040204" pitchFamily="34" charset="0"/>
                <a:cs typeface="Tahoma" panose="020B0604030504040204" pitchFamily="34" charset="0"/>
              </a:rPr>
              <a:t>Robert is a leading cyber attorney and supply chain expert. He is co-author of MITRE’s ‘Deliver Uncompromised’ report, which </a:t>
            </a:r>
            <a:r>
              <a:rPr lang="en-US" b="0" i="0" dirty="0">
                <a:effectLst/>
                <a:latin typeface="Tahoma" panose="020B0604030504040204" pitchFamily="34" charset="0"/>
                <a:ea typeface="Tahoma" panose="020B0604030504040204" pitchFamily="34" charset="0"/>
                <a:cs typeface="Tahoma" panose="020B0604030504040204" pitchFamily="34" charset="0"/>
              </a:rPr>
              <a:t>is widely credited with having had significant influence on a broad range of security initiatives of the Department of Defense and civilian agencies. </a:t>
            </a:r>
            <a:endParaRPr lang="en-US" spc="-4" dirty="0">
              <a:latin typeface="Tahoma" panose="020B0604030504040204" pitchFamily="34" charset="0"/>
              <a:ea typeface="Tahoma" panose="020B0604030504040204" pitchFamily="34" charset="0"/>
              <a:cs typeface="Tahoma" panose="020B0604030504040204" pitchFamily="34" charset="0"/>
            </a:endParaRPr>
          </a:p>
          <a:p>
            <a:pPr marL="8713" defTabSz="627301">
              <a:spcBef>
                <a:spcPts val="69"/>
              </a:spcBef>
              <a:tabLst>
                <a:tab pos="165538" algn="l"/>
              </a:tabLst>
              <a:defRPr/>
            </a:pPr>
            <a:endParaRPr lang="en-US" spc="-4" dirty="0">
              <a:latin typeface="Tahoma" panose="020B0604030504040204" pitchFamily="34" charset="0"/>
              <a:ea typeface="Tahoma" panose="020B0604030504040204" pitchFamily="34" charset="0"/>
              <a:cs typeface="Tahoma" panose="020B0604030504040204" pitchFamily="34" charset="0"/>
            </a:endParaRPr>
          </a:p>
          <a:p>
            <a:pPr marL="8713" defTabSz="627301">
              <a:spcBef>
                <a:spcPts val="69"/>
              </a:spcBef>
              <a:tabLst>
                <a:tab pos="165538" algn="l"/>
              </a:tabLst>
              <a:defRPr/>
            </a:pPr>
            <a:r>
              <a:rPr lang="en-US" b="0" i="0" dirty="0">
                <a:effectLst/>
                <a:latin typeface="Tahoma" panose="020B0604030504040204" pitchFamily="34" charset="0"/>
                <a:ea typeface="Tahoma" panose="020B0604030504040204" pitchFamily="34" charset="0"/>
                <a:cs typeface="Tahoma" panose="020B0604030504040204" pitchFamily="34" charset="0"/>
              </a:rPr>
              <a:t>He also heads the Washington DC office of law firm RJO and is co-chair of the firm’s Cybersecurity and Privacy Practice Group, and is a member of the Government Contracts Practice Group.</a:t>
            </a:r>
          </a:p>
          <a:p>
            <a:pPr marL="8713" defTabSz="627301">
              <a:spcBef>
                <a:spcPts val="69"/>
              </a:spcBef>
              <a:tabLst>
                <a:tab pos="165538" algn="l"/>
              </a:tabLst>
              <a:defRPr/>
            </a:pPr>
            <a:endParaRPr lang="en-US" dirty="0">
              <a:latin typeface="Tahoma" panose="020B0604030504040204" pitchFamily="34" charset="0"/>
              <a:ea typeface="Tahoma" panose="020B0604030504040204" pitchFamily="34" charset="0"/>
              <a:cs typeface="Tahoma" panose="020B0604030504040204" pitchFamily="34" charset="0"/>
            </a:endParaRPr>
          </a:p>
          <a:p>
            <a:pPr marL="8713" defTabSz="627301">
              <a:spcBef>
                <a:spcPts val="69"/>
              </a:spcBef>
              <a:tabLst>
                <a:tab pos="165538" algn="l"/>
              </a:tabLst>
              <a:defRPr/>
            </a:pPr>
            <a:r>
              <a:rPr lang="en-US" b="0" i="0" dirty="0">
                <a:effectLst/>
                <a:latin typeface="Tahoma" panose="020B0604030504040204" pitchFamily="34" charset="0"/>
                <a:ea typeface="Tahoma" panose="020B0604030504040204" pitchFamily="34" charset="0"/>
                <a:cs typeface="Tahoma" panose="020B0604030504040204" pitchFamily="34" charset="0"/>
              </a:rPr>
              <a:t>In his litigation practice, he was counsel of record for Microsoft Corporation in the Court of Federal Claims litigation brought by Amazon Web Services protesting the $10B DoD award of the “JEDI” cloud services contract to Microsoft. </a:t>
            </a:r>
          </a:p>
          <a:p>
            <a:pPr marL="8713" defTabSz="627301">
              <a:spcBef>
                <a:spcPts val="69"/>
              </a:spcBef>
              <a:tabLst>
                <a:tab pos="165538" algn="l"/>
              </a:tabLst>
              <a:defRPr/>
            </a:pPr>
            <a:endParaRPr lang="en-US" dirty="0">
              <a:latin typeface="Tahoma" panose="020B0604030504040204" pitchFamily="34" charset="0"/>
              <a:ea typeface="Tahoma" panose="020B0604030504040204" pitchFamily="34" charset="0"/>
              <a:cs typeface="Tahoma" panose="020B0604030504040204" pitchFamily="34" charset="0"/>
            </a:endParaRPr>
          </a:p>
          <a:p>
            <a:pPr marL="8713" defTabSz="627301">
              <a:spcBef>
                <a:spcPts val="69"/>
              </a:spcBef>
              <a:tabLst>
                <a:tab pos="165538" algn="l"/>
              </a:tabLst>
              <a:defRPr/>
            </a:pPr>
            <a:r>
              <a:rPr lang="en-US" b="0" i="0" dirty="0">
                <a:effectLst/>
                <a:latin typeface="Tahoma" panose="020B0604030504040204" pitchFamily="34" charset="0"/>
                <a:ea typeface="Tahoma" panose="020B0604030504040204" pitchFamily="34" charset="0"/>
                <a:cs typeface="Tahoma" panose="020B0604030504040204" pitchFamily="34" charset="0"/>
              </a:rPr>
              <a:t>He has advised U.S. aerospace and defense and international technology companies on export control laws, on CFIUS and FIRRMA, and on sanctions issues. He also represents leading information technology hardware, software and solution providers in state and local procurements</a:t>
            </a:r>
            <a:endParaRPr lang="en-US" spc="-4" dirty="0">
              <a:latin typeface="Tahoma" panose="020B0604030504040204" pitchFamily="34" charset="0"/>
              <a:ea typeface="Tahoma" panose="020B0604030504040204" pitchFamily="34" charset="0"/>
              <a:cs typeface="Tahoma" panose="020B0604030504040204" pitchFamily="34" charset="0"/>
            </a:endParaRPr>
          </a:p>
        </p:txBody>
      </p:sp>
      <p:sp>
        <p:nvSpPr>
          <p:cNvPr id="10" name="Title 2">
            <a:extLst>
              <a:ext uri="{FF2B5EF4-FFF2-40B4-BE49-F238E27FC236}">
                <a16:creationId xmlns:a16="http://schemas.microsoft.com/office/drawing/2014/main" id="{2CA5EB74-6C29-4C09-884D-7333EEE5358D}"/>
              </a:ext>
            </a:extLst>
          </p:cNvPr>
          <p:cNvSpPr txBox="1">
            <a:spLocks noChangeArrowheads="1"/>
          </p:cNvSpPr>
          <p:nvPr/>
        </p:nvSpPr>
        <p:spPr bwMode="auto">
          <a:xfrm>
            <a:off x="1911212" y="374627"/>
            <a:ext cx="8366673" cy="545968"/>
          </a:xfrm>
          <a:prstGeom prst="rect">
            <a:avLst/>
          </a:prstGeom>
          <a:noFill/>
        </p:spPr>
        <p:txBody>
          <a:bodyPr/>
          <a:lstStyle>
            <a:lvl1pPr algn="l" rtl="0" eaLnBrk="0" fontAlgn="base" hangingPunct="0">
              <a:spcBef>
                <a:spcPct val="0"/>
              </a:spcBef>
              <a:spcAft>
                <a:spcPct val="0"/>
              </a:spcAft>
              <a:defRPr sz="3157" b="1" cap="small">
                <a:solidFill>
                  <a:srgbClr val="000000"/>
                </a:solidFill>
                <a:latin typeface="Adobe Garamond Pro" pitchFamily="18" charset="0"/>
                <a:ea typeface="+mj-ea"/>
                <a:cs typeface="+mj-cs"/>
              </a:defRPr>
            </a:lvl1pPr>
            <a:lvl2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2pPr>
            <a:lvl3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3pPr>
            <a:lvl4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4pPr>
            <a:lvl5pPr algn="l" rtl="0" eaLnBrk="0" fontAlgn="base" hangingPunct="0">
              <a:spcBef>
                <a:spcPct val="0"/>
              </a:spcBef>
              <a:spcAft>
                <a:spcPct val="0"/>
              </a:spcAft>
              <a:defRPr sz="3157" b="1">
                <a:solidFill>
                  <a:srgbClr val="000000"/>
                </a:solidFill>
                <a:latin typeface="Adobe Garamond Pro" pitchFamily="18" charset="0"/>
                <a:cs typeface="Times New Roman" pitchFamily="18" charset="0"/>
              </a:defRPr>
            </a:lvl5pPr>
            <a:lvl6pPr marL="721587" algn="l" rtl="0" fontAlgn="base">
              <a:spcBef>
                <a:spcPct val="0"/>
              </a:spcBef>
              <a:spcAft>
                <a:spcPct val="0"/>
              </a:spcAft>
              <a:defRPr sz="3157" b="1">
                <a:solidFill>
                  <a:srgbClr val="000000"/>
                </a:solidFill>
                <a:latin typeface="Garamond" pitchFamily="18" charset="0"/>
                <a:cs typeface="Times New Roman" pitchFamily="18" charset="0"/>
              </a:defRPr>
            </a:lvl6pPr>
            <a:lvl7pPr marL="1443175" algn="l" rtl="0" fontAlgn="base">
              <a:spcBef>
                <a:spcPct val="0"/>
              </a:spcBef>
              <a:spcAft>
                <a:spcPct val="0"/>
              </a:spcAft>
              <a:defRPr sz="3157" b="1">
                <a:solidFill>
                  <a:srgbClr val="000000"/>
                </a:solidFill>
                <a:latin typeface="Garamond" pitchFamily="18" charset="0"/>
                <a:cs typeface="Times New Roman" pitchFamily="18" charset="0"/>
              </a:defRPr>
            </a:lvl7pPr>
            <a:lvl8pPr marL="2164761" algn="l" rtl="0" fontAlgn="base">
              <a:spcBef>
                <a:spcPct val="0"/>
              </a:spcBef>
              <a:spcAft>
                <a:spcPct val="0"/>
              </a:spcAft>
              <a:defRPr sz="3157" b="1">
                <a:solidFill>
                  <a:srgbClr val="000000"/>
                </a:solidFill>
                <a:latin typeface="Garamond" pitchFamily="18" charset="0"/>
                <a:cs typeface="Times New Roman" pitchFamily="18" charset="0"/>
              </a:defRPr>
            </a:lvl8pPr>
            <a:lvl9pPr marL="2886349" algn="l" rtl="0" fontAlgn="base">
              <a:spcBef>
                <a:spcPct val="0"/>
              </a:spcBef>
              <a:spcAft>
                <a:spcPct val="0"/>
              </a:spcAft>
              <a:defRPr sz="3157" b="1">
                <a:solidFill>
                  <a:srgbClr val="000000"/>
                </a:solidFill>
                <a:latin typeface="Garamond" pitchFamily="18" charset="0"/>
                <a:cs typeface="Times New Roman" pitchFamily="18" charset="0"/>
              </a:defRPr>
            </a:lvl9pPr>
          </a:lstStyle>
          <a:p>
            <a:pPr algn="ctr">
              <a:defRPr/>
            </a:pPr>
            <a:r>
              <a:rPr lang="en-US" altLang="en-US" sz="4000" kern="0" dirty="0">
                <a:solidFill>
                  <a:srgbClr val="1F2D57"/>
                </a:solidFill>
                <a:latin typeface="Klavika Bd" panose="02000803050000020004" pitchFamily="50" charset="0"/>
                <a:ea typeface="Helvetica Light" panose="020B0403020202020204" pitchFamily="34" charset="0"/>
                <a:cs typeface="Calibri"/>
              </a:rPr>
              <a:t>About Robert Metzger</a:t>
            </a:r>
            <a:endParaRPr lang="en-US" altLang="en-US" sz="4000" kern="0" dirty="0">
              <a:solidFill>
                <a:srgbClr val="1F2D57"/>
              </a:solidFill>
              <a:latin typeface="Klavika Bd" panose="02000803050000020004" pitchFamily="50" charset="0"/>
              <a:ea typeface="Helvetica Light" panose="020B0403020202020204" pitchFamily="34" charset="0"/>
              <a:cs typeface="Helvetica Light" panose="020B0403020202020204" pitchFamily="34" charset="0"/>
            </a:endParaRPr>
          </a:p>
        </p:txBody>
      </p:sp>
      <p:sp>
        <p:nvSpPr>
          <p:cNvPr id="13" name="Oval 12">
            <a:extLst>
              <a:ext uri="{FF2B5EF4-FFF2-40B4-BE49-F238E27FC236}">
                <a16:creationId xmlns:a16="http://schemas.microsoft.com/office/drawing/2014/main" id="{20A035FA-B153-46CF-BFC4-EEDEB83BE059}"/>
              </a:ext>
            </a:extLst>
          </p:cNvPr>
          <p:cNvSpPr/>
          <p:nvPr/>
        </p:nvSpPr>
        <p:spPr>
          <a:xfrm>
            <a:off x="9497229" y="3778020"/>
            <a:ext cx="2067739" cy="235998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38100">
            <a:solidFill>
              <a:srgbClr val="1F2D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2220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7390E2-50AA-48AD-8E7E-0AB66C359618}"/>
              </a:ext>
            </a:extLst>
          </p:cNvPr>
          <p:cNvSpPr/>
          <p:nvPr/>
        </p:nvSpPr>
        <p:spPr>
          <a:xfrm>
            <a:off x="269630" y="235301"/>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2CEB76-96F1-44A7-B15D-E8AC89B2D220}"/>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2">
            <a:extLst>
              <a:ext uri="{FF2B5EF4-FFF2-40B4-BE49-F238E27FC236}">
                <a16:creationId xmlns:a16="http://schemas.microsoft.com/office/drawing/2014/main" id="{81F90328-3257-4571-8FF6-CB0D8C770A99}"/>
              </a:ext>
            </a:extLst>
          </p:cNvPr>
          <p:cNvSpPr txBox="1">
            <a:spLocks noChangeArrowheads="1"/>
          </p:cNvSpPr>
          <p:nvPr/>
        </p:nvSpPr>
        <p:spPr bwMode="auto">
          <a:xfrm>
            <a:off x="2226461" y="191232"/>
            <a:ext cx="74576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dirty="0">
                <a:solidFill>
                  <a:srgbClr val="1F2D57"/>
                </a:solidFill>
                <a:latin typeface="Klavika Bd" panose="02000803050000020004" pitchFamily="50" charset="0"/>
              </a:rPr>
              <a:t>AGENDA</a:t>
            </a:r>
          </a:p>
        </p:txBody>
      </p:sp>
      <p:sp>
        <p:nvSpPr>
          <p:cNvPr id="7" name="TextBox 3">
            <a:extLst>
              <a:ext uri="{FF2B5EF4-FFF2-40B4-BE49-F238E27FC236}">
                <a16:creationId xmlns:a16="http://schemas.microsoft.com/office/drawing/2014/main" id="{6F2BFC55-C39E-4F8D-ACE2-F490C0297C7D}"/>
              </a:ext>
            </a:extLst>
          </p:cNvPr>
          <p:cNvSpPr txBox="1">
            <a:spLocks noChangeArrowheads="1"/>
          </p:cNvSpPr>
          <p:nvPr/>
        </p:nvSpPr>
        <p:spPr bwMode="auto">
          <a:xfrm>
            <a:off x="1292348" y="899118"/>
            <a:ext cx="9089947"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Robert Metzger</a:t>
            </a:r>
          </a:p>
          <a:p>
            <a:pPr lvl="1">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Importance of securing the defense supply chain</a:t>
            </a:r>
          </a:p>
          <a:p>
            <a:pPr lvl="1">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Impact of the DFARS rule on Primes and suppliers</a:t>
            </a:r>
          </a:p>
          <a:p>
            <a:pPr lvl="1">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Primes and suppliers must start preparing now</a:t>
            </a:r>
          </a:p>
          <a:p>
            <a:pPr marL="457200" lvl="1" indent="0"/>
            <a:endParaRPr lang="en-US" altLang="en-US"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JC Dodson</a:t>
            </a:r>
          </a:p>
          <a:p>
            <a:pPr lvl="1">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Primes need to prepare for their new compliance challenge</a:t>
            </a:r>
          </a:p>
          <a:p>
            <a:pPr lvl="1">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Tech solutions that can help</a:t>
            </a:r>
          </a:p>
          <a:p>
            <a:pPr lvl="1">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Practical steps for suppliers to get started with compliance</a:t>
            </a:r>
          </a:p>
          <a:p>
            <a:pPr lvl="1">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Importance of secure communications with suppliers</a:t>
            </a:r>
          </a:p>
          <a:p>
            <a:pPr lvl="1">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Managing the costs of compliance</a:t>
            </a:r>
          </a:p>
          <a:p>
            <a:pPr marL="457200" lvl="1" indent="0"/>
            <a:endParaRPr lang="en-US" altLang="en-US"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Randy Battat</a:t>
            </a:r>
          </a:p>
          <a:p>
            <a:pPr lvl="1">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Secure communications between Primes and their supply chain</a:t>
            </a:r>
          </a:p>
          <a:p>
            <a:pPr lvl="1">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Helping suppliers become CMMC compliant</a:t>
            </a:r>
          </a:p>
          <a:p>
            <a:pPr lvl="1">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Managing the costs of compliance</a:t>
            </a:r>
          </a:p>
          <a:p>
            <a:pPr marL="457200" lvl="1" indent="0"/>
            <a:endParaRPr lang="en-US" altLang="en-US"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Q&amp;A</a:t>
            </a:r>
          </a:p>
          <a:p>
            <a:pPr marL="0" indent="0"/>
            <a:endParaRPr lang="en-US" altLang="en-US"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endParaRPr lang="en-US" altLang="en-US" dirty="0"/>
          </a:p>
          <a:p>
            <a:pPr>
              <a:buFont typeface="Arial" panose="020B0604020202020204" pitchFamily="34" charset="0"/>
              <a:buChar char="•"/>
            </a:pPr>
            <a:endParaRPr lang="en-US" altLang="en-US" dirty="0"/>
          </a:p>
        </p:txBody>
      </p:sp>
      <p:pic>
        <p:nvPicPr>
          <p:cNvPr id="8" name="Picture 7">
            <a:extLst>
              <a:ext uri="{FF2B5EF4-FFF2-40B4-BE49-F238E27FC236}">
                <a16:creationId xmlns:a16="http://schemas.microsoft.com/office/drawing/2014/main" id="{A2C2A6EF-3CAD-490D-AD37-358B27F8C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590" y="6227177"/>
            <a:ext cx="2297073" cy="346954"/>
          </a:xfrm>
          <a:prstGeom prst="rect">
            <a:avLst/>
          </a:prstGeom>
        </p:spPr>
      </p:pic>
      <p:pic>
        <p:nvPicPr>
          <p:cNvPr id="9" name="Picture 8">
            <a:extLst>
              <a:ext uri="{FF2B5EF4-FFF2-40B4-BE49-F238E27FC236}">
                <a16:creationId xmlns:a16="http://schemas.microsoft.com/office/drawing/2014/main" id="{52165A66-BAA7-457E-860B-DE75EAD18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387" y="5226169"/>
            <a:ext cx="3039841" cy="2348969"/>
          </a:xfrm>
          <a:prstGeom prst="rect">
            <a:avLst/>
          </a:prstGeom>
        </p:spPr>
      </p:pic>
      <p:pic>
        <p:nvPicPr>
          <p:cNvPr id="10" name="Picture 2" descr="Coalfire Federal Among First C3PAOs Authorized to Perform CMMC Audits">
            <a:extLst>
              <a:ext uri="{FF2B5EF4-FFF2-40B4-BE49-F238E27FC236}">
                <a16:creationId xmlns:a16="http://schemas.microsoft.com/office/drawing/2014/main" id="{5CE8B264-34FB-49A3-875B-ED6C2CA5CC7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6914" y="6143633"/>
            <a:ext cx="2035853" cy="430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30BF819-4259-4B0B-938C-557EED4379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072" y="6004679"/>
            <a:ext cx="590264" cy="590264"/>
          </a:xfrm>
          <a:prstGeom prst="rect">
            <a:avLst/>
          </a:prstGeom>
        </p:spPr>
      </p:pic>
    </p:spTree>
    <p:extLst>
      <p:ext uri="{BB962C8B-B14F-4D97-AF65-F5344CB8AC3E}">
        <p14:creationId xmlns:p14="http://schemas.microsoft.com/office/powerpoint/2010/main" val="3081497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CA15BB-8CB4-4C4C-9134-732153B9F50A}"/>
              </a:ext>
            </a:extLst>
          </p:cNvPr>
          <p:cNvSpPr/>
          <p:nvPr/>
        </p:nvSpPr>
        <p:spPr>
          <a:xfrm>
            <a:off x="269630" y="145847"/>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62FA8A-671A-4B34-80BF-BB4FBCED86FB}"/>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Shape 84"/>
          <p:cNvSpPr/>
          <p:nvPr/>
        </p:nvSpPr>
        <p:spPr>
          <a:xfrm>
            <a:off x="1307485" y="904314"/>
            <a:ext cx="51296" cy="820738"/>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0000">
                <a:solidFill>
                  <a:srgbClr val="000000"/>
                </a:solidFill>
              </a:defRPr>
            </a:lvl1pPr>
          </a:lstStyle>
          <a:p>
            <a:pPr lvl="0">
              <a:defRPr sz="1800"/>
            </a:pPr>
            <a:endParaRPr sz="5000" dirty="0">
              <a:solidFill>
                <a:srgbClr val="F05F2A"/>
              </a:solidFill>
              <a:latin typeface="Klavika Regular" charset="0"/>
              <a:ea typeface="Klavika Regular" charset="0"/>
              <a:cs typeface="Klavika Regular" charset="0"/>
            </a:endParaRPr>
          </a:p>
        </p:txBody>
      </p:sp>
      <p:sp>
        <p:nvSpPr>
          <p:cNvPr id="85" name="Shape 85"/>
          <p:cNvSpPr/>
          <p:nvPr/>
        </p:nvSpPr>
        <p:spPr>
          <a:xfrm>
            <a:off x="1329710" y="1660886"/>
            <a:ext cx="51296" cy="436017"/>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a:solidFill>
                  <a:srgbClr val="000000"/>
                </a:solidFill>
              </a:defRPr>
            </a:lvl1pPr>
          </a:lstStyle>
          <a:p>
            <a:pPr lvl="0">
              <a:defRPr sz="1800"/>
            </a:pPr>
            <a:endParaRPr sz="2500" dirty="0">
              <a:solidFill>
                <a:srgbClr val="313841"/>
              </a:solidFill>
              <a:latin typeface="Klavika Regular"/>
              <a:ea typeface="Klavika Regular"/>
              <a:cs typeface="Klavika Regular"/>
            </a:endParaRPr>
          </a:p>
        </p:txBody>
      </p:sp>
      <p:sp>
        <p:nvSpPr>
          <p:cNvPr id="3" name="Title 2"/>
          <p:cNvSpPr>
            <a:spLocks noGrp="1"/>
          </p:cNvSpPr>
          <p:nvPr>
            <p:ph type="ctrTitle"/>
          </p:nvPr>
        </p:nvSpPr>
        <p:spPr>
          <a:xfrm>
            <a:off x="468711" y="825400"/>
            <a:ext cx="11254578" cy="914400"/>
          </a:xfrm>
        </p:spPr>
        <p:txBody>
          <a:bodyPr>
            <a:noAutofit/>
          </a:bodyPr>
          <a:lstStyle/>
          <a:p>
            <a:pPr lvl="0" algn="ctr"/>
            <a:r>
              <a:rPr lang="en-US" sz="4000" dirty="0">
                <a:latin typeface="Klavika Bd" panose="02000803050000020004" pitchFamily="50" charset="0"/>
              </a:rPr>
              <a:t>Securing The DIB Supply Chain</a:t>
            </a:r>
            <a:br>
              <a:rPr lang="en-US" sz="4000" dirty="0">
                <a:latin typeface="Klavika Bd" panose="02000803050000020004" pitchFamily="50" charset="0"/>
              </a:rPr>
            </a:br>
            <a:br>
              <a:rPr lang="en-US" sz="4000" dirty="0">
                <a:latin typeface="Klavika Bd" panose="02000803050000020004" pitchFamily="50" charset="0"/>
              </a:rPr>
            </a:br>
            <a:r>
              <a:rPr lang="en-US" sz="4000" dirty="0">
                <a:latin typeface="Klavika Bd" panose="02000803050000020004" pitchFamily="50" charset="0"/>
              </a:rPr>
              <a:t>Elevating Security Across the Supply Chain</a:t>
            </a:r>
          </a:p>
        </p:txBody>
      </p:sp>
      <p:sp>
        <p:nvSpPr>
          <p:cNvPr id="4" name="TextBox 3"/>
          <p:cNvSpPr txBox="1"/>
          <p:nvPr/>
        </p:nvSpPr>
        <p:spPr>
          <a:xfrm>
            <a:off x="-1127760" y="944880"/>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B8D76CD7-A2D8-426D-888F-0DEF6CCF6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943" y="3885552"/>
            <a:ext cx="1844114" cy="1844114"/>
          </a:xfrm>
          <a:prstGeom prst="rect">
            <a:avLst/>
          </a:prstGeom>
        </p:spPr>
      </p:pic>
    </p:spTree>
    <p:extLst>
      <p:ext uri="{BB962C8B-B14F-4D97-AF65-F5344CB8AC3E}">
        <p14:creationId xmlns:p14="http://schemas.microsoft.com/office/powerpoint/2010/main" val="3654340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767DC5-8B82-4D71-B2EC-FA003E9079CA}"/>
              </a:ext>
            </a:extLst>
          </p:cNvPr>
          <p:cNvSpPr/>
          <p:nvPr/>
        </p:nvSpPr>
        <p:spPr>
          <a:xfrm>
            <a:off x="269630" y="145847"/>
            <a:ext cx="11652739" cy="6416430"/>
          </a:xfrm>
          <a:prstGeom prst="rect">
            <a:avLst/>
          </a:prstGeom>
          <a:solidFill>
            <a:srgbClr val="EA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DEE63E-56D6-433A-A1DC-AED7EC327ED7}"/>
              </a:ext>
            </a:extLst>
          </p:cNvPr>
          <p:cNvSpPr/>
          <p:nvPr/>
        </p:nvSpPr>
        <p:spPr>
          <a:xfrm>
            <a:off x="0" y="0"/>
            <a:ext cx="12192000" cy="6858000"/>
          </a:xfrm>
          <a:prstGeom prst="rect">
            <a:avLst/>
          </a:prstGeom>
          <a:noFill/>
          <a:ln w="57150">
            <a:solidFill>
              <a:srgbClr val="F0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C8B6A635-43EF-4B95-A22B-F8C68C82902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A99C537B-83B5-FF45-8997-34424C8E8415}"/>
              </a:ext>
            </a:extLst>
          </p:cNvPr>
          <p:cNvSpPr>
            <a:spLocks noGrp="1"/>
          </p:cNvSpPr>
          <p:nvPr>
            <p:ph type="title"/>
          </p:nvPr>
        </p:nvSpPr>
        <p:spPr>
          <a:xfrm>
            <a:off x="742784" y="640524"/>
            <a:ext cx="10515600" cy="1001713"/>
          </a:xfrm>
        </p:spPr>
        <p:txBody>
          <a:bodyPr>
            <a:normAutofit/>
          </a:bodyPr>
          <a:lstStyle/>
          <a:p>
            <a:r>
              <a:rPr lang="en-US" sz="4000" dirty="0">
                <a:latin typeface="Klavika Bd" panose="02000803050000020004" pitchFamily="50" charset="0"/>
              </a:rPr>
              <a:t>Elevating Security Across the Enterprise</a:t>
            </a:r>
          </a:p>
        </p:txBody>
      </p:sp>
      <p:sp>
        <p:nvSpPr>
          <p:cNvPr id="3" name="TextBox 2">
            <a:extLst>
              <a:ext uri="{FF2B5EF4-FFF2-40B4-BE49-F238E27FC236}">
                <a16:creationId xmlns:a16="http://schemas.microsoft.com/office/drawing/2014/main" id="{EF1BC76C-7630-4F3F-A64D-A10ABFFBA8D0}"/>
              </a:ext>
            </a:extLst>
          </p:cNvPr>
          <p:cNvSpPr txBox="1"/>
          <p:nvPr/>
        </p:nvSpPr>
        <p:spPr>
          <a:xfrm>
            <a:off x="4610100" y="1642237"/>
            <a:ext cx="6839115" cy="480131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“The contemporary threat landscape has not been effectively addressed or deterred in our national security missions, policies, and infrastructures</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The response is inadequate within the private sector and across government</a:t>
            </a:r>
            <a:r>
              <a:rPr lang="en-US" dirty="0">
                <a:latin typeface="Tahoma" panose="020B0604030504040204" pitchFamily="34" charset="0"/>
                <a:ea typeface="Tahoma" panose="020B0604030504040204" pitchFamily="34" charset="0"/>
                <a:cs typeface="Tahoma" panose="020B0604030504040204" pitchFamily="34" charset="0"/>
              </a:rPr>
              <a:t>.”</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“Our adversaries have developed and demonstrated capabilities to collect valuable intelligence on defense capabilities, steal intellectual property, initiate offensive action, and respond to provocation in an asymmetric manner. They </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target military as well as private sector U.S. interests …</a:t>
            </a:r>
            <a:r>
              <a:rPr lang="en-US" dirty="0">
                <a:latin typeface="Tahoma" panose="020B0604030504040204" pitchFamily="34" charset="0"/>
                <a:ea typeface="Tahoma" panose="020B0604030504040204" pitchFamily="34" charset="0"/>
                <a:cs typeface="Tahoma" panose="020B0604030504040204" pitchFamily="34" charset="0"/>
              </a:rPr>
              <a:t>.”</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“Actions are presented for the near, medium, and long terms—recognizing the need for immediate action coupled with a </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long-term commitment and strategy</a:t>
            </a:r>
            <a:r>
              <a:rPr lang="en-US" dirty="0">
                <a:latin typeface="Tahoma" panose="020B0604030504040204" pitchFamily="34" charset="0"/>
                <a:ea typeface="Tahoma" panose="020B0604030504040204" pitchFamily="34" charset="0"/>
                <a:cs typeface="Tahoma" panose="020B0604030504040204" pitchFamily="34" charset="0"/>
              </a:rPr>
              <a:t>. Cyber and supply chain vulnerability extends well beyond DoD, across government and into the private sector.”  </a:t>
            </a:r>
          </a:p>
          <a:p>
            <a:pPr algn="ctr"/>
            <a:r>
              <a:rPr lang="en-US" i="1" dirty="0">
                <a:latin typeface="Tahoma" panose="020B0604030504040204" pitchFamily="34" charset="0"/>
                <a:ea typeface="Tahoma" panose="020B0604030504040204" pitchFamily="34" charset="0"/>
                <a:cs typeface="Tahoma" panose="020B0604030504040204" pitchFamily="34" charset="0"/>
              </a:rPr>
              <a:t>Deliver Uncompromised </a:t>
            </a:r>
            <a:r>
              <a:rPr lang="en-US" dirty="0">
                <a:latin typeface="Tahoma" panose="020B0604030504040204" pitchFamily="34" charset="0"/>
                <a:ea typeface="Tahoma" panose="020B0604030504040204" pitchFamily="34" charset="0"/>
                <a:cs typeface="Tahoma" panose="020B0604030504040204" pitchFamily="34" charset="0"/>
                <a:hlinkClick r:id="rId3"/>
              </a:rPr>
              <a:t>Report</a:t>
            </a:r>
            <a:r>
              <a:rPr lang="en-US" dirty="0">
                <a:latin typeface="Tahoma" panose="020B0604030504040204" pitchFamily="34" charset="0"/>
                <a:ea typeface="Tahoma" panose="020B0604030504040204" pitchFamily="34" charset="0"/>
                <a:cs typeface="Tahoma" panose="020B0604030504040204" pitchFamily="34" charset="0"/>
              </a:rPr>
              <a:t>, at 8-9.</a:t>
            </a:r>
          </a:p>
        </p:txBody>
      </p:sp>
      <p:pic>
        <p:nvPicPr>
          <p:cNvPr id="12" name="Content Placeholder 11" descr="A picture containing graphical user interface&#10;&#10;Description automatically generated">
            <a:extLst>
              <a:ext uri="{FF2B5EF4-FFF2-40B4-BE49-F238E27FC236}">
                <a16:creationId xmlns:a16="http://schemas.microsoft.com/office/drawing/2014/main" id="{0F570EEF-66E2-47B7-BA20-8C84DAA5D677}"/>
              </a:ext>
            </a:extLst>
          </p:cNvPr>
          <p:cNvPicPr>
            <a:picLocks noGrp="1" noChangeAspect="1"/>
          </p:cNvPicPr>
          <p:nvPr>
            <p:ph idx="1"/>
          </p:nvPr>
        </p:nvPicPr>
        <p:blipFill>
          <a:blip r:embed="rId4"/>
          <a:stretch>
            <a:fillRect/>
          </a:stretch>
        </p:blipFill>
        <p:spPr>
          <a:xfrm>
            <a:off x="742784" y="1663991"/>
            <a:ext cx="3676485" cy="4757805"/>
          </a:xfrm>
        </p:spPr>
      </p:pic>
      <p:cxnSp>
        <p:nvCxnSpPr>
          <p:cNvPr id="8" name="Straight Connector 7">
            <a:extLst>
              <a:ext uri="{FF2B5EF4-FFF2-40B4-BE49-F238E27FC236}">
                <a16:creationId xmlns:a16="http://schemas.microsoft.com/office/drawing/2014/main" id="{E2C06D94-4F5C-43E8-88D5-8FF8F3E7A760}"/>
              </a:ext>
            </a:extLst>
          </p:cNvPr>
          <p:cNvCxnSpPr>
            <a:cxnSpLocks/>
          </p:cNvCxnSpPr>
          <p:nvPr/>
        </p:nvCxnSpPr>
        <p:spPr>
          <a:xfrm flipV="1">
            <a:off x="551953" y="1369625"/>
            <a:ext cx="11055028" cy="197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6684440-B1A7-469A-B681-297636E42F5F}"/>
              </a:ext>
            </a:extLst>
          </p:cNvPr>
          <p:cNvPicPr>
            <a:picLocks noChangeAspect="1"/>
          </p:cNvPicPr>
          <p:nvPr/>
        </p:nvPicPr>
        <p:blipFill>
          <a:blip r:embed="rId5"/>
          <a:stretch>
            <a:fillRect/>
          </a:stretch>
        </p:blipFill>
        <p:spPr>
          <a:xfrm>
            <a:off x="269630" y="6571053"/>
            <a:ext cx="2114550" cy="238125"/>
          </a:xfrm>
          <a:prstGeom prst="rect">
            <a:avLst/>
          </a:prstGeom>
        </p:spPr>
      </p:pic>
    </p:spTree>
    <p:extLst>
      <p:ext uri="{BB962C8B-B14F-4D97-AF65-F5344CB8AC3E}">
        <p14:creationId xmlns:p14="http://schemas.microsoft.com/office/powerpoint/2010/main" val="41632726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TotalTime>
  <Words>3868</Words>
  <Application>Microsoft Office PowerPoint</Application>
  <PresentationFormat>Widescreen</PresentationFormat>
  <Paragraphs>380</Paragraphs>
  <Slides>35</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Aharoni</vt:lpstr>
      <vt:lpstr>Arial</vt:lpstr>
      <vt:lpstr>Calibri</vt:lpstr>
      <vt:lpstr>Calibri Light</vt:lpstr>
      <vt:lpstr>Klavika Bd</vt:lpstr>
      <vt:lpstr>Klavika Regular</vt:lpstr>
      <vt:lpstr>Lato</vt:lpstr>
      <vt:lpstr>Tahoma</vt:lpstr>
      <vt:lpstr>Times New Roman</vt:lpstr>
      <vt:lpstr>Univers LT Std 55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Securing The DIB Supply Chain  Elevating Security Across the Supply Chain</vt:lpstr>
      <vt:lpstr>Elevating Security Across the Enterprise</vt:lpstr>
      <vt:lpstr>Multiple Attack Vectors</vt:lpstr>
      <vt:lpstr>Cyber and Supply Chain Threats </vt:lpstr>
      <vt:lpstr>At Risk? Everything</vt:lpstr>
      <vt:lpstr>And Now – “SolarWinds”</vt:lpstr>
      <vt:lpstr>Information Protection &amp; Enterprise Security</vt:lpstr>
      <vt:lpstr>Two “Prongs” of the Interim Rule</vt:lpstr>
      <vt:lpstr>First SP 800-171, then the CMMC Model</vt:lpstr>
      <vt:lpstr>Information Protection Has Central Protection </vt:lpstr>
      <vt:lpstr>Paths to Compliance and Security</vt:lpstr>
      <vt:lpstr>Securing The DIB Supply Chain  Cloud-based Encrypted File Sharing &amp; Email</vt:lpstr>
      <vt:lpstr>PreVeil Benefits For Supply Chain</vt:lpstr>
      <vt:lpstr>Supply Base Security</vt:lpstr>
      <vt:lpstr>PreVeil Security</vt:lpstr>
      <vt:lpstr>PowerPoint Presentation</vt:lpstr>
      <vt:lpstr>Traditional File &amp; Mail Servers</vt:lpstr>
      <vt:lpstr>End-to-end Encryption</vt:lpstr>
      <vt:lpstr>Passwords vs. Keys</vt:lpstr>
      <vt:lpstr>Administrative Vulnerabilities</vt:lpstr>
      <vt:lpstr>External Access Control</vt:lpstr>
      <vt:lpstr>Powerful Sharing Permissions</vt:lpstr>
      <vt:lpstr>Audit &amp; Monitoring Logs</vt:lpstr>
      <vt:lpstr>Demonstration</vt:lpstr>
      <vt:lpstr>CMMC Domains: Policies, Processes, Systems</vt:lpstr>
      <vt:lpstr>PreVeil Can Be Used with ITAR Data</vt:lpstr>
      <vt:lpstr>Key Takeaways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Orlee Berlove</dc:creator>
  <cp:lastModifiedBy>Orlee Berlove</cp:lastModifiedBy>
  <cp:revision>38</cp:revision>
  <dcterms:created xsi:type="dcterms:W3CDTF">2021-02-22T15:51:11Z</dcterms:created>
  <dcterms:modified xsi:type="dcterms:W3CDTF">2021-02-24T14:47:10Z</dcterms:modified>
</cp:coreProperties>
</file>