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69" r:id="rId4"/>
    <p:sldId id="270" r:id="rId5"/>
    <p:sldId id="257" r:id="rId6"/>
    <p:sldId id="266" r:id="rId7"/>
    <p:sldId id="918" r:id="rId8"/>
    <p:sldId id="273" r:id="rId9"/>
    <p:sldId id="268" r:id="rId10"/>
    <p:sldId id="2982" r:id="rId11"/>
    <p:sldId id="274" r:id="rId12"/>
    <p:sldId id="275" r:id="rId13"/>
    <p:sldId id="276" r:id="rId14"/>
    <p:sldId id="277" r:id="rId15"/>
    <p:sldId id="265" r:id="rId16"/>
    <p:sldId id="2981" r:id="rId17"/>
    <p:sldId id="913" r:id="rId18"/>
    <p:sldId id="912" r:id="rId19"/>
    <p:sldId id="863" r:id="rId20"/>
    <p:sldId id="864" r:id="rId21"/>
    <p:sldId id="865" r:id="rId22"/>
    <p:sldId id="866" r:id="rId23"/>
    <p:sldId id="7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57"/>
    <a:srgbClr val="F05F2A"/>
    <a:srgbClr val="241F18"/>
    <a:srgbClr val="4A4A4A"/>
    <a:srgbClr val="2F528F"/>
    <a:srgbClr val="EF9F82"/>
    <a:srgbClr val="EA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0944" autoAdjust="0"/>
  </p:normalViewPr>
  <p:slideViewPr>
    <p:cSldViewPr snapToGrid="0" showGuides="1">
      <p:cViewPr varScale="1">
        <p:scale>
          <a:sx n="91" d="100"/>
          <a:sy n="91" d="100"/>
        </p:scale>
        <p:origin x="12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9" y="3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E4A07-C0DA-D343-BCC9-1DBEC324242C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5934FD2D-1E33-A346-80F2-61526463828E}">
      <dgm:prSet phldrT="[Text]" custT="1"/>
      <dgm:spPr/>
      <dgm:t>
        <a:bodyPr/>
        <a:lstStyle/>
        <a:p>
          <a:r>
            <a:rPr lang="en-US" sz="1200" b="0" dirty="0"/>
            <a:t>Review FSA’s Dec. 2020 announcement, </a:t>
          </a:r>
          <a:endParaRPr lang="en-US" sz="1200" dirty="0"/>
        </a:p>
        <a:p>
          <a:r>
            <a:rPr lang="en-US" sz="1200" b="0" i="1" dirty="0"/>
            <a:t>Protecting Student Information: Compliance with CUI and GLBA</a:t>
          </a:r>
          <a:r>
            <a:rPr lang="en-US" sz="1200" b="0" dirty="0"/>
            <a:t>, and see EDUCAUSE’s early policy analysis of the announcement, </a:t>
          </a:r>
          <a:r>
            <a:rPr lang="en-US" sz="1200" b="0" i="1" dirty="0"/>
            <a:t>800-171 Compliance on the Horizon</a:t>
          </a:r>
          <a:r>
            <a:rPr lang="en-US" sz="1200" b="0" dirty="0"/>
            <a:t>. </a:t>
          </a:r>
          <a:endParaRPr lang="en-US" sz="1200" dirty="0"/>
        </a:p>
      </dgm:t>
    </dgm:pt>
    <dgm:pt modelId="{099A64E5-D104-8140-982F-F03554918B8F}" type="parTrans" cxnId="{D85247AF-EC02-744C-9B33-CFE4447E87EB}">
      <dgm:prSet/>
      <dgm:spPr/>
      <dgm:t>
        <a:bodyPr/>
        <a:lstStyle/>
        <a:p>
          <a:endParaRPr lang="en-US"/>
        </a:p>
      </dgm:t>
    </dgm:pt>
    <dgm:pt modelId="{1C549E1F-6E99-3644-AF7E-0E1DF868AEA7}" type="sibTrans" cxnId="{D85247AF-EC02-744C-9B33-CFE4447E87EB}">
      <dgm:prSet/>
      <dgm:spPr/>
      <dgm:t>
        <a:bodyPr/>
        <a:lstStyle/>
        <a:p>
          <a:endParaRPr lang="en-US"/>
        </a:p>
      </dgm:t>
    </dgm:pt>
    <dgm:pt modelId="{0E76A2E1-CC77-554E-A9A5-DE104708E08C}">
      <dgm:prSet phldrT="[Text]" custT="1"/>
      <dgm:spPr/>
      <dgm:t>
        <a:bodyPr/>
        <a:lstStyle/>
        <a:p>
          <a:pPr algn="ctr"/>
          <a:r>
            <a:rPr lang="en-US" sz="1100" b="0" dirty="0"/>
            <a:t>Evaluate your current security posture</a:t>
          </a:r>
          <a:br>
            <a:rPr lang="en-US" sz="1100" b="0" dirty="0"/>
          </a:br>
          <a:r>
            <a:rPr lang="en-US" sz="1100" b="0" dirty="0"/>
            <a:t>in relation to NIST SP 800-171 to identify gaps. BYU’s Office of Computing Research created a helpful NIST  SP 800-171 Assessment Tool. Or conduct a self-assessment based on the DoD’s NIST SP 800-171 Assessment Methodology. </a:t>
          </a:r>
          <a:endParaRPr lang="en-US" sz="1100" dirty="0"/>
        </a:p>
      </dgm:t>
    </dgm:pt>
    <dgm:pt modelId="{1E3620D5-52E1-8B4B-A809-6B127D5B1BE3}" type="parTrans" cxnId="{9D105943-DC6B-1F45-9264-3FAF82F6C6E6}">
      <dgm:prSet/>
      <dgm:spPr/>
      <dgm:t>
        <a:bodyPr/>
        <a:lstStyle/>
        <a:p>
          <a:endParaRPr lang="en-US"/>
        </a:p>
      </dgm:t>
    </dgm:pt>
    <dgm:pt modelId="{824BFCFB-4AF0-7D46-A669-709415193E36}" type="sibTrans" cxnId="{9D105943-DC6B-1F45-9264-3FAF82F6C6E6}">
      <dgm:prSet/>
      <dgm:spPr/>
      <dgm:t>
        <a:bodyPr/>
        <a:lstStyle/>
        <a:p>
          <a:endParaRPr lang="en-US"/>
        </a:p>
      </dgm:t>
    </dgm:pt>
    <dgm:pt modelId="{0A8E8315-D078-8D4E-B72E-BF2CF691A857}">
      <dgm:prSet custT="1"/>
      <dgm:spPr/>
      <dgm:t>
        <a:bodyPr/>
        <a:lstStyle/>
        <a:p>
          <a:r>
            <a:rPr lang="en-US" sz="1200" b="0" dirty="0"/>
            <a:t>Familiarize yourself with NIST SP 800-171 requirements. EDUCAUSE’s paper, </a:t>
          </a:r>
          <a:r>
            <a:rPr lang="en-US" sz="1200" b="0" i="1" dirty="0"/>
            <a:t>An Introduction to NIST Special Publication 800-171 for Higher Education Institutions </a:t>
          </a:r>
          <a:r>
            <a:rPr lang="en-US" sz="1200" b="0" dirty="0"/>
            <a:t>is a good place to start. </a:t>
          </a:r>
          <a:endParaRPr lang="en-US" sz="1200" dirty="0"/>
        </a:p>
      </dgm:t>
    </dgm:pt>
    <dgm:pt modelId="{5E7A82F6-088B-B943-830B-521EDA445BB7}" type="parTrans" cxnId="{F5F058C7-124E-5242-9375-AD35281B4F2F}">
      <dgm:prSet/>
      <dgm:spPr/>
      <dgm:t>
        <a:bodyPr/>
        <a:lstStyle/>
        <a:p>
          <a:endParaRPr lang="en-US"/>
        </a:p>
      </dgm:t>
    </dgm:pt>
    <dgm:pt modelId="{4ADDE649-BC98-444D-BED7-4071AAB3A41E}" type="sibTrans" cxnId="{F5F058C7-124E-5242-9375-AD35281B4F2F}">
      <dgm:prSet/>
      <dgm:spPr/>
      <dgm:t>
        <a:bodyPr/>
        <a:lstStyle/>
        <a:p>
          <a:endParaRPr lang="en-US"/>
        </a:p>
      </dgm:t>
    </dgm:pt>
    <dgm:pt modelId="{BF75A88C-6BDE-4F44-8D91-C1C3F377E345}" type="pres">
      <dgm:prSet presAssocID="{710E4A07-C0DA-D343-BCC9-1DBEC324242C}" presName="Name0" presStyleCnt="0">
        <dgm:presLayoutVars>
          <dgm:dir/>
          <dgm:resizeHandles val="exact"/>
        </dgm:presLayoutVars>
      </dgm:prSet>
      <dgm:spPr/>
    </dgm:pt>
    <dgm:pt modelId="{B204B1A0-4E8D-924F-9170-3A55E753507B}" type="pres">
      <dgm:prSet presAssocID="{5934FD2D-1E33-A346-80F2-61526463828E}" presName="parTxOnly" presStyleLbl="node1" presStyleIdx="0" presStyleCnt="3" custLinFactNeighborX="-572" custLinFactNeighborY="-456">
        <dgm:presLayoutVars>
          <dgm:bulletEnabled val="1"/>
        </dgm:presLayoutVars>
      </dgm:prSet>
      <dgm:spPr/>
    </dgm:pt>
    <dgm:pt modelId="{72128239-3CF4-B241-AB7D-EC728DB78907}" type="pres">
      <dgm:prSet presAssocID="{1C549E1F-6E99-3644-AF7E-0E1DF868AEA7}" presName="parSpace" presStyleCnt="0"/>
      <dgm:spPr/>
    </dgm:pt>
    <dgm:pt modelId="{B5E97A17-9232-8D41-84B1-E2A5A46915FA}" type="pres">
      <dgm:prSet presAssocID="{0A8E8315-D078-8D4E-B72E-BF2CF691A857}" presName="parTxOnly" presStyleLbl="node1" presStyleIdx="1" presStyleCnt="3" custLinFactNeighborX="0" custLinFactNeighborY="0">
        <dgm:presLayoutVars>
          <dgm:bulletEnabled val="1"/>
        </dgm:presLayoutVars>
      </dgm:prSet>
      <dgm:spPr/>
    </dgm:pt>
    <dgm:pt modelId="{9764D31C-9223-624B-9790-03E6095211EE}" type="pres">
      <dgm:prSet presAssocID="{4ADDE649-BC98-444D-BED7-4071AAB3A41E}" presName="parSpace" presStyleCnt="0"/>
      <dgm:spPr/>
    </dgm:pt>
    <dgm:pt modelId="{E870C138-49FE-8441-BCB2-A4FC784D24B4}" type="pres">
      <dgm:prSet presAssocID="{0E76A2E1-CC77-554E-A9A5-DE104708E08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755F4E1A-9CEE-EE45-9C02-9CDE17F99C5D}" type="presOf" srcId="{0E76A2E1-CC77-554E-A9A5-DE104708E08C}" destId="{E870C138-49FE-8441-BCB2-A4FC784D24B4}" srcOrd="0" destOrd="0" presId="urn:microsoft.com/office/officeart/2005/8/layout/hChevron3"/>
    <dgm:cxn modelId="{9D105943-DC6B-1F45-9264-3FAF82F6C6E6}" srcId="{710E4A07-C0DA-D343-BCC9-1DBEC324242C}" destId="{0E76A2E1-CC77-554E-A9A5-DE104708E08C}" srcOrd="2" destOrd="0" parTransId="{1E3620D5-52E1-8B4B-A809-6B127D5B1BE3}" sibTransId="{824BFCFB-4AF0-7D46-A669-709415193E36}"/>
    <dgm:cxn modelId="{531D0D4B-E9E1-0042-9F16-6C6400D8ECD0}" type="presOf" srcId="{710E4A07-C0DA-D343-BCC9-1DBEC324242C}" destId="{BF75A88C-6BDE-4F44-8D91-C1C3F377E345}" srcOrd="0" destOrd="0" presId="urn:microsoft.com/office/officeart/2005/8/layout/hChevron3"/>
    <dgm:cxn modelId="{8626D24D-1ABD-214E-AF68-5E8821ED0EDB}" type="presOf" srcId="{5934FD2D-1E33-A346-80F2-61526463828E}" destId="{B204B1A0-4E8D-924F-9170-3A55E753507B}" srcOrd="0" destOrd="0" presId="urn:microsoft.com/office/officeart/2005/8/layout/hChevron3"/>
    <dgm:cxn modelId="{E6A87F9B-C33A-F54A-8DB3-6561551E58C1}" type="presOf" srcId="{0A8E8315-D078-8D4E-B72E-BF2CF691A857}" destId="{B5E97A17-9232-8D41-84B1-E2A5A46915FA}" srcOrd="0" destOrd="0" presId="urn:microsoft.com/office/officeart/2005/8/layout/hChevron3"/>
    <dgm:cxn modelId="{D85247AF-EC02-744C-9B33-CFE4447E87EB}" srcId="{710E4A07-C0DA-D343-BCC9-1DBEC324242C}" destId="{5934FD2D-1E33-A346-80F2-61526463828E}" srcOrd="0" destOrd="0" parTransId="{099A64E5-D104-8140-982F-F03554918B8F}" sibTransId="{1C549E1F-6E99-3644-AF7E-0E1DF868AEA7}"/>
    <dgm:cxn modelId="{F5F058C7-124E-5242-9375-AD35281B4F2F}" srcId="{710E4A07-C0DA-D343-BCC9-1DBEC324242C}" destId="{0A8E8315-D078-8D4E-B72E-BF2CF691A857}" srcOrd="1" destOrd="0" parTransId="{5E7A82F6-088B-B943-830B-521EDA445BB7}" sibTransId="{4ADDE649-BC98-444D-BED7-4071AAB3A41E}"/>
    <dgm:cxn modelId="{C1C179D6-3ECB-C74C-82D6-263D2ED4C9FB}" type="presParOf" srcId="{BF75A88C-6BDE-4F44-8D91-C1C3F377E345}" destId="{B204B1A0-4E8D-924F-9170-3A55E753507B}" srcOrd="0" destOrd="0" presId="urn:microsoft.com/office/officeart/2005/8/layout/hChevron3"/>
    <dgm:cxn modelId="{1B62BAE5-8638-F14B-9697-3E8EF1EA35C5}" type="presParOf" srcId="{BF75A88C-6BDE-4F44-8D91-C1C3F377E345}" destId="{72128239-3CF4-B241-AB7D-EC728DB78907}" srcOrd="1" destOrd="0" presId="urn:microsoft.com/office/officeart/2005/8/layout/hChevron3"/>
    <dgm:cxn modelId="{DDD1E1E9-F43D-E346-8115-8A07D3493318}" type="presParOf" srcId="{BF75A88C-6BDE-4F44-8D91-C1C3F377E345}" destId="{B5E97A17-9232-8D41-84B1-E2A5A46915FA}" srcOrd="2" destOrd="0" presId="urn:microsoft.com/office/officeart/2005/8/layout/hChevron3"/>
    <dgm:cxn modelId="{FBD773EA-D52C-4645-B41F-AAA7438F2CDD}" type="presParOf" srcId="{BF75A88C-6BDE-4F44-8D91-C1C3F377E345}" destId="{9764D31C-9223-624B-9790-03E6095211EE}" srcOrd="3" destOrd="0" presId="urn:microsoft.com/office/officeart/2005/8/layout/hChevron3"/>
    <dgm:cxn modelId="{1287E585-A36D-8F4D-8CBB-DB42E9D36170}" type="presParOf" srcId="{BF75A88C-6BDE-4F44-8D91-C1C3F377E345}" destId="{E870C138-49FE-8441-BCB2-A4FC784D24B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4B1A0-4E8D-924F-9170-3A55E753507B}">
      <dsp:nvSpPr>
        <dsp:cNvPr id="0" name=""/>
        <dsp:cNvSpPr/>
      </dsp:nvSpPr>
      <dsp:spPr>
        <a:xfrm>
          <a:off x="0" y="1932588"/>
          <a:ext cx="3848625" cy="15394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Review FSA’s Dec. 2020 announcement, 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Protecting Student Information: Compliance with CUI and GLBA</a:t>
          </a:r>
          <a:r>
            <a:rPr lang="en-US" sz="1200" b="0" kern="1200" dirty="0"/>
            <a:t>, and see EDUCAUSE’s early policy analysis of the announcement, </a:t>
          </a:r>
          <a:r>
            <a:rPr lang="en-US" sz="1200" b="0" i="1" kern="1200" dirty="0"/>
            <a:t>800-171 Compliance on the Horizon</a:t>
          </a:r>
          <a:r>
            <a:rPr lang="en-US" sz="1200" b="0" kern="1200" dirty="0"/>
            <a:t>. </a:t>
          </a:r>
          <a:endParaRPr lang="en-US" sz="1200" kern="1200" dirty="0"/>
        </a:p>
      </dsp:txBody>
      <dsp:txXfrm>
        <a:off x="0" y="1932588"/>
        <a:ext cx="3463763" cy="1539450"/>
      </dsp:txXfrm>
    </dsp:sp>
    <dsp:sp modelId="{B5E97A17-9232-8D41-84B1-E2A5A46915FA}">
      <dsp:nvSpPr>
        <dsp:cNvPr id="0" name=""/>
        <dsp:cNvSpPr/>
      </dsp:nvSpPr>
      <dsp:spPr>
        <a:xfrm>
          <a:off x="3083301" y="1939608"/>
          <a:ext cx="3848625" cy="153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Familiarize yourself with NIST SP 800-171 requirements. EDUCAUSE’s paper, </a:t>
          </a:r>
          <a:r>
            <a:rPr lang="en-US" sz="1200" b="0" i="1" kern="1200" dirty="0"/>
            <a:t>An Introduction to NIST Special Publication 800-171 for Higher Education Institutions </a:t>
          </a:r>
          <a:r>
            <a:rPr lang="en-US" sz="1200" b="0" kern="1200" dirty="0"/>
            <a:t>is a good place to start. </a:t>
          </a:r>
          <a:endParaRPr lang="en-US" sz="1200" kern="1200" dirty="0"/>
        </a:p>
      </dsp:txBody>
      <dsp:txXfrm>
        <a:off x="3853026" y="1939608"/>
        <a:ext cx="2309175" cy="1539450"/>
      </dsp:txXfrm>
    </dsp:sp>
    <dsp:sp modelId="{E870C138-49FE-8441-BCB2-A4FC784D24B4}">
      <dsp:nvSpPr>
        <dsp:cNvPr id="0" name=""/>
        <dsp:cNvSpPr/>
      </dsp:nvSpPr>
      <dsp:spPr>
        <a:xfrm>
          <a:off x="6162202" y="1939608"/>
          <a:ext cx="3848625" cy="153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Evaluate your current security posture</a:t>
          </a:r>
          <a:br>
            <a:rPr lang="en-US" sz="1100" b="0" kern="1200" dirty="0"/>
          </a:br>
          <a:r>
            <a:rPr lang="en-US" sz="1100" b="0" kern="1200" dirty="0"/>
            <a:t>in relation to NIST SP 800-171 to identify gaps. BYU’s Office of Computing Research created a helpful NIST  SP 800-171 Assessment Tool. Or conduct a self-assessment based on the DoD’s NIST SP 800-171 Assessment Methodology. </a:t>
          </a:r>
          <a:endParaRPr lang="en-US" sz="1100" kern="1200" dirty="0"/>
        </a:p>
      </dsp:txBody>
      <dsp:txXfrm>
        <a:off x="6931927" y="1939608"/>
        <a:ext cx="2309175" cy="153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A3450-ED82-4379-B01D-C1823C3D12C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4A50-5040-409B-885D-C8C111E2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–</a:t>
            </a:r>
          </a:p>
          <a:p>
            <a:endParaRPr lang="en-US" dirty="0"/>
          </a:p>
          <a:p>
            <a:r>
              <a:rPr lang="en-US" dirty="0"/>
              <a:t>Who remembers 2015?</a:t>
            </a:r>
          </a:p>
          <a:p>
            <a:endParaRPr lang="en-US" dirty="0"/>
          </a:p>
          <a:p>
            <a:r>
              <a:rPr lang="en-US" dirty="0"/>
              <a:t>NIST released 800-171 R1 -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NIST SP 800-171? </a:t>
            </a:r>
            <a:endParaRPr lang="en-US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Institute of Standards and Technology (NIST) Special Publication 800-171,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Protecting Controlled Unclassified Information [CUI] in Non-Federal Information Systems and Organizations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defines the security requirements, or controls, required to protect CUI that’s shared by the federal government with non-federal information systems and organizations.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of the NIST special publication is to standardize how the federal government handles unclassified information that requires protection 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not going away… for the last year or so we have been thinking about 800-171 in context of it being foundational in CMMC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Dec 2020 – Federal Student Aid announced its Campus Cybersecurity Program, and issued an announcement,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Protecting Student Information: Compliance with CUI and GLBA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“inform IHEs [Institutions of Higher Education] and their third-party servicers about upcoming activities to ensure compliance with NIST 800- 171 Rev. 2.”1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EDUCAUSE Cybersecurity Program is encouraging/urging our members to get started do not wait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 – to drop in chat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https://library.educause.edu/-/media/files/library/2016/4/nist800.pdf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https://www.educause.edu/community/heisc-800-171-community-group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https://er.educause.edu/articles/2021/3/800-171-compliance-on-the-horizon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https://docs.google.com/spreadsheets/d/1dLd-UijNhJsDQvNPIK2StA2EZY4Frdu0U0z0zfcZYks/edit#gid=1199370867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4A50-5040-409B-885D-C8C111E27B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Governance: OGC, OSP, </a:t>
            </a:r>
            <a:r>
              <a:rPr lang="en-US" dirty="0" err="1"/>
              <a:t>ITSec</a:t>
            </a:r>
            <a:r>
              <a:rPr lang="en-US" dirty="0"/>
              <a:t>, Audit, Compliance,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4A50-5040-409B-885D-C8C111E27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1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4A50-5040-409B-885D-C8C111E27B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 and better approach to security has been rising rapidly.. </a:t>
            </a:r>
          </a:p>
          <a:p>
            <a:r>
              <a:rPr lang="en-US" dirty="0"/>
              <a:t>It is called zero trust in industry and in academia we call it no central point of attack: Assume that the server/cloud will eventually be compromised; do not have all private data accessible there. </a:t>
            </a:r>
          </a:p>
          <a:p>
            <a:r>
              <a:rPr lang="en-US" dirty="0"/>
              <a:t>In fact the </a:t>
            </a:r>
            <a:r>
              <a:rPr lang="en-US" dirty="0" err="1"/>
              <a:t>nsa</a:t>
            </a:r>
            <a:r>
              <a:rPr lang="en-US" dirty="0"/>
              <a:t> has released strong recommendations that , including the defense industrial base and beyond. </a:t>
            </a:r>
          </a:p>
          <a:p>
            <a:endParaRPr lang="en-US" dirty="0"/>
          </a:p>
          <a:p>
            <a:r>
              <a:rPr lang="en-US" dirty="0"/>
              <a:t>Who defined this?: NSA defined it</a:t>
            </a:r>
          </a:p>
          <a:p>
            <a:r>
              <a:rPr lang="en-US" dirty="0"/>
              <a:t>Need Sanjeev text</a:t>
            </a:r>
          </a:p>
          <a:p>
            <a:r>
              <a:rPr lang="en-US" dirty="0"/>
              <a:t>Maybe explain what e2e is </a:t>
            </a:r>
          </a:p>
          <a:p>
            <a:r>
              <a:rPr lang="en-US" dirty="0"/>
              <a:t>Common things that users 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35CC-1A4D-4C2C-85DD-6895A3214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832E0-97D7-4657-A7A1-AF83A3115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1771E-DA15-4D04-90F4-8292F73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4E54-2CAF-4ED2-832F-A43B6CCE94C2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6400D-DE3B-4FDB-9E07-D73D94A6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E5A20-C61E-40D1-AD4E-6A06D49F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60B4-EECF-4E5E-9008-56C8F48F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8D955-7D92-4DD2-806A-36658BC3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46BBA-3CAD-477A-A27C-73A0BBB1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73A6-B8F5-4490-8308-95A0A912CEC1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1FF4-01C9-456D-B388-61C2084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175F0-73F2-4728-A0E2-EFFF32C2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AE9B8-B981-43E0-A4F5-D71221E6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0CA98-CFAA-4905-9CF9-321121EC9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0CEB7-3DE7-40A1-A851-5ABA4561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B236-AA87-40DF-8AFE-395DF502ED11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45B-15A8-49C1-800C-7FD3E689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1EF9C-99E9-4586-8AA1-99637166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5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is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9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2096-84F1-49FF-957C-35E79961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643B-B945-46A2-B343-BC2C1717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6436-DB20-49E6-A5F3-382FF3B2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B59E-9BEE-435E-A3D3-A91A5DC57AC0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DF886-6F9C-4530-9D17-889FD99F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217E1-80FB-472C-AEBA-D12F2F98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1048-5D0C-4F78-89E0-6509DBF3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8937B-21B1-47C9-986D-4E53F7570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F0BE2-BB0C-4439-BAE9-D6B8D474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E8F9-3D59-4E25-8E71-05315E7D62A0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0596-2869-4A89-B043-4DACEFB4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64DD6-0EB3-4FBC-8140-109E61DE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57BE-8823-4A48-834A-3BCDE67C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2BDA-6EEC-4856-9306-A98DD69F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136C7-B4D3-4D9B-999F-CC93992B7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FEA0F-DD18-4747-BB65-8EA1AB73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70F7-BCA7-4535-8F75-B1CE83D7A119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F91E-371C-4935-92C3-0F1D9EB8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F119A-A913-4D12-B94D-69689198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1FEB-CD09-4B23-86EC-CBD10850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15E81-2E0D-4A9C-AFE1-02B0202B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CA6B0-928E-424D-91E7-376CD4E2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84867-0074-42D0-BDA7-B3D905383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BD3D3-1780-4203-81D4-099BC26F8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81A23-EA97-45D4-A384-5ED3EE59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8546-ADDF-4175-AE93-AE01D53F4AB3}" type="datetime1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D499D-956A-4D02-AC1D-113696AD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F9AF9-4DCD-4680-89BB-5FEE2FF1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08FB-2F63-42C1-8558-596DD8D7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6BD75-F841-4310-B1C8-EBA953F1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DAFD-1E86-4983-B1FB-F48B5ECA7E20}" type="datetime1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02BCB-FFA1-4554-8234-CFC10D6D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FBE7F-9C29-4753-9E56-75E3EDD4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29954-10F6-499B-B96F-631EB899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4D5D-0789-4052-A811-FD9CC792A708}" type="datetime1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289D4-E42F-4C63-905A-4D39CCAC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DB2D5-CF1B-4F82-8DC8-BA2CFDD3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4D18-BACD-4168-A64A-4F921AC7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B947B-0713-47A6-BDB6-C5C45AC9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AE7D3-9E8A-465C-A304-711AAC2CD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B1A2F-1E21-4F74-B66C-1E5719E2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2643-CEB8-48B1-9334-C668162FA85B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68EA1-0ADB-4F5D-BF4D-8310A341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C7627-23CE-43C7-B94C-931BE62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4A60-37DA-413A-9795-5D880812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6A06E-49C8-45F0-8877-9BE32D4FA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58DCF-2B91-495D-8371-F858865CE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3516E-4728-40AA-B839-B96EC3EC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60D3-4632-4E38-8ABA-8482AD1CD699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983C1-A03B-44A5-A85D-4071BDC5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F6EE1-A4AD-4D5B-BEBD-68B70705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69A45-3A59-4588-9CDA-4D8B9A4E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6529-4F5D-4ABC-AE5E-D76D8049E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2E859-1A50-4CD7-BC7A-F8EA3F458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BF1F-E04D-48C5-B3F8-EC0F9AEF5507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EB01-6620-4972-9543-62662E806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96524-0ADE-41D3-B1B0-B58963AE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4AF7-D703-460F-9FD7-8BC6A50B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2288C-1E00-4496-A9EB-19A38ABE5D72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1F2D5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EADE6-DCAA-411F-A25B-0985A3335E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B6064-F23B-4443-B158-DC4E58C82428}"/>
              </a:ext>
            </a:extLst>
          </p:cNvPr>
          <p:cNvSpPr txBox="1"/>
          <p:nvPr/>
        </p:nvSpPr>
        <p:spPr>
          <a:xfrm>
            <a:off x="774290" y="1688690"/>
            <a:ext cx="10825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  <a:latin typeface="Klavika Bd" panose="0200080305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Getting started with NIST 800-171 compliance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Klavika Bd" panose="02000803050000020004" pitchFamily="50" charset="0"/>
                <a:cs typeface="Times New Roman" panose="02020603050405020304" pitchFamily="18" charset="0"/>
              </a:rPr>
              <a:t>For CMMC, DFARS and FSA</a:t>
            </a:r>
            <a:endParaRPr lang="en-US" sz="4000" dirty="0">
              <a:solidFill>
                <a:schemeClr val="bg1"/>
              </a:solidFill>
              <a:latin typeface="Klavika Bd" panose="02000803050000020004" pitchFamily="50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359344-6322-489B-9350-A545E2B2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62" y="2277241"/>
            <a:ext cx="3670500" cy="28362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6EFC7E-3B38-4374-B6A3-478F1CFD7378}"/>
              </a:ext>
            </a:extLst>
          </p:cNvPr>
          <p:cNvSpPr txBox="1"/>
          <p:nvPr/>
        </p:nvSpPr>
        <p:spPr>
          <a:xfrm>
            <a:off x="269629" y="5192037"/>
            <a:ext cx="1165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lavika Bd" panose="02000803050000020004" pitchFamily="50" charset="0"/>
              </a:rPr>
              <a:t>April 22, 2021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E12AA3-7543-416F-A516-74E4B6E3F84E}"/>
              </a:ext>
            </a:extLst>
          </p:cNvPr>
          <p:cNvCxnSpPr/>
          <p:nvPr/>
        </p:nvCxnSpPr>
        <p:spPr>
          <a:xfrm>
            <a:off x="3424538" y="4385666"/>
            <a:ext cx="552482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C658B2B-4D4A-4664-BC8D-A0535381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51" y="3146562"/>
            <a:ext cx="2562583" cy="5620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0F84D0-551F-4EB8-9375-96482C751AA4}"/>
              </a:ext>
            </a:extLst>
          </p:cNvPr>
          <p:cNvCxnSpPr/>
          <p:nvPr/>
        </p:nvCxnSpPr>
        <p:spPr>
          <a:xfrm flipV="1">
            <a:off x="5732395" y="2880111"/>
            <a:ext cx="702129" cy="12548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38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AA3E3-09B1-4917-85E4-AA3B03915BCB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43517" y="1556716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408700" y="271197"/>
            <a:ext cx="11467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2D57"/>
                </a:solidFill>
                <a:latin typeface="Klavika Bd" panose="02000803050000020004" pitchFamily="50" charset="0"/>
              </a:rPr>
              <a:t>Key Elements of NIST 800-171, CMMC Compliance Program	</a:t>
            </a:r>
            <a:endParaRPr lang="en-US" sz="4000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70BCB-1667-4A8F-9DB5-37538D8FE186}"/>
              </a:ext>
            </a:extLst>
          </p:cNvPr>
          <p:cNvSpPr txBox="1"/>
          <p:nvPr/>
        </p:nvSpPr>
        <p:spPr>
          <a:xfrm>
            <a:off x="1026779" y="2028616"/>
            <a:ext cx="9917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Comprehensive System Security Plan ( SSP)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and Compliant Platform for Email,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GCC High, GCC ( Cloud)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 (Cloud)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on Premise Exchange Servers and File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Expertise in Compliance and Security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AB Certified 3</a:t>
            </a:r>
            <a:r>
              <a:rPr lang="en-US" sz="2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Party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Start</a:t>
            </a:r>
          </a:p>
        </p:txBody>
      </p:sp>
    </p:spTree>
    <p:extLst>
      <p:ext uri="{BB962C8B-B14F-4D97-AF65-F5344CB8AC3E}">
        <p14:creationId xmlns:p14="http://schemas.microsoft.com/office/powerpoint/2010/main" val="126407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AA3E3-09B1-4917-85E4-AA3B03915BCB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43517" y="1556716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408701" y="271197"/>
            <a:ext cx="1105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2D57"/>
                </a:solidFill>
                <a:latin typeface="Klavika Bd" panose="02000803050000020004" pitchFamily="50" charset="0"/>
              </a:rPr>
              <a:t>CMMC Domains	</a:t>
            </a:r>
            <a:endParaRPr lang="en-US" sz="4000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5AC80E-879A-4ED9-9BD8-31195CCD6674}"/>
              </a:ext>
            </a:extLst>
          </p:cNvPr>
          <p:cNvSpPr/>
          <p:nvPr/>
        </p:nvSpPr>
        <p:spPr>
          <a:xfrm>
            <a:off x="1012723" y="1681317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 Control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840A17-2E19-4F6D-B04B-3D42DFF1BA9D}"/>
              </a:ext>
            </a:extLst>
          </p:cNvPr>
          <p:cNvSpPr/>
          <p:nvPr/>
        </p:nvSpPr>
        <p:spPr>
          <a:xfrm>
            <a:off x="2984090" y="1681317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1A495-9B13-491E-A5F9-6970F6973D2F}"/>
              </a:ext>
            </a:extLst>
          </p:cNvPr>
          <p:cNvSpPr/>
          <p:nvPr/>
        </p:nvSpPr>
        <p:spPr>
          <a:xfrm>
            <a:off x="4955457" y="1681317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Audit &amp; Accountability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46AA54-8411-4E9D-952D-24371B029C7D}"/>
              </a:ext>
            </a:extLst>
          </p:cNvPr>
          <p:cNvSpPr/>
          <p:nvPr/>
        </p:nvSpPr>
        <p:spPr>
          <a:xfrm>
            <a:off x="6926824" y="1681317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Awareness &amp; Training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A4C10-EF16-4724-82F1-B4B008D515EA}"/>
              </a:ext>
            </a:extLst>
          </p:cNvPr>
          <p:cNvSpPr/>
          <p:nvPr/>
        </p:nvSpPr>
        <p:spPr>
          <a:xfrm>
            <a:off x="8898191" y="1681317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Configuration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5149D1-F63E-454E-A57E-8135259E361A}"/>
              </a:ext>
            </a:extLst>
          </p:cNvPr>
          <p:cNvSpPr/>
          <p:nvPr/>
        </p:nvSpPr>
        <p:spPr>
          <a:xfrm>
            <a:off x="1012723" y="2777613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Identification &amp; Authentication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FD26A0-5031-4DB7-A5B5-A3317056AB14}"/>
              </a:ext>
            </a:extLst>
          </p:cNvPr>
          <p:cNvSpPr/>
          <p:nvPr/>
        </p:nvSpPr>
        <p:spPr>
          <a:xfrm>
            <a:off x="2984090" y="2777613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Incident Response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3105D9-8F2C-4146-9B71-1AC2EF6594D5}"/>
              </a:ext>
            </a:extLst>
          </p:cNvPr>
          <p:cNvSpPr/>
          <p:nvPr/>
        </p:nvSpPr>
        <p:spPr>
          <a:xfrm>
            <a:off x="4955457" y="2777613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691106-FE9C-432F-84CD-D48586DCD46C}"/>
              </a:ext>
            </a:extLst>
          </p:cNvPr>
          <p:cNvSpPr/>
          <p:nvPr/>
        </p:nvSpPr>
        <p:spPr>
          <a:xfrm>
            <a:off x="6926824" y="2777613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Media Protection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8B489-4ABA-4CF8-AB5B-0E8E41241DF5}"/>
              </a:ext>
            </a:extLst>
          </p:cNvPr>
          <p:cNvSpPr/>
          <p:nvPr/>
        </p:nvSpPr>
        <p:spPr>
          <a:xfrm>
            <a:off x="8898191" y="2777613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Personnel Security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7E4ED2-711F-44B5-90AD-75C1BC5E9786}"/>
              </a:ext>
            </a:extLst>
          </p:cNvPr>
          <p:cNvSpPr/>
          <p:nvPr/>
        </p:nvSpPr>
        <p:spPr>
          <a:xfrm>
            <a:off x="1012723" y="3873909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Physical Protection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47257-ECFB-4D25-A77E-EFAF2D173489}"/>
              </a:ext>
            </a:extLst>
          </p:cNvPr>
          <p:cNvSpPr/>
          <p:nvPr/>
        </p:nvSpPr>
        <p:spPr>
          <a:xfrm>
            <a:off x="2984090" y="3873909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Recovery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EEDCED-0F36-4C7F-BB25-DA47DD732BCD}"/>
              </a:ext>
            </a:extLst>
          </p:cNvPr>
          <p:cNvSpPr/>
          <p:nvPr/>
        </p:nvSpPr>
        <p:spPr>
          <a:xfrm>
            <a:off x="4955457" y="3873909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 Management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B2A4CF-4DA1-4B2A-89D6-E254778B464E}"/>
              </a:ext>
            </a:extLst>
          </p:cNvPr>
          <p:cNvSpPr/>
          <p:nvPr/>
        </p:nvSpPr>
        <p:spPr>
          <a:xfrm>
            <a:off x="6926824" y="3873909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Security Assessment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38990F-60A7-4C83-A73A-AA3FE181F6D2}"/>
              </a:ext>
            </a:extLst>
          </p:cNvPr>
          <p:cNvSpPr/>
          <p:nvPr/>
        </p:nvSpPr>
        <p:spPr>
          <a:xfrm>
            <a:off x="8898191" y="3873909"/>
            <a:ext cx="1720645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Situational Awareness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BEEAB6-B423-4AA3-B9D2-BD8D0EC9FAAA}"/>
              </a:ext>
            </a:extLst>
          </p:cNvPr>
          <p:cNvSpPr/>
          <p:nvPr/>
        </p:nvSpPr>
        <p:spPr>
          <a:xfrm>
            <a:off x="2861185" y="4970205"/>
            <a:ext cx="1966456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&amp; Communications Protection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0962F7-D98D-48D5-911C-52315F8C75B5}"/>
              </a:ext>
            </a:extLst>
          </p:cNvPr>
          <p:cNvSpPr/>
          <p:nvPr/>
        </p:nvSpPr>
        <p:spPr>
          <a:xfrm>
            <a:off x="6803919" y="4970205"/>
            <a:ext cx="1966456" cy="845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&amp; information Integrity</a:t>
            </a:r>
          </a:p>
        </p:txBody>
      </p:sp>
    </p:spTree>
    <p:extLst>
      <p:ext uri="{BB962C8B-B14F-4D97-AF65-F5344CB8AC3E}">
        <p14:creationId xmlns:p14="http://schemas.microsoft.com/office/powerpoint/2010/main" val="48504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AA3E3-09B1-4917-85E4-AA3B03915BCB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43517" y="1556716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388643" y="532448"/>
            <a:ext cx="1132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2D57"/>
                </a:solidFill>
                <a:latin typeface="Klavika Bd" panose="02000803050000020004" pitchFamily="50" charset="0"/>
              </a:rPr>
              <a:t>Systems + Policies + Processes &gt; CMMC Compliance	</a:t>
            </a:r>
            <a:endParaRPr lang="en-US" sz="4000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26AB78F-427F-4787-9470-B677FE49EE5B}"/>
              </a:ext>
            </a:extLst>
          </p:cNvPr>
          <p:cNvSpPr/>
          <p:nvPr/>
        </p:nvSpPr>
        <p:spPr>
          <a:xfrm>
            <a:off x="408378" y="2250867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Access Control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8991EC-707C-4087-B3D6-7E3777BC62CD}"/>
              </a:ext>
            </a:extLst>
          </p:cNvPr>
          <p:cNvSpPr/>
          <p:nvPr/>
        </p:nvSpPr>
        <p:spPr>
          <a:xfrm>
            <a:off x="2092177" y="2250867"/>
            <a:ext cx="1469651" cy="722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6D46F0-8CF7-4430-BF9D-BB5782479487}"/>
              </a:ext>
            </a:extLst>
          </p:cNvPr>
          <p:cNvSpPr/>
          <p:nvPr/>
        </p:nvSpPr>
        <p:spPr>
          <a:xfrm>
            <a:off x="3775977" y="2250867"/>
            <a:ext cx="1469651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Audit &amp; Accountability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E70914-C752-4214-9308-3309484C9D00}"/>
              </a:ext>
            </a:extLst>
          </p:cNvPr>
          <p:cNvSpPr/>
          <p:nvPr/>
        </p:nvSpPr>
        <p:spPr>
          <a:xfrm>
            <a:off x="5459776" y="2250867"/>
            <a:ext cx="1469651" cy="722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Awareness &amp; Training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51EA88-F57C-45A4-BB44-94B2F83C430B}"/>
              </a:ext>
            </a:extLst>
          </p:cNvPr>
          <p:cNvSpPr/>
          <p:nvPr/>
        </p:nvSpPr>
        <p:spPr>
          <a:xfrm>
            <a:off x="7143576" y="2250867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Configuration Management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B1F3AA-DB75-470F-A97B-05ACD208569C}"/>
              </a:ext>
            </a:extLst>
          </p:cNvPr>
          <p:cNvSpPr/>
          <p:nvPr/>
        </p:nvSpPr>
        <p:spPr>
          <a:xfrm>
            <a:off x="408378" y="3187244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Identification &amp; Authentication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65EF76-8DC6-4A0E-96BC-705A76A6E149}"/>
              </a:ext>
            </a:extLst>
          </p:cNvPr>
          <p:cNvSpPr/>
          <p:nvPr/>
        </p:nvSpPr>
        <p:spPr>
          <a:xfrm>
            <a:off x="2092177" y="3187244"/>
            <a:ext cx="1469651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Incident Response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157F1D-0A3C-4732-BEC2-16897013366B}"/>
              </a:ext>
            </a:extLst>
          </p:cNvPr>
          <p:cNvSpPr/>
          <p:nvPr/>
        </p:nvSpPr>
        <p:spPr>
          <a:xfrm>
            <a:off x="3775977" y="3187244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E86B51-6638-4494-ABCA-A17BD0987B0E}"/>
              </a:ext>
            </a:extLst>
          </p:cNvPr>
          <p:cNvSpPr/>
          <p:nvPr/>
        </p:nvSpPr>
        <p:spPr>
          <a:xfrm>
            <a:off x="5459776" y="3187244"/>
            <a:ext cx="1469651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Media Protection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A57EFC-F25F-466A-8522-B04FB9FDE536}"/>
              </a:ext>
            </a:extLst>
          </p:cNvPr>
          <p:cNvSpPr/>
          <p:nvPr/>
        </p:nvSpPr>
        <p:spPr>
          <a:xfrm>
            <a:off x="7143576" y="3187244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Personnel Security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EB46D4-330B-4252-B5B2-D1F4BA560048}"/>
              </a:ext>
            </a:extLst>
          </p:cNvPr>
          <p:cNvSpPr/>
          <p:nvPr/>
        </p:nvSpPr>
        <p:spPr>
          <a:xfrm>
            <a:off x="408378" y="4123621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 Protection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0976A2-9421-4102-8536-5EA75DC31106}"/>
              </a:ext>
            </a:extLst>
          </p:cNvPr>
          <p:cNvSpPr/>
          <p:nvPr/>
        </p:nvSpPr>
        <p:spPr>
          <a:xfrm>
            <a:off x="2092177" y="4123621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Recovery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026504-945D-4775-92DF-423117BE28AB}"/>
              </a:ext>
            </a:extLst>
          </p:cNvPr>
          <p:cNvSpPr/>
          <p:nvPr/>
        </p:nvSpPr>
        <p:spPr>
          <a:xfrm>
            <a:off x="3775977" y="4123621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Risk Management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6E8522-8730-4065-932D-C6DFE7D0620D}"/>
              </a:ext>
            </a:extLst>
          </p:cNvPr>
          <p:cNvSpPr/>
          <p:nvPr/>
        </p:nvSpPr>
        <p:spPr>
          <a:xfrm>
            <a:off x="5459776" y="4123621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Security Assessment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295A85-454C-4A28-9982-86AB10CD7D61}"/>
              </a:ext>
            </a:extLst>
          </p:cNvPr>
          <p:cNvSpPr/>
          <p:nvPr/>
        </p:nvSpPr>
        <p:spPr>
          <a:xfrm>
            <a:off x="7143576" y="4123621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Situational Awareness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CF7561-0842-4F7A-86A9-DB10BD6FA1F0}"/>
              </a:ext>
            </a:extLst>
          </p:cNvPr>
          <p:cNvSpPr/>
          <p:nvPr/>
        </p:nvSpPr>
        <p:spPr>
          <a:xfrm>
            <a:off x="1987201" y="5059998"/>
            <a:ext cx="1679605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&amp; Communications Protection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243152-8A6F-429C-BF2A-82C1587BCE3A}"/>
              </a:ext>
            </a:extLst>
          </p:cNvPr>
          <p:cNvSpPr/>
          <p:nvPr/>
        </p:nvSpPr>
        <p:spPr>
          <a:xfrm>
            <a:off x="5354800" y="5059998"/>
            <a:ext cx="1679605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&amp; information Integrity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1D7E4-7D1D-4A4E-B882-E52C1823EF66}"/>
              </a:ext>
            </a:extLst>
          </p:cNvPr>
          <p:cNvSpPr/>
          <p:nvPr/>
        </p:nvSpPr>
        <p:spPr>
          <a:xfrm>
            <a:off x="9670831" y="2218717"/>
            <a:ext cx="2070538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Mostly PreVeil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572CAC-9589-4C9F-89DE-22307E045487}"/>
              </a:ext>
            </a:extLst>
          </p:cNvPr>
          <p:cNvSpPr/>
          <p:nvPr/>
        </p:nvSpPr>
        <p:spPr>
          <a:xfrm>
            <a:off x="9670831" y="3548358"/>
            <a:ext cx="2070538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Both PreVeil &amp; Processes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2A1BDF-1CDB-4EAB-8514-D5534C6CFD97}"/>
              </a:ext>
            </a:extLst>
          </p:cNvPr>
          <p:cNvSpPr/>
          <p:nvPr/>
        </p:nvSpPr>
        <p:spPr>
          <a:xfrm>
            <a:off x="9670831" y="4877999"/>
            <a:ext cx="2070538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Mostly Policies &amp; Processes</a:t>
            </a:r>
          </a:p>
        </p:txBody>
      </p:sp>
    </p:spTree>
    <p:extLst>
      <p:ext uri="{BB962C8B-B14F-4D97-AF65-F5344CB8AC3E}">
        <p14:creationId xmlns:p14="http://schemas.microsoft.com/office/powerpoint/2010/main" val="116518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AA3E3-09B1-4917-85E4-AA3B03915BCB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43517" y="1556716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408701" y="271197"/>
            <a:ext cx="1105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2D57"/>
                </a:solidFill>
                <a:latin typeface="Klavika Bd" panose="02000803050000020004" pitchFamily="50" charset="0"/>
              </a:rPr>
              <a:t>Important Compliance Criteria for Platform	</a:t>
            </a:r>
            <a:endParaRPr lang="en-US" sz="4000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CE61AF-7BF4-4443-B7F4-3C93E919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FedRAMP Baseline Moderate Equivalent</a:t>
            </a:r>
          </a:p>
          <a:p>
            <a:pPr>
              <a:lnSpc>
                <a:spcPct val="250000"/>
              </a:lnSpc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FIPS 140-2 Encryption</a:t>
            </a:r>
          </a:p>
          <a:p>
            <a:pPr>
              <a:lnSpc>
                <a:spcPct val="250000"/>
              </a:lnSpc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DFARS 7012 (c-g)</a:t>
            </a:r>
          </a:p>
          <a:p>
            <a:pPr>
              <a:lnSpc>
                <a:spcPct val="250000"/>
              </a:lnSpc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to End Encryption for cloud services ITAR </a:t>
            </a:r>
          </a:p>
        </p:txBody>
      </p:sp>
    </p:spTree>
    <p:extLst>
      <p:ext uri="{BB962C8B-B14F-4D97-AF65-F5344CB8AC3E}">
        <p14:creationId xmlns:p14="http://schemas.microsoft.com/office/powerpoint/2010/main" val="21717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AA3E3-09B1-4917-85E4-AA3B03915BCB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43517" y="1556716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408701" y="271197"/>
            <a:ext cx="1105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2D57"/>
                </a:solidFill>
                <a:latin typeface="Klavika Bd" panose="02000803050000020004" pitchFamily="50" charset="0"/>
              </a:rPr>
              <a:t>About PreVeil and Additional Resources	</a:t>
            </a:r>
            <a:endParaRPr lang="en-US" sz="4000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CB17-1672-4FFF-ACAA-39B0AB6E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2480"/>
            <a:ext cx="10515600" cy="435133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to End Encrypted Email and Filesharing for NIST 800, CMMC L3+, ITAR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to Deploy and Use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changes to existing Email and File Infrastructure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integrated into Outlook, Gmail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FedRAMP Baseline Moderate Equivalent, FIPS 140-2, DFARS 7012 (c-g), All data stored on AWS Gov Cloud FedRAMP High</a:t>
            </a:r>
          </a:p>
          <a:p>
            <a:pPr lvl="1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White Paper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White Paper for Higher Education with EDUCAUSE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DFARS White Paper</a:t>
            </a:r>
          </a:p>
          <a:p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NIST 800-171 Briefing for Higher Education</a:t>
            </a: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5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7390E2-50AA-48AD-8E7E-0AB66C359618}"/>
              </a:ext>
            </a:extLst>
          </p:cNvPr>
          <p:cNvSpPr/>
          <p:nvPr/>
        </p:nvSpPr>
        <p:spPr>
          <a:xfrm>
            <a:off x="310451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1F90328-3257-4571-8FF6-CB0D8C770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153" y="2439481"/>
            <a:ext cx="74576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0" dirty="0">
                <a:solidFill>
                  <a:srgbClr val="F05F2A"/>
                </a:solidFill>
                <a:latin typeface="Klavika Bd" panose="02000803050000020004" pitchFamily="50" charset="0"/>
              </a:rPr>
              <a:t>Q&amp;A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65A66-BAA7-457E-860B-DE75EAD18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36" y="4002905"/>
            <a:ext cx="4173853" cy="322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04AB6C-9619-4035-972E-1BB4C0908ABE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337911FB-DCA4-475E-BD9D-E417AEB1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04" y="702879"/>
            <a:ext cx="11194542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Klavika Bd" panose="02000803050000020004" pitchFamily="50" charset="0"/>
                <a:cs typeface="Segoe UI Light" panose="020B0502040204020203" pitchFamily="34" charset="0"/>
              </a:rPr>
              <a:t>FINIS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D64C8-E556-4635-A46E-453C8B1D7BFF}"/>
              </a:ext>
            </a:extLst>
          </p:cNvPr>
          <p:cNvSpPr txBox="1"/>
          <p:nvPr/>
        </p:nvSpPr>
        <p:spPr>
          <a:xfrm>
            <a:off x="1790192" y="4043661"/>
            <a:ext cx="31047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h.hoffman@northeastern.edu</a:t>
            </a:r>
          </a:p>
        </p:txBody>
      </p:sp>
      <p:pic>
        <p:nvPicPr>
          <p:cNvPr id="10" name="Picture 9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0C7B477A-70A3-4B7B-9F17-E7FF1920D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51" y="3986833"/>
            <a:ext cx="428515" cy="428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C8F9C7-53CA-46EB-8E77-AA5ED78A48FF}"/>
              </a:ext>
            </a:extLst>
          </p:cNvPr>
          <p:cNvSpPr txBox="1"/>
          <p:nvPr/>
        </p:nvSpPr>
        <p:spPr>
          <a:xfrm>
            <a:off x="1811065" y="3469914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Northeastern.edu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F210111-7FF1-4D80-BE77-D92A74AB86E7}"/>
              </a:ext>
            </a:extLst>
          </p:cNvPr>
          <p:cNvSpPr txBox="1">
            <a:spLocks/>
          </p:cNvSpPr>
          <p:nvPr/>
        </p:nvSpPr>
        <p:spPr>
          <a:xfrm>
            <a:off x="1323258" y="2475082"/>
            <a:ext cx="2753755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Picture 17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8DF18DF9-51AF-43D5-BF5D-04FFBEC25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42" y="3407919"/>
            <a:ext cx="428515" cy="4285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E38B13-7479-4E9F-B517-157ACCD2C032}"/>
              </a:ext>
            </a:extLst>
          </p:cNvPr>
          <p:cNvSpPr txBox="1"/>
          <p:nvPr/>
        </p:nvSpPr>
        <p:spPr>
          <a:xfrm>
            <a:off x="5508063" y="4021394"/>
            <a:ext cx="3104749" cy="2797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bkelly@educause.edu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38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4A7B2F5F-DC56-450C-BE39-A5930FA1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7" y="3994822"/>
            <a:ext cx="389560" cy="3895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DCF12A1-C516-4E0E-8FC3-0FA78973D800}"/>
              </a:ext>
            </a:extLst>
          </p:cNvPr>
          <p:cNvSpPr txBox="1"/>
          <p:nvPr/>
        </p:nvSpPr>
        <p:spPr>
          <a:xfrm>
            <a:off x="5508063" y="3491968"/>
            <a:ext cx="3104749" cy="307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educause.edu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47DC25C0-1B2F-4D80-AFAA-DC01DCFDDE5D}"/>
              </a:ext>
            </a:extLst>
          </p:cNvPr>
          <p:cNvSpPr txBox="1">
            <a:spLocks/>
          </p:cNvSpPr>
          <p:nvPr/>
        </p:nvSpPr>
        <p:spPr>
          <a:xfrm>
            <a:off x="4983716" y="2506456"/>
            <a:ext cx="2753755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3" name="Picture 42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05ACA451-A64A-4160-B2FA-037071C8F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58" y="3424996"/>
            <a:ext cx="389560" cy="3895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DDA3A10-4BC8-4E79-B8F0-77FE56B851E6}"/>
              </a:ext>
            </a:extLst>
          </p:cNvPr>
          <p:cNvSpPr txBox="1"/>
          <p:nvPr/>
        </p:nvSpPr>
        <p:spPr>
          <a:xfrm>
            <a:off x="9123137" y="3784815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sanjeev@preveil.com</a:t>
            </a:r>
          </a:p>
        </p:txBody>
      </p:sp>
      <p:pic>
        <p:nvPicPr>
          <p:cNvPr id="47" name="Picture 46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5EA68FEB-FF0F-4CD0-A94B-FDF9FC79D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64" y="3752756"/>
            <a:ext cx="428515" cy="42851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CB9F5E7-5197-4E87-9C47-1817BE2AD2C9}"/>
              </a:ext>
            </a:extLst>
          </p:cNvPr>
          <p:cNvSpPr txBox="1"/>
          <p:nvPr/>
        </p:nvSpPr>
        <p:spPr>
          <a:xfrm>
            <a:off x="9123137" y="3253990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preveil.com</a:t>
            </a:r>
          </a:p>
        </p:txBody>
      </p: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C9FF2088-E9A0-4BA8-9CF2-3FDAE6CE354D}"/>
              </a:ext>
            </a:extLst>
          </p:cNvPr>
          <p:cNvSpPr txBox="1">
            <a:spLocks/>
          </p:cNvSpPr>
          <p:nvPr/>
        </p:nvSpPr>
        <p:spPr>
          <a:xfrm>
            <a:off x="8577771" y="2478309"/>
            <a:ext cx="2753755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1" name="Picture 50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8A27EF37-0AF4-4CC7-9949-3C27FFFD6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55" y="3182930"/>
            <a:ext cx="428515" cy="428515"/>
          </a:xfrm>
          <a:prstGeom prst="rect">
            <a:avLst/>
          </a:prstGeom>
        </p:spPr>
      </p:pic>
      <p:pic>
        <p:nvPicPr>
          <p:cNvPr id="54" name="Picture 5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8A4B0DB-AF49-4FDC-AFFA-BF50388A5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802" y="2225823"/>
            <a:ext cx="1690869" cy="13065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A05559-014F-4EDA-A624-C1BD83396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00" y="2572786"/>
            <a:ext cx="2562583" cy="562053"/>
          </a:xfrm>
          <a:prstGeom prst="rect">
            <a:avLst/>
          </a:prstGeom>
        </p:spPr>
      </p:pic>
      <p:pic>
        <p:nvPicPr>
          <p:cNvPr id="2050" name="Picture 2" descr="Hotel Near Northeastern University | Around Boston | The Verb">
            <a:extLst>
              <a:ext uri="{FF2B5EF4-FFF2-40B4-BE49-F238E27FC236}">
                <a16:creationId xmlns:a16="http://schemas.microsoft.com/office/drawing/2014/main" id="{A3AF5545-D6C0-4047-A966-452C431A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12" y="2454786"/>
            <a:ext cx="1328837" cy="9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5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CE10A8-A42B-48CA-BC9C-B103D09A82C1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572215-647A-EC41-93C3-63676B6B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35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Klavika Bd" panose="02000803050000020004" pitchFamily="50" charset="0"/>
              </a:rPr>
              <a:t>Security and 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2163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1A64FC-1ECA-42A9-AFEB-CBF8F566C214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B7A56-C21E-CD4A-8D4C-005400F6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Klavika Bd" panose="02000803050000020004" pitchFamily="50" charset="0"/>
              </a:rPr>
              <a:t>“Zero Trust”: Compliance with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36529-8F48-254E-A469-777F9118C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7EB4E8-1B84-BC45-BBCC-8F50E91E9FFF}"/>
              </a:ext>
            </a:extLst>
          </p:cNvPr>
          <p:cNvSpPr/>
          <p:nvPr/>
        </p:nvSpPr>
        <p:spPr>
          <a:xfrm>
            <a:off x="7686196" y="5874712"/>
            <a:ext cx="26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NSA Release Feb 25,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E99D6-30C3-6247-BCAD-6F417961EF6F}"/>
              </a:ext>
            </a:extLst>
          </p:cNvPr>
          <p:cNvGrpSpPr/>
          <p:nvPr/>
        </p:nvGrpSpPr>
        <p:grpSpPr>
          <a:xfrm>
            <a:off x="914400" y="2015966"/>
            <a:ext cx="4878551" cy="3710585"/>
            <a:chOff x="1057524" y="2312289"/>
            <a:chExt cx="3860800" cy="31955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067B62-8DAB-2845-92AB-DD17365FF5B0}"/>
                </a:ext>
              </a:extLst>
            </p:cNvPr>
            <p:cNvSpPr/>
            <p:nvPr/>
          </p:nvSpPr>
          <p:spPr>
            <a:xfrm>
              <a:off x="1167516" y="2468594"/>
              <a:ext cx="3657600" cy="246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rade Gothic LT Std" pitchFamily="2" charset="0"/>
                </a:rPr>
                <a:t>The increasing complexity of current and emerging network environments has exposed the lack of effectiveness of traditional network cybersecurity defenses.</a:t>
              </a:r>
            </a:p>
            <a:p>
              <a:endParaRPr lang="en-US" b="1" dirty="0">
                <a:solidFill>
                  <a:srgbClr val="F05F2A"/>
                </a:solidFill>
                <a:latin typeface="Trade Gothic LT Std Bold" pitchFamily="2" charset="0"/>
              </a:endParaRPr>
            </a:p>
            <a:p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Traditional perimeter-based network defenses </a:t>
              </a:r>
              <a:r>
                <a:rPr lang="en-US" dirty="0">
                  <a:latin typeface="Trade Gothic LT Std" pitchFamily="2" charset="0"/>
                </a:rPr>
                <a:t>with multiple layers of disjointed security technologies </a:t>
              </a:r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have proven themselves to be unable</a:t>
              </a:r>
              <a:r>
                <a:rPr lang="en-US" dirty="0">
                  <a:latin typeface="Trade Gothic LT Std" pitchFamily="2" charset="0"/>
                </a:rPr>
                <a:t> to meet the cybersecurity needs due to the current threat environment. </a:t>
              </a: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C9AF6C40-A162-7044-B02D-BBCA30AD95DD}"/>
                </a:ext>
              </a:extLst>
            </p:cNvPr>
            <p:cNvSpPr/>
            <p:nvPr/>
          </p:nvSpPr>
          <p:spPr>
            <a:xfrm>
              <a:off x="1057524" y="2312289"/>
              <a:ext cx="3860800" cy="3195576"/>
            </a:xfrm>
            <a:custGeom>
              <a:avLst/>
              <a:gdLst>
                <a:gd name="connsiteX0" fmla="*/ 0 w 3657600"/>
                <a:gd name="connsiteY0" fmla="*/ 0 h 3195576"/>
                <a:gd name="connsiteX1" fmla="*/ 3657600 w 3657600"/>
                <a:gd name="connsiteY1" fmla="*/ 0 h 3195576"/>
                <a:gd name="connsiteX2" fmla="*/ 3657600 w 3657600"/>
                <a:gd name="connsiteY2" fmla="*/ 3033045 h 3195576"/>
                <a:gd name="connsiteX3" fmla="*/ 3643517 w 3657600"/>
                <a:gd name="connsiteY3" fmla="*/ 2997839 h 3195576"/>
                <a:gd name="connsiteX4" fmla="*/ 3627614 w 3657600"/>
                <a:gd name="connsiteY4" fmla="*/ 2973985 h 3195576"/>
                <a:gd name="connsiteX5" fmla="*/ 3579907 w 3657600"/>
                <a:gd name="connsiteY5" fmla="*/ 3021693 h 3195576"/>
                <a:gd name="connsiteX6" fmla="*/ 3556053 w 3657600"/>
                <a:gd name="connsiteY6" fmla="*/ 3029644 h 3195576"/>
                <a:gd name="connsiteX7" fmla="*/ 3540150 w 3657600"/>
                <a:gd name="connsiteY7" fmla="*/ 3053498 h 3195576"/>
                <a:gd name="connsiteX8" fmla="*/ 3492442 w 3657600"/>
                <a:gd name="connsiteY8" fmla="*/ 3061449 h 3195576"/>
                <a:gd name="connsiteX9" fmla="*/ 3468588 w 3657600"/>
                <a:gd name="connsiteY9" fmla="*/ 3053498 h 3195576"/>
                <a:gd name="connsiteX10" fmla="*/ 3460637 w 3657600"/>
                <a:gd name="connsiteY10" fmla="*/ 3029644 h 3195576"/>
                <a:gd name="connsiteX11" fmla="*/ 3420881 w 3657600"/>
                <a:gd name="connsiteY11" fmla="*/ 2997839 h 3195576"/>
                <a:gd name="connsiteX12" fmla="*/ 3373173 w 3657600"/>
                <a:gd name="connsiteY12" fmla="*/ 3029644 h 3195576"/>
                <a:gd name="connsiteX13" fmla="*/ 3341367 w 3657600"/>
                <a:gd name="connsiteY13" fmla="*/ 3037595 h 3195576"/>
                <a:gd name="connsiteX14" fmla="*/ 3325465 w 3657600"/>
                <a:gd name="connsiteY14" fmla="*/ 2981936 h 3195576"/>
                <a:gd name="connsiteX15" fmla="*/ 3317514 w 3657600"/>
                <a:gd name="connsiteY15" fmla="*/ 2958082 h 3195576"/>
                <a:gd name="connsiteX16" fmla="*/ 3301611 w 3657600"/>
                <a:gd name="connsiteY16" fmla="*/ 2989887 h 3195576"/>
                <a:gd name="connsiteX17" fmla="*/ 3253903 w 3657600"/>
                <a:gd name="connsiteY17" fmla="*/ 3021693 h 3195576"/>
                <a:gd name="connsiteX18" fmla="*/ 3206195 w 3657600"/>
                <a:gd name="connsiteY18" fmla="*/ 3077352 h 3195576"/>
                <a:gd name="connsiteX19" fmla="*/ 3198244 w 3657600"/>
                <a:gd name="connsiteY19" fmla="*/ 3101206 h 3195576"/>
                <a:gd name="connsiteX20" fmla="*/ 3142585 w 3657600"/>
                <a:gd name="connsiteY20" fmla="*/ 3117108 h 3195576"/>
                <a:gd name="connsiteX21" fmla="*/ 3118731 w 3657600"/>
                <a:gd name="connsiteY21" fmla="*/ 3109157 h 3195576"/>
                <a:gd name="connsiteX22" fmla="*/ 3110780 w 3657600"/>
                <a:gd name="connsiteY22" fmla="*/ 3037595 h 3195576"/>
                <a:gd name="connsiteX23" fmla="*/ 3102828 w 3657600"/>
                <a:gd name="connsiteY23" fmla="*/ 3013741 h 3195576"/>
                <a:gd name="connsiteX24" fmla="*/ 3078974 w 3657600"/>
                <a:gd name="connsiteY24" fmla="*/ 3045546 h 3195576"/>
                <a:gd name="connsiteX25" fmla="*/ 3039218 w 3657600"/>
                <a:gd name="connsiteY25" fmla="*/ 3077352 h 3195576"/>
                <a:gd name="connsiteX26" fmla="*/ 3015364 w 3657600"/>
                <a:gd name="connsiteY26" fmla="*/ 3093254 h 3195576"/>
                <a:gd name="connsiteX27" fmla="*/ 2975607 w 3657600"/>
                <a:gd name="connsiteY27" fmla="*/ 3117108 h 3195576"/>
                <a:gd name="connsiteX28" fmla="*/ 2959705 w 3657600"/>
                <a:gd name="connsiteY28" fmla="*/ 2958082 h 3195576"/>
                <a:gd name="connsiteX29" fmla="*/ 2951754 w 3657600"/>
                <a:gd name="connsiteY29" fmla="*/ 2981936 h 3195576"/>
                <a:gd name="connsiteX30" fmla="*/ 2935851 w 3657600"/>
                <a:gd name="connsiteY30" fmla="*/ 3013741 h 3195576"/>
                <a:gd name="connsiteX31" fmla="*/ 2911997 w 3657600"/>
                <a:gd name="connsiteY31" fmla="*/ 3021693 h 3195576"/>
                <a:gd name="connsiteX32" fmla="*/ 2864289 w 3657600"/>
                <a:gd name="connsiteY32" fmla="*/ 3053498 h 3195576"/>
                <a:gd name="connsiteX33" fmla="*/ 2800679 w 3657600"/>
                <a:gd name="connsiteY33" fmla="*/ 3061449 h 3195576"/>
                <a:gd name="connsiteX34" fmla="*/ 2752971 w 3657600"/>
                <a:gd name="connsiteY34" fmla="*/ 3077352 h 3195576"/>
                <a:gd name="connsiteX35" fmla="*/ 2713214 w 3657600"/>
                <a:gd name="connsiteY35" fmla="*/ 3085303 h 3195576"/>
                <a:gd name="connsiteX36" fmla="*/ 2689361 w 3657600"/>
                <a:gd name="connsiteY36" fmla="*/ 3069400 h 3195576"/>
                <a:gd name="connsiteX37" fmla="*/ 2681409 w 3657600"/>
                <a:gd name="connsiteY37" fmla="*/ 3045546 h 3195576"/>
                <a:gd name="connsiteX38" fmla="*/ 2673458 w 3657600"/>
                <a:gd name="connsiteY38" fmla="*/ 2973985 h 3195576"/>
                <a:gd name="connsiteX39" fmla="*/ 2601896 w 3657600"/>
                <a:gd name="connsiteY39" fmla="*/ 2989887 h 3195576"/>
                <a:gd name="connsiteX40" fmla="*/ 2578042 w 3657600"/>
                <a:gd name="connsiteY40" fmla="*/ 3005790 h 3195576"/>
                <a:gd name="connsiteX41" fmla="*/ 2498529 w 3657600"/>
                <a:gd name="connsiteY41" fmla="*/ 3029644 h 3195576"/>
                <a:gd name="connsiteX42" fmla="*/ 2450821 w 3657600"/>
                <a:gd name="connsiteY42" fmla="*/ 3061449 h 3195576"/>
                <a:gd name="connsiteX43" fmla="*/ 2419016 w 3657600"/>
                <a:gd name="connsiteY43" fmla="*/ 3077352 h 3195576"/>
                <a:gd name="connsiteX44" fmla="*/ 2387211 w 3657600"/>
                <a:gd name="connsiteY44" fmla="*/ 3029644 h 3195576"/>
                <a:gd name="connsiteX45" fmla="*/ 2371308 w 3657600"/>
                <a:gd name="connsiteY45" fmla="*/ 2989887 h 3195576"/>
                <a:gd name="connsiteX46" fmla="*/ 2267941 w 3657600"/>
                <a:gd name="connsiteY46" fmla="*/ 2958082 h 3195576"/>
                <a:gd name="connsiteX47" fmla="*/ 2244087 w 3657600"/>
                <a:gd name="connsiteY47" fmla="*/ 2973985 h 3195576"/>
                <a:gd name="connsiteX48" fmla="*/ 2188428 w 3657600"/>
                <a:gd name="connsiteY48" fmla="*/ 2989887 h 3195576"/>
                <a:gd name="connsiteX49" fmla="*/ 2164574 w 3657600"/>
                <a:gd name="connsiteY49" fmla="*/ 2997839 h 3195576"/>
                <a:gd name="connsiteX50" fmla="*/ 2132769 w 3657600"/>
                <a:gd name="connsiteY50" fmla="*/ 2878569 h 3195576"/>
                <a:gd name="connsiteX51" fmla="*/ 2116867 w 3657600"/>
                <a:gd name="connsiteY51" fmla="*/ 2902423 h 3195576"/>
                <a:gd name="connsiteX52" fmla="*/ 2108915 w 3657600"/>
                <a:gd name="connsiteY52" fmla="*/ 2926277 h 3195576"/>
                <a:gd name="connsiteX53" fmla="*/ 2077110 w 3657600"/>
                <a:gd name="connsiteY53" fmla="*/ 2966033 h 3195576"/>
                <a:gd name="connsiteX54" fmla="*/ 2053256 w 3657600"/>
                <a:gd name="connsiteY54" fmla="*/ 2973985 h 3195576"/>
                <a:gd name="connsiteX55" fmla="*/ 2029402 w 3657600"/>
                <a:gd name="connsiteY55" fmla="*/ 3029644 h 3195576"/>
                <a:gd name="connsiteX56" fmla="*/ 2005548 w 3657600"/>
                <a:gd name="connsiteY56" fmla="*/ 3045546 h 3195576"/>
                <a:gd name="connsiteX57" fmla="*/ 1965792 w 3657600"/>
                <a:gd name="connsiteY57" fmla="*/ 3085303 h 3195576"/>
                <a:gd name="connsiteX58" fmla="*/ 1957841 w 3657600"/>
                <a:gd name="connsiteY58" fmla="*/ 3061449 h 3195576"/>
                <a:gd name="connsiteX59" fmla="*/ 1902181 w 3657600"/>
                <a:gd name="connsiteY59" fmla="*/ 3093254 h 3195576"/>
                <a:gd name="connsiteX60" fmla="*/ 1830620 w 3657600"/>
                <a:gd name="connsiteY60" fmla="*/ 3133011 h 3195576"/>
                <a:gd name="connsiteX61" fmla="*/ 1806766 w 3657600"/>
                <a:gd name="connsiteY61" fmla="*/ 3140962 h 3195576"/>
                <a:gd name="connsiteX62" fmla="*/ 1767009 w 3657600"/>
                <a:gd name="connsiteY62" fmla="*/ 3156865 h 3195576"/>
                <a:gd name="connsiteX63" fmla="*/ 1743155 w 3657600"/>
                <a:gd name="connsiteY63" fmla="*/ 3148913 h 3195576"/>
                <a:gd name="connsiteX64" fmla="*/ 1703399 w 3657600"/>
                <a:gd name="connsiteY64" fmla="*/ 3109157 h 3195576"/>
                <a:gd name="connsiteX65" fmla="*/ 1679545 w 3657600"/>
                <a:gd name="connsiteY65" fmla="*/ 3133011 h 3195576"/>
                <a:gd name="connsiteX66" fmla="*/ 1655691 w 3657600"/>
                <a:gd name="connsiteY66" fmla="*/ 3164816 h 3195576"/>
                <a:gd name="connsiteX67" fmla="*/ 1639788 w 3657600"/>
                <a:gd name="connsiteY67" fmla="*/ 3188670 h 3195576"/>
                <a:gd name="connsiteX68" fmla="*/ 1632882 w 3657600"/>
                <a:gd name="connsiteY68" fmla="*/ 3195576 h 3195576"/>
                <a:gd name="connsiteX69" fmla="*/ 1583799 w 3657600"/>
                <a:gd name="connsiteY69" fmla="*/ 3195576 h 3195576"/>
                <a:gd name="connsiteX70" fmla="*/ 1578114 w 3657600"/>
                <a:gd name="connsiteY70" fmla="*/ 3177605 h 3195576"/>
                <a:gd name="connsiteX71" fmla="*/ 1576178 w 3657600"/>
                <a:gd name="connsiteY71" fmla="*/ 3156865 h 3195576"/>
                <a:gd name="connsiteX72" fmla="*/ 1560275 w 3657600"/>
                <a:gd name="connsiteY72" fmla="*/ 3069400 h 3195576"/>
                <a:gd name="connsiteX73" fmla="*/ 1544373 w 3657600"/>
                <a:gd name="connsiteY73" fmla="*/ 3029644 h 3195576"/>
                <a:gd name="connsiteX74" fmla="*/ 1528470 w 3657600"/>
                <a:gd name="connsiteY74" fmla="*/ 3053498 h 3195576"/>
                <a:gd name="connsiteX75" fmla="*/ 1504616 w 3657600"/>
                <a:gd name="connsiteY75" fmla="*/ 3069400 h 3195576"/>
                <a:gd name="connsiteX76" fmla="*/ 1480762 w 3657600"/>
                <a:gd name="connsiteY76" fmla="*/ 3085303 h 3195576"/>
                <a:gd name="connsiteX77" fmla="*/ 1377395 w 3657600"/>
                <a:gd name="connsiteY77" fmla="*/ 3140962 h 3195576"/>
                <a:gd name="connsiteX78" fmla="*/ 1353541 w 3657600"/>
                <a:gd name="connsiteY78" fmla="*/ 3045546 h 3195576"/>
                <a:gd name="connsiteX79" fmla="*/ 1329687 w 3657600"/>
                <a:gd name="connsiteY79" fmla="*/ 3021693 h 3195576"/>
                <a:gd name="connsiteX80" fmla="*/ 1313785 w 3657600"/>
                <a:gd name="connsiteY80" fmla="*/ 3045546 h 3195576"/>
                <a:gd name="connsiteX81" fmla="*/ 1281980 w 3657600"/>
                <a:gd name="connsiteY81" fmla="*/ 3061449 h 3195576"/>
                <a:gd name="connsiteX82" fmla="*/ 1258126 w 3657600"/>
                <a:gd name="connsiteY82" fmla="*/ 3077352 h 3195576"/>
                <a:gd name="connsiteX83" fmla="*/ 1210418 w 3657600"/>
                <a:gd name="connsiteY83" fmla="*/ 3109157 h 3195576"/>
                <a:gd name="connsiteX84" fmla="*/ 1162710 w 3657600"/>
                <a:gd name="connsiteY84" fmla="*/ 3125060 h 3195576"/>
                <a:gd name="connsiteX85" fmla="*/ 1130905 w 3657600"/>
                <a:gd name="connsiteY85" fmla="*/ 3005790 h 3195576"/>
                <a:gd name="connsiteX86" fmla="*/ 1122954 w 3657600"/>
                <a:gd name="connsiteY86" fmla="*/ 2973985 h 3195576"/>
                <a:gd name="connsiteX87" fmla="*/ 1115002 w 3657600"/>
                <a:gd name="connsiteY87" fmla="*/ 2997839 h 3195576"/>
                <a:gd name="connsiteX88" fmla="*/ 1043441 w 3657600"/>
                <a:gd name="connsiteY88" fmla="*/ 3053498 h 3195576"/>
                <a:gd name="connsiteX89" fmla="*/ 1003684 w 3657600"/>
                <a:gd name="connsiteY89" fmla="*/ 3085303 h 3195576"/>
                <a:gd name="connsiteX90" fmla="*/ 979830 w 3657600"/>
                <a:gd name="connsiteY90" fmla="*/ 3069400 h 3195576"/>
                <a:gd name="connsiteX91" fmla="*/ 955976 w 3657600"/>
                <a:gd name="connsiteY91" fmla="*/ 3077352 h 3195576"/>
                <a:gd name="connsiteX92" fmla="*/ 860561 w 3657600"/>
                <a:gd name="connsiteY92" fmla="*/ 3140962 h 3195576"/>
                <a:gd name="connsiteX93" fmla="*/ 828755 w 3657600"/>
                <a:gd name="connsiteY93" fmla="*/ 3148913 h 3195576"/>
                <a:gd name="connsiteX94" fmla="*/ 717437 w 3657600"/>
                <a:gd name="connsiteY94" fmla="*/ 3188670 h 3195576"/>
                <a:gd name="connsiteX95" fmla="*/ 691552 w 3657600"/>
                <a:gd name="connsiteY95" fmla="*/ 3192886 h 3195576"/>
                <a:gd name="connsiteX96" fmla="*/ 669731 w 3657600"/>
                <a:gd name="connsiteY96" fmla="*/ 3195576 h 3195576"/>
                <a:gd name="connsiteX97" fmla="*/ 576838 w 3657600"/>
                <a:gd name="connsiteY97" fmla="*/ 3195576 h 3195576"/>
                <a:gd name="connsiteX98" fmla="*/ 564741 w 3657600"/>
                <a:gd name="connsiteY98" fmla="*/ 3187441 h 3195576"/>
                <a:gd name="connsiteX99" fmla="*/ 542508 w 3657600"/>
                <a:gd name="connsiteY99" fmla="*/ 3164816 h 3195576"/>
                <a:gd name="connsiteX100" fmla="*/ 518654 w 3657600"/>
                <a:gd name="connsiteY100" fmla="*/ 3117108 h 3195576"/>
                <a:gd name="connsiteX101" fmla="*/ 470947 w 3657600"/>
                <a:gd name="connsiteY101" fmla="*/ 3029644 h 3195576"/>
                <a:gd name="connsiteX102" fmla="*/ 455044 w 3657600"/>
                <a:gd name="connsiteY102" fmla="*/ 3005790 h 3195576"/>
                <a:gd name="connsiteX103" fmla="*/ 439141 w 3657600"/>
                <a:gd name="connsiteY103" fmla="*/ 2973985 h 3195576"/>
                <a:gd name="connsiteX104" fmla="*/ 391434 w 3657600"/>
                <a:gd name="connsiteY104" fmla="*/ 2997839 h 3195576"/>
                <a:gd name="connsiteX105" fmla="*/ 343726 w 3657600"/>
                <a:gd name="connsiteY105" fmla="*/ 3037595 h 3195576"/>
                <a:gd name="connsiteX106" fmla="*/ 319872 w 3657600"/>
                <a:gd name="connsiteY106" fmla="*/ 3053498 h 3195576"/>
                <a:gd name="connsiteX107" fmla="*/ 288067 w 3657600"/>
                <a:gd name="connsiteY107" fmla="*/ 3077352 h 3195576"/>
                <a:gd name="connsiteX108" fmla="*/ 248310 w 3657600"/>
                <a:gd name="connsiteY108" fmla="*/ 3085303 h 3195576"/>
                <a:gd name="connsiteX109" fmla="*/ 224456 w 3657600"/>
                <a:gd name="connsiteY109" fmla="*/ 3093254 h 3195576"/>
                <a:gd name="connsiteX110" fmla="*/ 216505 w 3657600"/>
                <a:gd name="connsiteY110" fmla="*/ 3069400 h 3195576"/>
                <a:gd name="connsiteX111" fmla="*/ 192651 w 3657600"/>
                <a:gd name="connsiteY111" fmla="*/ 3061449 h 3195576"/>
                <a:gd name="connsiteX112" fmla="*/ 160846 w 3657600"/>
                <a:gd name="connsiteY112" fmla="*/ 3005790 h 3195576"/>
                <a:gd name="connsiteX113" fmla="*/ 113138 w 3657600"/>
                <a:gd name="connsiteY113" fmla="*/ 2926277 h 3195576"/>
                <a:gd name="connsiteX114" fmla="*/ 81333 w 3657600"/>
                <a:gd name="connsiteY114" fmla="*/ 2862666 h 3195576"/>
                <a:gd name="connsiteX115" fmla="*/ 57479 w 3657600"/>
                <a:gd name="connsiteY115" fmla="*/ 2870618 h 3195576"/>
                <a:gd name="connsiteX116" fmla="*/ 49527 w 3657600"/>
                <a:gd name="connsiteY116" fmla="*/ 2894472 h 3195576"/>
                <a:gd name="connsiteX117" fmla="*/ 25674 w 3657600"/>
                <a:gd name="connsiteY117" fmla="*/ 2902423 h 3195576"/>
                <a:gd name="connsiteX118" fmla="*/ 1820 w 3657600"/>
                <a:gd name="connsiteY118" fmla="*/ 2966033 h 3195576"/>
                <a:gd name="connsiteX119" fmla="*/ 0 w 3657600"/>
                <a:gd name="connsiteY119" fmla="*/ 2967853 h 319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657600" h="3195576">
                  <a:moveTo>
                    <a:pt x="0" y="0"/>
                  </a:moveTo>
                  <a:lnTo>
                    <a:pt x="3657600" y="0"/>
                  </a:lnTo>
                  <a:lnTo>
                    <a:pt x="3657600" y="3033045"/>
                  </a:lnTo>
                  <a:lnTo>
                    <a:pt x="3643517" y="2997839"/>
                  </a:lnTo>
                  <a:cubicBezTo>
                    <a:pt x="3639243" y="2989292"/>
                    <a:pt x="3632915" y="2981936"/>
                    <a:pt x="3627614" y="2973985"/>
                  </a:cubicBezTo>
                  <a:cubicBezTo>
                    <a:pt x="3615139" y="2955273"/>
                    <a:pt x="3595809" y="3005790"/>
                    <a:pt x="3579907" y="3021693"/>
                  </a:cubicBezTo>
                  <a:cubicBezTo>
                    <a:pt x="3571956" y="3024343"/>
                    <a:pt x="3562598" y="3024408"/>
                    <a:pt x="3556053" y="3029644"/>
                  </a:cubicBezTo>
                  <a:cubicBezTo>
                    <a:pt x="3548591" y="3035614"/>
                    <a:pt x="3548698" y="3049224"/>
                    <a:pt x="3540150" y="3053498"/>
                  </a:cubicBezTo>
                  <a:cubicBezTo>
                    <a:pt x="3525730" y="3060708"/>
                    <a:pt x="3508345" y="3058799"/>
                    <a:pt x="3492442" y="3061449"/>
                  </a:cubicBezTo>
                  <a:cubicBezTo>
                    <a:pt x="3484491" y="3058799"/>
                    <a:pt x="3474515" y="3059425"/>
                    <a:pt x="3468588" y="3053498"/>
                  </a:cubicBezTo>
                  <a:cubicBezTo>
                    <a:pt x="3462661" y="3047571"/>
                    <a:pt x="3464385" y="3037141"/>
                    <a:pt x="3460637" y="3029644"/>
                  </a:cubicBezTo>
                  <a:cubicBezTo>
                    <a:pt x="3446251" y="3000872"/>
                    <a:pt x="3448392" y="3007009"/>
                    <a:pt x="3420881" y="2997839"/>
                  </a:cubicBezTo>
                  <a:cubicBezTo>
                    <a:pt x="3346403" y="3022664"/>
                    <a:pt x="3456560" y="2981995"/>
                    <a:pt x="3373173" y="3029644"/>
                  </a:cubicBezTo>
                  <a:cubicBezTo>
                    <a:pt x="3363685" y="3035066"/>
                    <a:pt x="3351969" y="3034945"/>
                    <a:pt x="3341367" y="3037595"/>
                  </a:cubicBezTo>
                  <a:cubicBezTo>
                    <a:pt x="3322303" y="2980401"/>
                    <a:pt x="3345432" y="3051825"/>
                    <a:pt x="3325465" y="2981936"/>
                  </a:cubicBezTo>
                  <a:cubicBezTo>
                    <a:pt x="3323163" y="2973877"/>
                    <a:pt x="3325465" y="2955432"/>
                    <a:pt x="3317514" y="2958082"/>
                  </a:cubicBezTo>
                  <a:cubicBezTo>
                    <a:pt x="3306269" y="2961830"/>
                    <a:pt x="3306912" y="2979285"/>
                    <a:pt x="3301611" y="2989887"/>
                  </a:cubicBezTo>
                  <a:cubicBezTo>
                    <a:pt x="3301611" y="2989887"/>
                    <a:pt x="3268827" y="3009753"/>
                    <a:pt x="3253903" y="3021693"/>
                  </a:cubicBezTo>
                  <a:cubicBezTo>
                    <a:pt x="3237601" y="3034735"/>
                    <a:pt x="3216226" y="3057290"/>
                    <a:pt x="3206195" y="3077352"/>
                  </a:cubicBezTo>
                  <a:cubicBezTo>
                    <a:pt x="3202447" y="3084849"/>
                    <a:pt x="3204171" y="3095279"/>
                    <a:pt x="3198244" y="3101206"/>
                  </a:cubicBezTo>
                  <a:cubicBezTo>
                    <a:pt x="3194442" y="3105008"/>
                    <a:pt x="3142860" y="3117039"/>
                    <a:pt x="3142585" y="3117108"/>
                  </a:cubicBezTo>
                  <a:cubicBezTo>
                    <a:pt x="3134634" y="3114458"/>
                    <a:pt x="3121844" y="3116939"/>
                    <a:pt x="3118731" y="3109157"/>
                  </a:cubicBezTo>
                  <a:cubicBezTo>
                    <a:pt x="3109817" y="3086873"/>
                    <a:pt x="3114726" y="3061269"/>
                    <a:pt x="3110780" y="3037595"/>
                  </a:cubicBezTo>
                  <a:cubicBezTo>
                    <a:pt x="3109402" y="3029328"/>
                    <a:pt x="3110959" y="3011708"/>
                    <a:pt x="3102828" y="3013741"/>
                  </a:cubicBezTo>
                  <a:cubicBezTo>
                    <a:pt x="3089971" y="3016955"/>
                    <a:pt x="3086925" y="3034944"/>
                    <a:pt x="3078974" y="3045546"/>
                  </a:cubicBezTo>
                  <a:cubicBezTo>
                    <a:pt x="3032535" y="3061027"/>
                    <a:pt x="3075186" y="3041385"/>
                    <a:pt x="3039218" y="3077352"/>
                  </a:cubicBezTo>
                  <a:cubicBezTo>
                    <a:pt x="3032461" y="3084109"/>
                    <a:pt x="3023468" y="3088189"/>
                    <a:pt x="3015364" y="3093254"/>
                  </a:cubicBezTo>
                  <a:cubicBezTo>
                    <a:pt x="3002258" y="3101445"/>
                    <a:pt x="2988859" y="3109157"/>
                    <a:pt x="2975607" y="3117108"/>
                  </a:cubicBezTo>
                  <a:cubicBezTo>
                    <a:pt x="2949464" y="3038675"/>
                    <a:pt x="2989256" y="3164948"/>
                    <a:pt x="2959705" y="2958082"/>
                  </a:cubicBezTo>
                  <a:cubicBezTo>
                    <a:pt x="2958520" y="2949785"/>
                    <a:pt x="2955056" y="2974232"/>
                    <a:pt x="2951754" y="2981936"/>
                  </a:cubicBezTo>
                  <a:cubicBezTo>
                    <a:pt x="2947085" y="2992831"/>
                    <a:pt x="2941152" y="3003139"/>
                    <a:pt x="2935851" y="3013741"/>
                  </a:cubicBezTo>
                  <a:cubicBezTo>
                    <a:pt x="2927900" y="3016392"/>
                    <a:pt x="2918971" y="3017044"/>
                    <a:pt x="2911997" y="3021693"/>
                  </a:cubicBezTo>
                  <a:cubicBezTo>
                    <a:pt x="2852436" y="3061400"/>
                    <a:pt x="2921008" y="3034590"/>
                    <a:pt x="2864289" y="3053498"/>
                  </a:cubicBezTo>
                  <a:cubicBezTo>
                    <a:pt x="2843086" y="3056148"/>
                    <a:pt x="2821573" y="3056972"/>
                    <a:pt x="2800679" y="3061449"/>
                  </a:cubicBezTo>
                  <a:cubicBezTo>
                    <a:pt x="2784288" y="3064961"/>
                    <a:pt x="2769143" y="3072941"/>
                    <a:pt x="2752971" y="3077352"/>
                  </a:cubicBezTo>
                  <a:cubicBezTo>
                    <a:pt x="2739932" y="3080908"/>
                    <a:pt x="2726466" y="3082653"/>
                    <a:pt x="2713214" y="3085303"/>
                  </a:cubicBezTo>
                  <a:cubicBezTo>
                    <a:pt x="2705263" y="3080002"/>
                    <a:pt x="2695331" y="3076862"/>
                    <a:pt x="2689361" y="3069400"/>
                  </a:cubicBezTo>
                  <a:cubicBezTo>
                    <a:pt x="2684125" y="3062855"/>
                    <a:pt x="2682787" y="3053813"/>
                    <a:pt x="2681409" y="3045546"/>
                  </a:cubicBezTo>
                  <a:cubicBezTo>
                    <a:pt x="2677463" y="3021872"/>
                    <a:pt x="2676108" y="2997839"/>
                    <a:pt x="2673458" y="2973985"/>
                  </a:cubicBezTo>
                  <a:cubicBezTo>
                    <a:pt x="2666383" y="2975400"/>
                    <a:pt x="2611721" y="2985676"/>
                    <a:pt x="2601896" y="2989887"/>
                  </a:cubicBezTo>
                  <a:cubicBezTo>
                    <a:pt x="2593112" y="2993651"/>
                    <a:pt x="2585993" y="3000489"/>
                    <a:pt x="2578042" y="3005790"/>
                  </a:cubicBezTo>
                  <a:cubicBezTo>
                    <a:pt x="2529975" y="3017806"/>
                    <a:pt x="2556604" y="3010285"/>
                    <a:pt x="2498529" y="3029644"/>
                  </a:cubicBezTo>
                  <a:cubicBezTo>
                    <a:pt x="2480397" y="3035688"/>
                    <a:pt x="2467210" y="3051616"/>
                    <a:pt x="2450821" y="3061449"/>
                  </a:cubicBezTo>
                  <a:cubicBezTo>
                    <a:pt x="2440657" y="3067547"/>
                    <a:pt x="2429618" y="3072051"/>
                    <a:pt x="2419016" y="3077352"/>
                  </a:cubicBezTo>
                  <a:cubicBezTo>
                    <a:pt x="2419016" y="3077352"/>
                    <a:pt x="2396363" y="3046423"/>
                    <a:pt x="2387211" y="3029644"/>
                  </a:cubicBezTo>
                  <a:cubicBezTo>
                    <a:pt x="2380376" y="3017114"/>
                    <a:pt x="2376609" y="3003139"/>
                    <a:pt x="2371308" y="2989887"/>
                  </a:cubicBezTo>
                  <a:cubicBezTo>
                    <a:pt x="2335570" y="2972018"/>
                    <a:pt x="2314124" y="2958082"/>
                    <a:pt x="2267941" y="2958082"/>
                  </a:cubicBezTo>
                  <a:cubicBezTo>
                    <a:pt x="2258385" y="2958082"/>
                    <a:pt x="2252038" y="2968684"/>
                    <a:pt x="2244087" y="2973985"/>
                  </a:cubicBezTo>
                  <a:cubicBezTo>
                    <a:pt x="2186882" y="2993053"/>
                    <a:pt x="2258334" y="2969914"/>
                    <a:pt x="2188428" y="2989887"/>
                  </a:cubicBezTo>
                  <a:cubicBezTo>
                    <a:pt x="2180369" y="2992190"/>
                    <a:pt x="2167039" y="3005850"/>
                    <a:pt x="2164574" y="2997839"/>
                  </a:cubicBezTo>
                  <a:cubicBezTo>
                    <a:pt x="2124519" y="2867658"/>
                    <a:pt x="2199014" y="2900650"/>
                    <a:pt x="2132769" y="2878569"/>
                  </a:cubicBezTo>
                  <a:cubicBezTo>
                    <a:pt x="2127468" y="2886520"/>
                    <a:pt x="2121141" y="2893876"/>
                    <a:pt x="2116867" y="2902423"/>
                  </a:cubicBezTo>
                  <a:cubicBezTo>
                    <a:pt x="2113119" y="2909920"/>
                    <a:pt x="2114151" y="2919732"/>
                    <a:pt x="2108915" y="2926277"/>
                  </a:cubicBezTo>
                  <a:cubicBezTo>
                    <a:pt x="2067812" y="2977655"/>
                    <a:pt x="2097095" y="2906079"/>
                    <a:pt x="2077110" y="2966033"/>
                  </a:cubicBezTo>
                  <a:cubicBezTo>
                    <a:pt x="2069159" y="2968684"/>
                    <a:pt x="2059183" y="2968058"/>
                    <a:pt x="2053256" y="2973985"/>
                  </a:cubicBezTo>
                  <a:cubicBezTo>
                    <a:pt x="2043433" y="2983809"/>
                    <a:pt x="2034154" y="3015390"/>
                    <a:pt x="2029402" y="3029644"/>
                  </a:cubicBezTo>
                  <a:cubicBezTo>
                    <a:pt x="2021451" y="3034945"/>
                    <a:pt x="2012305" y="3038789"/>
                    <a:pt x="2005548" y="3045546"/>
                  </a:cubicBezTo>
                  <a:cubicBezTo>
                    <a:pt x="1952536" y="3098558"/>
                    <a:pt x="2029407" y="3042892"/>
                    <a:pt x="1965792" y="3085303"/>
                  </a:cubicBezTo>
                  <a:cubicBezTo>
                    <a:pt x="1963142" y="3077352"/>
                    <a:pt x="1966060" y="3063093"/>
                    <a:pt x="1957841" y="3061449"/>
                  </a:cubicBezTo>
                  <a:cubicBezTo>
                    <a:pt x="1950082" y="3059897"/>
                    <a:pt x="1909620" y="3088295"/>
                    <a:pt x="1902181" y="3093254"/>
                  </a:cubicBezTo>
                  <a:cubicBezTo>
                    <a:pt x="1839399" y="3108951"/>
                    <a:pt x="1901447" y="3088744"/>
                    <a:pt x="1830620" y="3133011"/>
                  </a:cubicBezTo>
                  <a:cubicBezTo>
                    <a:pt x="1823513" y="3137453"/>
                    <a:pt x="1814614" y="3138019"/>
                    <a:pt x="1806766" y="3140962"/>
                  </a:cubicBezTo>
                  <a:cubicBezTo>
                    <a:pt x="1793402" y="3145974"/>
                    <a:pt x="1780261" y="3151564"/>
                    <a:pt x="1767009" y="3156865"/>
                  </a:cubicBezTo>
                  <a:cubicBezTo>
                    <a:pt x="1759058" y="3154214"/>
                    <a:pt x="1749082" y="3154840"/>
                    <a:pt x="1743155" y="3148913"/>
                  </a:cubicBezTo>
                  <a:cubicBezTo>
                    <a:pt x="1694030" y="3099787"/>
                    <a:pt x="1759340" y="3127803"/>
                    <a:pt x="1703399" y="3109157"/>
                  </a:cubicBezTo>
                  <a:cubicBezTo>
                    <a:pt x="1695448" y="3117108"/>
                    <a:pt x="1686863" y="3124473"/>
                    <a:pt x="1679545" y="3133011"/>
                  </a:cubicBezTo>
                  <a:cubicBezTo>
                    <a:pt x="1670921" y="3143073"/>
                    <a:pt x="1663394" y="3154032"/>
                    <a:pt x="1655691" y="3164816"/>
                  </a:cubicBezTo>
                  <a:cubicBezTo>
                    <a:pt x="1650136" y="3172592"/>
                    <a:pt x="1645906" y="3181329"/>
                    <a:pt x="1639788" y="3188670"/>
                  </a:cubicBezTo>
                  <a:lnTo>
                    <a:pt x="1632882" y="3195576"/>
                  </a:lnTo>
                  <a:lnTo>
                    <a:pt x="1583799" y="3195576"/>
                  </a:lnTo>
                  <a:lnTo>
                    <a:pt x="1578114" y="3177605"/>
                  </a:lnTo>
                  <a:cubicBezTo>
                    <a:pt x="1577411" y="3170703"/>
                    <a:pt x="1577387" y="3163513"/>
                    <a:pt x="1576178" y="3156865"/>
                  </a:cubicBezTo>
                  <a:cubicBezTo>
                    <a:pt x="1573853" y="3144077"/>
                    <a:pt x="1564810" y="3084518"/>
                    <a:pt x="1560275" y="3069400"/>
                  </a:cubicBezTo>
                  <a:cubicBezTo>
                    <a:pt x="1556174" y="3055729"/>
                    <a:pt x="1557139" y="3036027"/>
                    <a:pt x="1544373" y="3029644"/>
                  </a:cubicBezTo>
                  <a:cubicBezTo>
                    <a:pt x="1535825" y="3025370"/>
                    <a:pt x="1533771" y="3045547"/>
                    <a:pt x="1528470" y="3053498"/>
                  </a:cubicBezTo>
                  <a:lnTo>
                    <a:pt x="1504616" y="3069400"/>
                  </a:lnTo>
                  <a:lnTo>
                    <a:pt x="1480762" y="3085303"/>
                  </a:lnTo>
                  <a:cubicBezTo>
                    <a:pt x="1416261" y="3128304"/>
                    <a:pt x="1450619" y="3109580"/>
                    <a:pt x="1377395" y="3140962"/>
                  </a:cubicBezTo>
                  <a:cubicBezTo>
                    <a:pt x="1372146" y="3098970"/>
                    <a:pt x="1376686" y="3077948"/>
                    <a:pt x="1353541" y="3045546"/>
                  </a:cubicBezTo>
                  <a:cubicBezTo>
                    <a:pt x="1347005" y="3036396"/>
                    <a:pt x="1337638" y="3029644"/>
                    <a:pt x="1329687" y="3021693"/>
                  </a:cubicBezTo>
                  <a:cubicBezTo>
                    <a:pt x="1324386" y="3029644"/>
                    <a:pt x="1321126" y="3039428"/>
                    <a:pt x="1313785" y="3045546"/>
                  </a:cubicBezTo>
                  <a:cubicBezTo>
                    <a:pt x="1304679" y="3053134"/>
                    <a:pt x="1292271" y="3055568"/>
                    <a:pt x="1281980" y="3061449"/>
                  </a:cubicBezTo>
                  <a:cubicBezTo>
                    <a:pt x="1273683" y="3066190"/>
                    <a:pt x="1266077" y="3072051"/>
                    <a:pt x="1258126" y="3077352"/>
                  </a:cubicBezTo>
                  <a:cubicBezTo>
                    <a:pt x="1223604" y="3088859"/>
                    <a:pt x="1240199" y="3079376"/>
                    <a:pt x="1210418" y="3109157"/>
                  </a:cubicBezTo>
                  <a:cubicBezTo>
                    <a:pt x="1198565" y="3121010"/>
                    <a:pt x="1178613" y="3119759"/>
                    <a:pt x="1162710" y="3125060"/>
                  </a:cubicBezTo>
                  <a:cubicBezTo>
                    <a:pt x="1108723" y="3089068"/>
                    <a:pt x="1144578" y="3122011"/>
                    <a:pt x="1130905" y="3005790"/>
                  </a:cubicBezTo>
                  <a:cubicBezTo>
                    <a:pt x="1129628" y="2994937"/>
                    <a:pt x="1132728" y="2978872"/>
                    <a:pt x="1122954" y="2973985"/>
                  </a:cubicBezTo>
                  <a:cubicBezTo>
                    <a:pt x="1115457" y="2970237"/>
                    <a:pt x="1117653" y="2989888"/>
                    <a:pt x="1115002" y="2997839"/>
                  </a:cubicBezTo>
                  <a:cubicBezTo>
                    <a:pt x="1066656" y="3013954"/>
                    <a:pt x="1105544" y="2997040"/>
                    <a:pt x="1043441" y="3053498"/>
                  </a:cubicBezTo>
                  <a:cubicBezTo>
                    <a:pt x="1030883" y="3064914"/>
                    <a:pt x="1020148" y="3081187"/>
                    <a:pt x="1003684" y="3085303"/>
                  </a:cubicBezTo>
                  <a:cubicBezTo>
                    <a:pt x="994413" y="3087621"/>
                    <a:pt x="987781" y="3074701"/>
                    <a:pt x="979830" y="3069400"/>
                  </a:cubicBezTo>
                  <a:cubicBezTo>
                    <a:pt x="971879" y="3072051"/>
                    <a:pt x="963680" y="3074050"/>
                    <a:pt x="955976" y="3077352"/>
                  </a:cubicBezTo>
                  <a:cubicBezTo>
                    <a:pt x="912797" y="3095857"/>
                    <a:pt x="906077" y="3106825"/>
                    <a:pt x="860561" y="3140962"/>
                  </a:cubicBezTo>
                  <a:cubicBezTo>
                    <a:pt x="849959" y="3143612"/>
                    <a:pt x="839122" y="3145457"/>
                    <a:pt x="828755" y="3148913"/>
                  </a:cubicBezTo>
                  <a:cubicBezTo>
                    <a:pt x="763469" y="3170675"/>
                    <a:pt x="806387" y="3166433"/>
                    <a:pt x="717437" y="3188670"/>
                  </a:cubicBezTo>
                  <a:cubicBezTo>
                    <a:pt x="712901" y="3189804"/>
                    <a:pt x="703414" y="3191284"/>
                    <a:pt x="691552" y="3192886"/>
                  </a:cubicBezTo>
                  <a:lnTo>
                    <a:pt x="669731" y="3195576"/>
                  </a:lnTo>
                  <a:lnTo>
                    <a:pt x="576838" y="3195576"/>
                  </a:lnTo>
                  <a:lnTo>
                    <a:pt x="564741" y="3187441"/>
                  </a:lnTo>
                  <a:cubicBezTo>
                    <a:pt x="558137" y="3182326"/>
                    <a:pt x="552074" y="3176295"/>
                    <a:pt x="542508" y="3164816"/>
                  </a:cubicBezTo>
                  <a:cubicBezTo>
                    <a:pt x="518895" y="3136481"/>
                    <a:pt x="532313" y="3147842"/>
                    <a:pt x="518654" y="3117108"/>
                  </a:cubicBezTo>
                  <a:cubicBezTo>
                    <a:pt x="503612" y="3083264"/>
                    <a:pt x="490282" y="3060580"/>
                    <a:pt x="470947" y="3029644"/>
                  </a:cubicBezTo>
                  <a:cubicBezTo>
                    <a:pt x="465882" y="3021540"/>
                    <a:pt x="459785" y="3014087"/>
                    <a:pt x="455044" y="3005790"/>
                  </a:cubicBezTo>
                  <a:cubicBezTo>
                    <a:pt x="449163" y="2995499"/>
                    <a:pt x="449305" y="2980083"/>
                    <a:pt x="439141" y="2973985"/>
                  </a:cubicBezTo>
                  <a:cubicBezTo>
                    <a:pt x="430477" y="2968786"/>
                    <a:pt x="394606" y="2995724"/>
                    <a:pt x="391434" y="2997839"/>
                  </a:cubicBezTo>
                  <a:cubicBezTo>
                    <a:pt x="345875" y="3013025"/>
                    <a:pt x="387049" y="2994272"/>
                    <a:pt x="343726" y="3037595"/>
                  </a:cubicBezTo>
                  <a:cubicBezTo>
                    <a:pt x="336969" y="3044352"/>
                    <a:pt x="327648" y="3047943"/>
                    <a:pt x="319872" y="3053498"/>
                  </a:cubicBezTo>
                  <a:cubicBezTo>
                    <a:pt x="309088" y="3061201"/>
                    <a:pt x="298669" y="3069401"/>
                    <a:pt x="288067" y="3077352"/>
                  </a:cubicBezTo>
                  <a:cubicBezTo>
                    <a:pt x="274815" y="3080002"/>
                    <a:pt x="261421" y="3082025"/>
                    <a:pt x="248310" y="3085303"/>
                  </a:cubicBezTo>
                  <a:cubicBezTo>
                    <a:pt x="240179" y="3087336"/>
                    <a:pt x="231953" y="3097002"/>
                    <a:pt x="224456" y="3093254"/>
                  </a:cubicBezTo>
                  <a:cubicBezTo>
                    <a:pt x="216959" y="3089506"/>
                    <a:pt x="219155" y="3077351"/>
                    <a:pt x="216505" y="3069400"/>
                  </a:cubicBezTo>
                  <a:cubicBezTo>
                    <a:pt x="208554" y="3066750"/>
                    <a:pt x="199196" y="3066685"/>
                    <a:pt x="192651" y="3061449"/>
                  </a:cubicBezTo>
                  <a:cubicBezTo>
                    <a:pt x="181706" y="3052693"/>
                    <a:pt x="166717" y="3015184"/>
                    <a:pt x="160846" y="3005790"/>
                  </a:cubicBezTo>
                  <a:cubicBezTo>
                    <a:pt x="103309" y="2913730"/>
                    <a:pt x="173797" y="3047596"/>
                    <a:pt x="113138" y="2926277"/>
                  </a:cubicBezTo>
                  <a:cubicBezTo>
                    <a:pt x="102536" y="2905073"/>
                    <a:pt x="98096" y="2879429"/>
                    <a:pt x="81333" y="2862666"/>
                  </a:cubicBezTo>
                  <a:cubicBezTo>
                    <a:pt x="75406" y="2856739"/>
                    <a:pt x="63406" y="2864691"/>
                    <a:pt x="57479" y="2870618"/>
                  </a:cubicBezTo>
                  <a:cubicBezTo>
                    <a:pt x="51552" y="2876545"/>
                    <a:pt x="52178" y="2886521"/>
                    <a:pt x="49527" y="2894472"/>
                  </a:cubicBezTo>
                  <a:cubicBezTo>
                    <a:pt x="41576" y="2897122"/>
                    <a:pt x="31600" y="2896497"/>
                    <a:pt x="25674" y="2902423"/>
                  </a:cubicBezTo>
                  <a:cubicBezTo>
                    <a:pt x="11813" y="2916284"/>
                    <a:pt x="6257" y="2948284"/>
                    <a:pt x="1820" y="2966033"/>
                  </a:cubicBezTo>
                  <a:lnTo>
                    <a:pt x="0" y="296785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rade Gothic LT Std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041848-BFBE-0745-A9F8-4FA9F2EEDE60}"/>
              </a:ext>
            </a:extLst>
          </p:cNvPr>
          <p:cNvGrpSpPr/>
          <p:nvPr/>
        </p:nvGrpSpPr>
        <p:grpSpPr>
          <a:xfrm>
            <a:off x="6388442" y="2015965"/>
            <a:ext cx="4889157" cy="3710586"/>
            <a:chOff x="6408751" y="1403437"/>
            <a:chExt cx="3665552" cy="31955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0FFC00-DDED-4447-BD06-9DD4E0DBFFAF}"/>
                </a:ext>
              </a:extLst>
            </p:cNvPr>
            <p:cNvSpPr/>
            <p:nvPr/>
          </p:nvSpPr>
          <p:spPr>
            <a:xfrm>
              <a:off x="6408751" y="1626889"/>
              <a:ext cx="3665552" cy="198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The Zero Trust model eliminates trust in any one element, node, or service by </a:t>
              </a:r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assuming that a breach is inevitable or has already occurred</a:t>
              </a:r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…</a:t>
              </a:r>
            </a:p>
            <a:p>
              <a:endParaRPr lang="en-US" b="1" dirty="0">
                <a:solidFill>
                  <a:srgbClr val="000000"/>
                </a:solidFill>
                <a:latin typeface="Trade Gothic LT Std Bold" pitchFamily="2" charset="0"/>
              </a:endParaRPr>
            </a:p>
            <a:p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NSA strongly recommends that a Zero Trust security model </a:t>
              </a:r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be considered for all critical networks …and</a:t>
              </a:r>
              <a:r>
                <a:rPr lang="en-US" b="1" dirty="0">
                  <a:solidFill>
                    <a:srgbClr val="000000"/>
                  </a:solidFill>
                  <a:latin typeface="Trade Gothic LT Std Bold" pitchFamily="2" charset="0"/>
                </a:rPr>
                <a:t> Defense Industrial Base </a:t>
              </a:r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critical networks and systems...</a:t>
              </a:r>
              <a:endParaRPr lang="en-US" dirty="0">
                <a:latin typeface="Trade Gothic LT Std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165537-8633-BE42-8510-6BF8C32822D0}"/>
                </a:ext>
              </a:extLst>
            </p:cNvPr>
            <p:cNvSpPr/>
            <p:nvPr/>
          </p:nvSpPr>
          <p:spPr>
            <a:xfrm>
              <a:off x="6408751" y="1403437"/>
              <a:ext cx="3657600" cy="3195576"/>
            </a:xfrm>
            <a:custGeom>
              <a:avLst/>
              <a:gdLst>
                <a:gd name="connsiteX0" fmla="*/ 0 w 3657600"/>
                <a:gd name="connsiteY0" fmla="*/ 0 h 3195576"/>
                <a:gd name="connsiteX1" fmla="*/ 3657600 w 3657600"/>
                <a:gd name="connsiteY1" fmla="*/ 0 h 3195576"/>
                <a:gd name="connsiteX2" fmla="*/ 3657600 w 3657600"/>
                <a:gd name="connsiteY2" fmla="*/ 3033045 h 3195576"/>
                <a:gd name="connsiteX3" fmla="*/ 3643517 w 3657600"/>
                <a:gd name="connsiteY3" fmla="*/ 2997839 h 3195576"/>
                <a:gd name="connsiteX4" fmla="*/ 3627614 w 3657600"/>
                <a:gd name="connsiteY4" fmla="*/ 2973985 h 3195576"/>
                <a:gd name="connsiteX5" fmla="*/ 3579907 w 3657600"/>
                <a:gd name="connsiteY5" fmla="*/ 3021693 h 3195576"/>
                <a:gd name="connsiteX6" fmla="*/ 3556053 w 3657600"/>
                <a:gd name="connsiteY6" fmla="*/ 3029644 h 3195576"/>
                <a:gd name="connsiteX7" fmla="*/ 3540150 w 3657600"/>
                <a:gd name="connsiteY7" fmla="*/ 3053498 h 3195576"/>
                <a:gd name="connsiteX8" fmla="*/ 3492442 w 3657600"/>
                <a:gd name="connsiteY8" fmla="*/ 3061449 h 3195576"/>
                <a:gd name="connsiteX9" fmla="*/ 3468588 w 3657600"/>
                <a:gd name="connsiteY9" fmla="*/ 3053498 h 3195576"/>
                <a:gd name="connsiteX10" fmla="*/ 3460637 w 3657600"/>
                <a:gd name="connsiteY10" fmla="*/ 3029644 h 3195576"/>
                <a:gd name="connsiteX11" fmla="*/ 3420881 w 3657600"/>
                <a:gd name="connsiteY11" fmla="*/ 2997839 h 3195576"/>
                <a:gd name="connsiteX12" fmla="*/ 3373173 w 3657600"/>
                <a:gd name="connsiteY12" fmla="*/ 3029644 h 3195576"/>
                <a:gd name="connsiteX13" fmla="*/ 3341367 w 3657600"/>
                <a:gd name="connsiteY13" fmla="*/ 3037595 h 3195576"/>
                <a:gd name="connsiteX14" fmla="*/ 3325465 w 3657600"/>
                <a:gd name="connsiteY14" fmla="*/ 2981936 h 3195576"/>
                <a:gd name="connsiteX15" fmla="*/ 3317514 w 3657600"/>
                <a:gd name="connsiteY15" fmla="*/ 2958082 h 3195576"/>
                <a:gd name="connsiteX16" fmla="*/ 3301611 w 3657600"/>
                <a:gd name="connsiteY16" fmla="*/ 2989887 h 3195576"/>
                <a:gd name="connsiteX17" fmla="*/ 3253903 w 3657600"/>
                <a:gd name="connsiteY17" fmla="*/ 3021693 h 3195576"/>
                <a:gd name="connsiteX18" fmla="*/ 3206195 w 3657600"/>
                <a:gd name="connsiteY18" fmla="*/ 3077352 h 3195576"/>
                <a:gd name="connsiteX19" fmla="*/ 3198244 w 3657600"/>
                <a:gd name="connsiteY19" fmla="*/ 3101206 h 3195576"/>
                <a:gd name="connsiteX20" fmla="*/ 3142585 w 3657600"/>
                <a:gd name="connsiteY20" fmla="*/ 3117108 h 3195576"/>
                <a:gd name="connsiteX21" fmla="*/ 3118731 w 3657600"/>
                <a:gd name="connsiteY21" fmla="*/ 3109157 h 3195576"/>
                <a:gd name="connsiteX22" fmla="*/ 3110780 w 3657600"/>
                <a:gd name="connsiteY22" fmla="*/ 3037595 h 3195576"/>
                <a:gd name="connsiteX23" fmla="*/ 3102828 w 3657600"/>
                <a:gd name="connsiteY23" fmla="*/ 3013741 h 3195576"/>
                <a:gd name="connsiteX24" fmla="*/ 3078974 w 3657600"/>
                <a:gd name="connsiteY24" fmla="*/ 3045546 h 3195576"/>
                <a:gd name="connsiteX25" fmla="*/ 3039218 w 3657600"/>
                <a:gd name="connsiteY25" fmla="*/ 3077352 h 3195576"/>
                <a:gd name="connsiteX26" fmla="*/ 3015364 w 3657600"/>
                <a:gd name="connsiteY26" fmla="*/ 3093254 h 3195576"/>
                <a:gd name="connsiteX27" fmla="*/ 2975607 w 3657600"/>
                <a:gd name="connsiteY27" fmla="*/ 3117108 h 3195576"/>
                <a:gd name="connsiteX28" fmla="*/ 2959705 w 3657600"/>
                <a:gd name="connsiteY28" fmla="*/ 2958082 h 3195576"/>
                <a:gd name="connsiteX29" fmla="*/ 2951754 w 3657600"/>
                <a:gd name="connsiteY29" fmla="*/ 2981936 h 3195576"/>
                <a:gd name="connsiteX30" fmla="*/ 2935851 w 3657600"/>
                <a:gd name="connsiteY30" fmla="*/ 3013741 h 3195576"/>
                <a:gd name="connsiteX31" fmla="*/ 2911997 w 3657600"/>
                <a:gd name="connsiteY31" fmla="*/ 3021693 h 3195576"/>
                <a:gd name="connsiteX32" fmla="*/ 2864289 w 3657600"/>
                <a:gd name="connsiteY32" fmla="*/ 3053498 h 3195576"/>
                <a:gd name="connsiteX33" fmla="*/ 2800679 w 3657600"/>
                <a:gd name="connsiteY33" fmla="*/ 3061449 h 3195576"/>
                <a:gd name="connsiteX34" fmla="*/ 2752971 w 3657600"/>
                <a:gd name="connsiteY34" fmla="*/ 3077352 h 3195576"/>
                <a:gd name="connsiteX35" fmla="*/ 2713214 w 3657600"/>
                <a:gd name="connsiteY35" fmla="*/ 3085303 h 3195576"/>
                <a:gd name="connsiteX36" fmla="*/ 2689361 w 3657600"/>
                <a:gd name="connsiteY36" fmla="*/ 3069400 h 3195576"/>
                <a:gd name="connsiteX37" fmla="*/ 2681409 w 3657600"/>
                <a:gd name="connsiteY37" fmla="*/ 3045546 h 3195576"/>
                <a:gd name="connsiteX38" fmla="*/ 2673458 w 3657600"/>
                <a:gd name="connsiteY38" fmla="*/ 2973985 h 3195576"/>
                <a:gd name="connsiteX39" fmla="*/ 2601896 w 3657600"/>
                <a:gd name="connsiteY39" fmla="*/ 2989887 h 3195576"/>
                <a:gd name="connsiteX40" fmla="*/ 2578042 w 3657600"/>
                <a:gd name="connsiteY40" fmla="*/ 3005790 h 3195576"/>
                <a:gd name="connsiteX41" fmla="*/ 2498529 w 3657600"/>
                <a:gd name="connsiteY41" fmla="*/ 3029644 h 3195576"/>
                <a:gd name="connsiteX42" fmla="*/ 2450821 w 3657600"/>
                <a:gd name="connsiteY42" fmla="*/ 3061449 h 3195576"/>
                <a:gd name="connsiteX43" fmla="*/ 2419016 w 3657600"/>
                <a:gd name="connsiteY43" fmla="*/ 3077352 h 3195576"/>
                <a:gd name="connsiteX44" fmla="*/ 2387211 w 3657600"/>
                <a:gd name="connsiteY44" fmla="*/ 3029644 h 3195576"/>
                <a:gd name="connsiteX45" fmla="*/ 2371308 w 3657600"/>
                <a:gd name="connsiteY45" fmla="*/ 2989887 h 3195576"/>
                <a:gd name="connsiteX46" fmla="*/ 2267941 w 3657600"/>
                <a:gd name="connsiteY46" fmla="*/ 2958082 h 3195576"/>
                <a:gd name="connsiteX47" fmla="*/ 2244087 w 3657600"/>
                <a:gd name="connsiteY47" fmla="*/ 2973985 h 3195576"/>
                <a:gd name="connsiteX48" fmla="*/ 2188428 w 3657600"/>
                <a:gd name="connsiteY48" fmla="*/ 2989887 h 3195576"/>
                <a:gd name="connsiteX49" fmla="*/ 2164574 w 3657600"/>
                <a:gd name="connsiteY49" fmla="*/ 2997839 h 3195576"/>
                <a:gd name="connsiteX50" fmla="*/ 2132769 w 3657600"/>
                <a:gd name="connsiteY50" fmla="*/ 2878569 h 3195576"/>
                <a:gd name="connsiteX51" fmla="*/ 2116867 w 3657600"/>
                <a:gd name="connsiteY51" fmla="*/ 2902423 h 3195576"/>
                <a:gd name="connsiteX52" fmla="*/ 2108915 w 3657600"/>
                <a:gd name="connsiteY52" fmla="*/ 2926277 h 3195576"/>
                <a:gd name="connsiteX53" fmla="*/ 2077110 w 3657600"/>
                <a:gd name="connsiteY53" fmla="*/ 2966033 h 3195576"/>
                <a:gd name="connsiteX54" fmla="*/ 2053256 w 3657600"/>
                <a:gd name="connsiteY54" fmla="*/ 2973985 h 3195576"/>
                <a:gd name="connsiteX55" fmla="*/ 2029402 w 3657600"/>
                <a:gd name="connsiteY55" fmla="*/ 3029644 h 3195576"/>
                <a:gd name="connsiteX56" fmla="*/ 2005548 w 3657600"/>
                <a:gd name="connsiteY56" fmla="*/ 3045546 h 3195576"/>
                <a:gd name="connsiteX57" fmla="*/ 1965792 w 3657600"/>
                <a:gd name="connsiteY57" fmla="*/ 3085303 h 3195576"/>
                <a:gd name="connsiteX58" fmla="*/ 1957841 w 3657600"/>
                <a:gd name="connsiteY58" fmla="*/ 3061449 h 3195576"/>
                <a:gd name="connsiteX59" fmla="*/ 1902181 w 3657600"/>
                <a:gd name="connsiteY59" fmla="*/ 3093254 h 3195576"/>
                <a:gd name="connsiteX60" fmla="*/ 1830620 w 3657600"/>
                <a:gd name="connsiteY60" fmla="*/ 3133011 h 3195576"/>
                <a:gd name="connsiteX61" fmla="*/ 1806766 w 3657600"/>
                <a:gd name="connsiteY61" fmla="*/ 3140962 h 3195576"/>
                <a:gd name="connsiteX62" fmla="*/ 1767009 w 3657600"/>
                <a:gd name="connsiteY62" fmla="*/ 3156865 h 3195576"/>
                <a:gd name="connsiteX63" fmla="*/ 1743155 w 3657600"/>
                <a:gd name="connsiteY63" fmla="*/ 3148913 h 3195576"/>
                <a:gd name="connsiteX64" fmla="*/ 1703399 w 3657600"/>
                <a:gd name="connsiteY64" fmla="*/ 3109157 h 3195576"/>
                <a:gd name="connsiteX65" fmla="*/ 1679545 w 3657600"/>
                <a:gd name="connsiteY65" fmla="*/ 3133011 h 3195576"/>
                <a:gd name="connsiteX66" fmla="*/ 1655691 w 3657600"/>
                <a:gd name="connsiteY66" fmla="*/ 3164816 h 3195576"/>
                <a:gd name="connsiteX67" fmla="*/ 1639788 w 3657600"/>
                <a:gd name="connsiteY67" fmla="*/ 3188670 h 3195576"/>
                <a:gd name="connsiteX68" fmla="*/ 1632882 w 3657600"/>
                <a:gd name="connsiteY68" fmla="*/ 3195576 h 3195576"/>
                <a:gd name="connsiteX69" fmla="*/ 1583799 w 3657600"/>
                <a:gd name="connsiteY69" fmla="*/ 3195576 h 3195576"/>
                <a:gd name="connsiteX70" fmla="*/ 1578114 w 3657600"/>
                <a:gd name="connsiteY70" fmla="*/ 3177605 h 3195576"/>
                <a:gd name="connsiteX71" fmla="*/ 1576178 w 3657600"/>
                <a:gd name="connsiteY71" fmla="*/ 3156865 h 3195576"/>
                <a:gd name="connsiteX72" fmla="*/ 1560275 w 3657600"/>
                <a:gd name="connsiteY72" fmla="*/ 3069400 h 3195576"/>
                <a:gd name="connsiteX73" fmla="*/ 1544373 w 3657600"/>
                <a:gd name="connsiteY73" fmla="*/ 3029644 h 3195576"/>
                <a:gd name="connsiteX74" fmla="*/ 1528470 w 3657600"/>
                <a:gd name="connsiteY74" fmla="*/ 3053498 h 3195576"/>
                <a:gd name="connsiteX75" fmla="*/ 1504616 w 3657600"/>
                <a:gd name="connsiteY75" fmla="*/ 3069400 h 3195576"/>
                <a:gd name="connsiteX76" fmla="*/ 1480762 w 3657600"/>
                <a:gd name="connsiteY76" fmla="*/ 3085303 h 3195576"/>
                <a:gd name="connsiteX77" fmla="*/ 1377395 w 3657600"/>
                <a:gd name="connsiteY77" fmla="*/ 3140962 h 3195576"/>
                <a:gd name="connsiteX78" fmla="*/ 1353541 w 3657600"/>
                <a:gd name="connsiteY78" fmla="*/ 3045546 h 3195576"/>
                <a:gd name="connsiteX79" fmla="*/ 1329687 w 3657600"/>
                <a:gd name="connsiteY79" fmla="*/ 3021693 h 3195576"/>
                <a:gd name="connsiteX80" fmla="*/ 1313785 w 3657600"/>
                <a:gd name="connsiteY80" fmla="*/ 3045546 h 3195576"/>
                <a:gd name="connsiteX81" fmla="*/ 1281980 w 3657600"/>
                <a:gd name="connsiteY81" fmla="*/ 3061449 h 3195576"/>
                <a:gd name="connsiteX82" fmla="*/ 1258126 w 3657600"/>
                <a:gd name="connsiteY82" fmla="*/ 3077352 h 3195576"/>
                <a:gd name="connsiteX83" fmla="*/ 1210418 w 3657600"/>
                <a:gd name="connsiteY83" fmla="*/ 3109157 h 3195576"/>
                <a:gd name="connsiteX84" fmla="*/ 1162710 w 3657600"/>
                <a:gd name="connsiteY84" fmla="*/ 3125060 h 3195576"/>
                <a:gd name="connsiteX85" fmla="*/ 1130905 w 3657600"/>
                <a:gd name="connsiteY85" fmla="*/ 3005790 h 3195576"/>
                <a:gd name="connsiteX86" fmla="*/ 1122954 w 3657600"/>
                <a:gd name="connsiteY86" fmla="*/ 2973985 h 3195576"/>
                <a:gd name="connsiteX87" fmla="*/ 1115002 w 3657600"/>
                <a:gd name="connsiteY87" fmla="*/ 2997839 h 3195576"/>
                <a:gd name="connsiteX88" fmla="*/ 1043441 w 3657600"/>
                <a:gd name="connsiteY88" fmla="*/ 3053498 h 3195576"/>
                <a:gd name="connsiteX89" fmla="*/ 1003684 w 3657600"/>
                <a:gd name="connsiteY89" fmla="*/ 3085303 h 3195576"/>
                <a:gd name="connsiteX90" fmla="*/ 979830 w 3657600"/>
                <a:gd name="connsiteY90" fmla="*/ 3069400 h 3195576"/>
                <a:gd name="connsiteX91" fmla="*/ 955976 w 3657600"/>
                <a:gd name="connsiteY91" fmla="*/ 3077352 h 3195576"/>
                <a:gd name="connsiteX92" fmla="*/ 860561 w 3657600"/>
                <a:gd name="connsiteY92" fmla="*/ 3140962 h 3195576"/>
                <a:gd name="connsiteX93" fmla="*/ 828755 w 3657600"/>
                <a:gd name="connsiteY93" fmla="*/ 3148913 h 3195576"/>
                <a:gd name="connsiteX94" fmla="*/ 717437 w 3657600"/>
                <a:gd name="connsiteY94" fmla="*/ 3188670 h 3195576"/>
                <a:gd name="connsiteX95" fmla="*/ 691552 w 3657600"/>
                <a:gd name="connsiteY95" fmla="*/ 3192886 h 3195576"/>
                <a:gd name="connsiteX96" fmla="*/ 669731 w 3657600"/>
                <a:gd name="connsiteY96" fmla="*/ 3195576 h 3195576"/>
                <a:gd name="connsiteX97" fmla="*/ 576838 w 3657600"/>
                <a:gd name="connsiteY97" fmla="*/ 3195576 h 3195576"/>
                <a:gd name="connsiteX98" fmla="*/ 564741 w 3657600"/>
                <a:gd name="connsiteY98" fmla="*/ 3187441 h 3195576"/>
                <a:gd name="connsiteX99" fmla="*/ 542508 w 3657600"/>
                <a:gd name="connsiteY99" fmla="*/ 3164816 h 3195576"/>
                <a:gd name="connsiteX100" fmla="*/ 518654 w 3657600"/>
                <a:gd name="connsiteY100" fmla="*/ 3117108 h 3195576"/>
                <a:gd name="connsiteX101" fmla="*/ 470947 w 3657600"/>
                <a:gd name="connsiteY101" fmla="*/ 3029644 h 3195576"/>
                <a:gd name="connsiteX102" fmla="*/ 455044 w 3657600"/>
                <a:gd name="connsiteY102" fmla="*/ 3005790 h 3195576"/>
                <a:gd name="connsiteX103" fmla="*/ 439141 w 3657600"/>
                <a:gd name="connsiteY103" fmla="*/ 2973985 h 3195576"/>
                <a:gd name="connsiteX104" fmla="*/ 391434 w 3657600"/>
                <a:gd name="connsiteY104" fmla="*/ 2997839 h 3195576"/>
                <a:gd name="connsiteX105" fmla="*/ 343726 w 3657600"/>
                <a:gd name="connsiteY105" fmla="*/ 3037595 h 3195576"/>
                <a:gd name="connsiteX106" fmla="*/ 319872 w 3657600"/>
                <a:gd name="connsiteY106" fmla="*/ 3053498 h 3195576"/>
                <a:gd name="connsiteX107" fmla="*/ 288067 w 3657600"/>
                <a:gd name="connsiteY107" fmla="*/ 3077352 h 3195576"/>
                <a:gd name="connsiteX108" fmla="*/ 248310 w 3657600"/>
                <a:gd name="connsiteY108" fmla="*/ 3085303 h 3195576"/>
                <a:gd name="connsiteX109" fmla="*/ 224456 w 3657600"/>
                <a:gd name="connsiteY109" fmla="*/ 3093254 h 3195576"/>
                <a:gd name="connsiteX110" fmla="*/ 216505 w 3657600"/>
                <a:gd name="connsiteY110" fmla="*/ 3069400 h 3195576"/>
                <a:gd name="connsiteX111" fmla="*/ 192651 w 3657600"/>
                <a:gd name="connsiteY111" fmla="*/ 3061449 h 3195576"/>
                <a:gd name="connsiteX112" fmla="*/ 160846 w 3657600"/>
                <a:gd name="connsiteY112" fmla="*/ 3005790 h 3195576"/>
                <a:gd name="connsiteX113" fmla="*/ 113138 w 3657600"/>
                <a:gd name="connsiteY113" fmla="*/ 2926277 h 3195576"/>
                <a:gd name="connsiteX114" fmla="*/ 81333 w 3657600"/>
                <a:gd name="connsiteY114" fmla="*/ 2862666 h 3195576"/>
                <a:gd name="connsiteX115" fmla="*/ 57479 w 3657600"/>
                <a:gd name="connsiteY115" fmla="*/ 2870618 h 3195576"/>
                <a:gd name="connsiteX116" fmla="*/ 49527 w 3657600"/>
                <a:gd name="connsiteY116" fmla="*/ 2894472 h 3195576"/>
                <a:gd name="connsiteX117" fmla="*/ 25674 w 3657600"/>
                <a:gd name="connsiteY117" fmla="*/ 2902423 h 3195576"/>
                <a:gd name="connsiteX118" fmla="*/ 1820 w 3657600"/>
                <a:gd name="connsiteY118" fmla="*/ 2966033 h 3195576"/>
                <a:gd name="connsiteX119" fmla="*/ 0 w 3657600"/>
                <a:gd name="connsiteY119" fmla="*/ 2967853 h 319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657600" h="3195576">
                  <a:moveTo>
                    <a:pt x="0" y="0"/>
                  </a:moveTo>
                  <a:lnTo>
                    <a:pt x="3657600" y="0"/>
                  </a:lnTo>
                  <a:lnTo>
                    <a:pt x="3657600" y="3033045"/>
                  </a:lnTo>
                  <a:lnTo>
                    <a:pt x="3643517" y="2997839"/>
                  </a:lnTo>
                  <a:cubicBezTo>
                    <a:pt x="3639243" y="2989292"/>
                    <a:pt x="3632915" y="2981936"/>
                    <a:pt x="3627614" y="2973985"/>
                  </a:cubicBezTo>
                  <a:cubicBezTo>
                    <a:pt x="3615139" y="2955273"/>
                    <a:pt x="3595809" y="3005790"/>
                    <a:pt x="3579907" y="3021693"/>
                  </a:cubicBezTo>
                  <a:cubicBezTo>
                    <a:pt x="3571956" y="3024343"/>
                    <a:pt x="3562598" y="3024408"/>
                    <a:pt x="3556053" y="3029644"/>
                  </a:cubicBezTo>
                  <a:cubicBezTo>
                    <a:pt x="3548591" y="3035614"/>
                    <a:pt x="3548698" y="3049224"/>
                    <a:pt x="3540150" y="3053498"/>
                  </a:cubicBezTo>
                  <a:cubicBezTo>
                    <a:pt x="3525730" y="3060708"/>
                    <a:pt x="3508345" y="3058799"/>
                    <a:pt x="3492442" y="3061449"/>
                  </a:cubicBezTo>
                  <a:cubicBezTo>
                    <a:pt x="3484491" y="3058799"/>
                    <a:pt x="3474515" y="3059425"/>
                    <a:pt x="3468588" y="3053498"/>
                  </a:cubicBezTo>
                  <a:cubicBezTo>
                    <a:pt x="3462661" y="3047571"/>
                    <a:pt x="3464385" y="3037141"/>
                    <a:pt x="3460637" y="3029644"/>
                  </a:cubicBezTo>
                  <a:cubicBezTo>
                    <a:pt x="3446251" y="3000872"/>
                    <a:pt x="3448392" y="3007009"/>
                    <a:pt x="3420881" y="2997839"/>
                  </a:cubicBezTo>
                  <a:cubicBezTo>
                    <a:pt x="3346403" y="3022664"/>
                    <a:pt x="3456560" y="2981995"/>
                    <a:pt x="3373173" y="3029644"/>
                  </a:cubicBezTo>
                  <a:cubicBezTo>
                    <a:pt x="3363685" y="3035066"/>
                    <a:pt x="3351969" y="3034945"/>
                    <a:pt x="3341367" y="3037595"/>
                  </a:cubicBezTo>
                  <a:cubicBezTo>
                    <a:pt x="3322303" y="2980401"/>
                    <a:pt x="3345432" y="3051825"/>
                    <a:pt x="3325465" y="2981936"/>
                  </a:cubicBezTo>
                  <a:cubicBezTo>
                    <a:pt x="3323163" y="2973877"/>
                    <a:pt x="3325465" y="2955432"/>
                    <a:pt x="3317514" y="2958082"/>
                  </a:cubicBezTo>
                  <a:cubicBezTo>
                    <a:pt x="3306269" y="2961830"/>
                    <a:pt x="3306912" y="2979285"/>
                    <a:pt x="3301611" y="2989887"/>
                  </a:cubicBezTo>
                  <a:cubicBezTo>
                    <a:pt x="3301611" y="2989887"/>
                    <a:pt x="3268827" y="3009753"/>
                    <a:pt x="3253903" y="3021693"/>
                  </a:cubicBezTo>
                  <a:cubicBezTo>
                    <a:pt x="3237601" y="3034735"/>
                    <a:pt x="3216226" y="3057290"/>
                    <a:pt x="3206195" y="3077352"/>
                  </a:cubicBezTo>
                  <a:cubicBezTo>
                    <a:pt x="3202447" y="3084849"/>
                    <a:pt x="3204171" y="3095279"/>
                    <a:pt x="3198244" y="3101206"/>
                  </a:cubicBezTo>
                  <a:cubicBezTo>
                    <a:pt x="3194442" y="3105008"/>
                    <a:pt x="3142860" y="3117039"/>
                    <a:pt x="3142585" y="3117108"/>
                  </a:cubicBezTo>
                  <a:cubicBezTo>
                    <a:pt x="3134634" y="3114458"/>
                    <a:pt x="3121844" y="3116939"/>
                    <a:pt x="3118731" y="3109157"/>
                  </a:cubicBezTo>
                  <a:cubicBezTo>
                    <a:pt x="3109817" y="3086873"/>
                    <a:pt x="3114726" y="3061269"/>
                    <a:pt x="3110780" y="3037595"/>
                  </a:cubicBezTo>
                  <a:cubicBezTo>
                    <a:pt x="3109402" y="3029328"/>
                    <a:pt x="3110959" y="3011708"/>
                    <a:pt x="3102828" y="3013741"/>
                  </a:cubicBezTo>
                  <a:cubicBezTo>
                    <a:pt x="3089971" y="3016955"/>
                    <a:pt x="3086925" y="3034944"/>
                    <a:pt x="3078974" y="3045546"/>
                  </a:cubicBezTo>
                  <a:cubicBezTo>
                    <a:pt x="3032535" y="3061027"/>
                    <a:pt x="3075186" y="3041385"/>
                    <a:pt x="3039218" y="3077352"/>
                  </a:cubicBezTo>
                  <a:cubicBezTo>
                    <a:pt x="3032461" y="3084109"/>
                    <a:pt x="3023468" y="3088189"/>
                    <a:pt x="3015364" y="3093254"/>
                  </a:cubicBezTo>
                  <a:cubicBezTo>
                    <a:pt x="3002258" y="3101445"/>
                    <a:pt x="2988859" y="3109157"/>
                    <a:pt x="2975607" y="3117108"/>
                  </a:cubicBezTo>
                  <a:cubicBezTo>
                    <a:pt x="2949464" y="3038675"/>
                    <a:pt x="2989256" y="3164948"/>
                    <a:pt x="2959705" y="2958082"/>
                  </a:cubicBezTo>
                  <a:cubicBezTo>
                    <a:pt x="2958520" y="2949785"/>
                    <a:pt x="2955056" y="2974232"/>
                    <a:pt x="2951754" y="2981936"/>
                  </a:cubicBezTo>
                  <a:cubicBezTo>
                    <a:pt x="2947085" y="2992831"/>
                    <a:pt x="2941152" y="3003139"/>
                    <a:pt x="2935851" y="3013741"/>
                  </a:cubicBezTo>
                  <a:cubicBezTo>
                    <a:pt x="2927900" y="3016392"/>
                    <a:pt x="2918971" y="3017044"/>
                    <a:pt x="2911997" y="3021693"/>
                  </a:cubicBezTo>
                  <a:cubicBezTo>
                    <a:pt x="2852436" y="3061400"/>
                    <a:pt x="2921008" y="3034590"/>
                    <a:pt x="2864289" y="3053498"/>
                  </a:cubicBezTo>
                  <a:cubicBezTo>
                    <a:pt x="2843086" y="3056148"/>
                    <a:pt x="2821573" y="3056972"/>
                    <a:pt x="2800679" y="3061449"/>
                  </a:cubicBezTo>
                  <a:cubicBezTo>
                    <a:pt x="2784288" y="3064961"/>
                    <a:pt x="2769143" y="3072941"/>
                    <a:pt x="2752971" y="3077352"/>
                  </a:cubicBezTo>
                  <a:cubicBezTo>
                    <a:pt x="2739932" y="3080908"/>
                    <a:pt x="2726466" y="3082653"/>
                    <a:pt x="2713214" y="3085303"/>
                  </a:cubicBezTo>
                  <a:cubicBezTo>
                    <a:pt x="2705263" y="3080002"/>
                    <a:pt x="2695331" y="3076862"/>
                    <a:pt x="2689361" y="3069400"/>
                  </a:cubicBezTo>
                  <a:cubicBezTo>
                    <a:pt x="2684125" y="3062855"/>
                    <a:pt x="2682787" y="3053813"/>
                    <a:pt x="2681409" y="3045546"/>
                  </a:cubicBezTo>
                  <a:cubicBezTo>
                    <a:pt x="2677463" y="3021872"/>
                    <a:pt x="2676108" y="2997839"/>
                    <a:pt x="2673458" y="2973985"/>
                  </a:cubicBezTo>
                  <a:cubicBezTo>
                    <a:pt x="2666383" y="2975400"/>
                    <a:pt x="2611721" y="2985676"/>
                    <a:pt x="2601896" y="2989887"/>
                  </a:cubicBezTo>
                  <a:cubicBezTo>
                    <a:pt x="2593112" y="2993651"/>
                    <a:pt x="2585993" y="3000489"/>
                    <a:pt x="2578042" y="3005790"/>
                  </a:cubicBezTo>
                  <a:cubicBezTo>
                    <a:pt x="2529975" y="3017806"/>
                    <a:pt x="2556604" y="3010285"/>
                    <a:pt x="2498529" y="3029644"/>
                  </a:cubicBezTo>
                  <a:cubicBezTo>
                    <a:pt x="2480397" y="3035688"/>
                    <a:pt x="2467210" y="3051616"/>
                    <a:pt x="2450821" y="3061449"/>
                  </a:cubicBezTo>
                  <a:cubicBezTo>
                    <a:pt x="2440657" y="3067547"/>
                    <a:pt x="2429618" y="3072051"/>
                    <a:pt x="2419016" y="3077352"/>
                  </a:cubicBezTo>
                  <a:cubicBezTo>
                    <a:pt x="2419016" y="3077352"/>
                    <a:pt x="2396363" y="3046423"/>
                    <a:pt x="2387211" y="3029644"/>
                  </a:cubicBezTo>
                  <a:cubicBezTo>
                    <a:pt x="2380376" y="3017114"/>
                    <a:pt x="2376609" y="3003139"/>
                    <a:pt x="2371308" y="2989887"/>
                  </a:cubicBezTo>
                  <a:cubicBezTo>
                    <a:pt x="2335570" y="2972018"/>
                    <a:pt x="2314124" y="2958082"/>
                    <a:pt x="2267941" y="2958082"/>
                  </a:cubicBezTo>
                  <a:cubicBezTo>
                    <a:pt x="2258385" y="2958082"/>
                    <a:pt x="2252038" y="2968684"/>
                    <a:pt x="2244087" y="2973985"/>
                  </a:cubicBezTo>
                  <a:cubicBezTo>
                    <a:pt x="2186882" y="2993053"/>
                    <a:pt x="2258334" y="2969914"/>
                    <a:pt x="2188428" y="2989887"/>
                  </a:cubicBezTo>
                  <a:cubicBezTo>
                    <a:pt x="2180369" y="2992190"/>
                    <a:pt x="2167039" y="3005850"/>
                    <a:pt x="2164574" y="2997839"/>
                  </a:cubicBezTo>
                  <a:cubicBezTo>
                    <a:pt x="2124519" y="2867658"/>
                    <a:pt x="2199014" y="2900650"/>
                    <a:pt x="2132769" y="2878569"/>
                  </a:cubicBezTo>
                  <a:cubicBezTo>
                    <a:pt x="2127468" y="2886520"/>
                    <a:pt x="2121141" y="2893876"/>
                    <a:pt x="2116867" y="2902423"/>
                  </a:cubicBezTo>
                  <a:cubicBezTo>
                    <a:pt x="2113119" y="2909920"/>
                    <a:pt x="2114151" y="2919732"/>
                    <a:pt x="2108915" y="2926277"/>
                  </a:cubicBezTo>
                  <a:cubicBezTo>
                    <a:pt x="2067812" y="2977655"/>
                    <a:pt x="2097095" y="2906079"/>
                    <a:pt x="2077110" y="2966033"/>
                  </a:cubicBezTo>
                  <a:cubicBezTo>
                    <a:pt x="2069159" y="2968684"/>
                    <a:pt x="2059183" y="2968058"/>
                    <a:pt x="2053256" y="2973985"/>
                  </a:cubicBezTo>
                  <a:cubicBezTo>
                    <a:pt x="2043433" y="2983809"/>
                    <a:pt x="2034154" y="3015390"/>
                    <a:pt x="2029402" y="3029644"/>
                  </a:cubicBezTo>
                  <a:cubicBezTo>
                    <a:pt x="2021451" y="3034945"/>
                    <a:pt x="2012305" y="3038789"/>
                    <a:pt x="2005548" y="3045546"/>
                  </a:cubicBezTo>
                  <a:cubicBezTo>
                    <a:pt x="1952536" y="3098558"/>
                    <a:pt x="2029407" y="3042892"/>
                    <a:pt x="1965792" y="3085303"/>
                  </a:cubicBezTo>
                  <a:cubicBezTo>
                    <a:pt x="1963142" y="3077352"/>
                    <a:pt x="1966060" y="3063093"/>
                    <a:pt x="1957841" y="3061449"/>
                  </a:cubicBezTo>
                  <a:cubicBezTo>
                    <a:pt x="1950082" y="3059897"/>
                    <a:pt x="1909620" y="3088295"/>
                    <a:pt x="1902181" y="3093254"/>
                  </a:cubicBezTo>
                  <a:cubicBezTo>
                    <a:pt x="1839399" y="3108951"/>
                    <a:pt x="1901447" y="3088744"/>
                    <a:pt x="1830620" y="3133011"/>
                  </a:cubicBezTo>
                  <a:cubicBezTo>
                    <a:pt x="1823513" y="3137453"/>
                    <a:pt x="1814614" y="3138019"/>
                    <a:pt x="1806766" y="3140962"/>
                  </a:cubicBezTo>
                  <a:cubicBezTo>
                    <a:pt x="1793402" y="3145974"/>
                    <a:pt x="1780261" y="3151564"/>
                    <a:pt x="1767009" y="3156865"/>
                  </a:cubicBezTo>
                  <a:cubicBezTo>
                    <a:pt x="1759058" y="3154214"/>
                    <a:pt x="1749082" y="3154840"/>
                    <a:pt x="1743155" y="3148913"/>
                  </a:cubicBezTo>
                  <a:cubicBezTo>
                    <a:pt x="1694030" y="3099787"/>
                    <a:pt x="1759340" y="3127803"/>
                    <a:pt x="1703399" y="3109157"/>
                  </a:cubicBezTo>
                  <a:cubicBezTo>
                    <a:pt x="1695448" y="3117108"/>
                    <a:pt x="1686863" y="3124473"/>
                    <a:pt x="1679545" y="3133011"/>
                  </a:cubicBezTo>
                  <a:cubicBezTo>
                    <a:pt x="1670921" y="3143073"/>
                    <a:pt x="1663394" y="3154032"/>
                    <a:pt x="1655691" y="3164816"/>
                  </a:cubicBezTo>
                  <a:cubicBezTo>
                    <a:pt x="1650136" y="3172592"/>
                    <a:pt x="1645906" y="3181329"/>
                    <a:pt x="1639788" y="3188670"/>
                  </a:cubicBezTo>
                  <a:lnTo>
                    <a:pt x="1632882" y="3195576"/>
                  </a:lnTo>
                  <a:lnTo>
                    <a:pt x="1583799" y="3195576"/>
                  </a:lnTo>
                  <a:lnTo>
                    <a:pt x="1578114" y="3177605"/>
                  </a:lnTo>
                  <a:cubicBezTo>
                    <a:pt x="1577411" y="3170703"/>
                    <a:pt x="1577387" y="3163513"/>
                    <a:pt x="1576178" y="3156865"/>
                  </a:cubicBezTo>
                  <a:cubicBezTo>
                    <a:pt x="1573853" y="3144077"/>
                    <a:pt x="1564810" y="3084518"/>
                    <a:pt x="1560275" y="3069400"/>
                  </a:cubicBezTo>
                  <a:cubicBezTo>
                    <a:pt x="1556174" y="3055729"/>
                    <a:pt x="1557139" y="3036027"/>
                    <a:pt x="1544373" y="3029644"/>
                  </a:cubicBezTo>
                  <a:cubicBezTo>
                    <a:pt x="1535825" y="3025370"/>
                    <a:pt x="1533771" y="3045547"/>
                    <a:pt x="1528470" y="3053498"/>
                  </a:cubicBezTo>
                  <a:lnTo>
                    <a:pt x="1504616" y="3069400"/>
                  </a:lnTo>
                  <a:lnTo>
                    <a:pt x="1480762" y="3085303"/>
                  </a:lnTo>
                  <a:cubicBezTo>
                    <a:pt x="1416261" y="3128304"/>
                    <a:pt x="1450619" y="3109580"/>
                    <a:pt x="1377395" y="3140962"/>
                  </a:cubicBezTo>
                  <a:cubicBezTo>
                    <a:pt x="1372146" y="3098970"/>
                    <a:pt x="1376686" y="3077948"/>
                    <a:pt x="1353541" y="3045546"/>
                  </a:cubicBezTo>
                  <a:cubicBezTo>
                    <a:pt x="1347005" y="3036396"/>
                    <a:pt x="1337638" y="3029644"/>
                    <a:pt x="1329687" y="3021693"/>
                  </a:cubicBezTo>
                  <a:cubicBezTo>
                    <a:pt x="1324386" y="3029644"/>
                    <a:pt x="1321126" y="3039428"/>
                    <a:pt x="1313785" y="3045546"/>
                  </a:cubicBezTo>
                  <a:cubicBezTo>
                    <a:pt x="1304679" y="3053134"/>
                    <a:pt x="1292271" y="3055568"/>
                    <a:pt x="1281980" y="3061449"/>
                  </a:cubicBezTo>
                  <a:cubicBezTo>
                    <a:pt x="1273683" y="3066190"/>
                    <a:pt x="1266077" y="3072051"/>
                    <a:pt x="1258126" y="3077352"/>
                  </a:cubicBezTo>
                  <a:cubicBezTo>
                    <a:pt x="1223604" y="3088859"/>
                    <a:pt x="1240199" y="3079376"/>
                    <a:pt x="1210418" y="3109157"/>
                  </a:cubicBezTo>
                  <a:cubicBezTo>
                    <a:pt x="1198565" y="3121010"/>
                    <a:pt x="1178613" y="3119759"/>
                    <a:pt x="1162710" y="3125060"/>
                  </a:cubicBezTo>
                  <a:cubicBezTo>
                    <a:pt x="1108723" y="3089068"/>
                    <a:pt x="1144578" y="3122011"/>
                    <a:pt x="1130905" y="3005790"/>
                  </a:cubicBezTo>
                  <a:cubicBezTo>
                    <a:pt x="1129628" y="2994937"/>
                    <a:pt x="1132728" y="2978872"/>
                    <a:pt x="1122954" y="2973985"/>
                  </a:cubicBezTo>
                  <a:cubicBezTo>
                    <a:pt x="1115457" y="2970237"/>
                    <a:pt x="1117653" y="2989888"/>
                    <a:pt x="1115002" y="2997839"/>
                  </a:cubicBezTo>
                  <a:cubicBezTo>
                    <a:pt x="1066656" y="3013954"/>
                    <a:pt x="1105544" y="2997040"/>
                    <a:pt x="1043441" y="3053498"/>
                  </a:cubicBezTo>
                  <a:cubicBezTo>
                    <a:pt x="1030883" y="3064914"/>
                    <a:pt x="1020148" y="3081187"/>
                    <a:pt x="1003684" y="3085303"/>
                  </a:cubicBezTo>
                  <a:cubicBezTo>
                    <a:pt x="994413" y="3087621"/>
                    <a:pt x="987781" y="3074701"/>
                    <a:pt x="979830" y="3069400"/>
                  </a:cubicBezTo>
                  <a:cubicBezTo>
                    <a:pt x="971879" y="3072051"/>
                    <a:pt x="963680" y="3074050"/>
                    <a:pt x="955976" y="3077352"/>
                  </a:cubicBezTo>
                  <a:cubicBezTo>
                    <a:pt x="912797" y="3095857"/>
                    <a:pt x="906077" y="3106825"/>
                    <a:pt x="860561" y="3140962"/>
                  </a:cubicBezTo>
                  <a:cubicBezTo>
                    <a:pt x="849959" y="3143612"/>
                    <a:pt x="839122" y="3145457"/>
                    <a:pt x="828755" y="3148913"/>
                  </a:cubicBezTo>
                  <a:cubicBezTo>
                    <a:pt x="763469" y="3170675"/>
                    <a:pt x="806387" y="3166433"/>
                    <a:pt x="717437" y="3188670"/>
                  </a:cubicBezTo>
                  <a:cubicBezTo>
                    <a:pt x="712901" y="3189804"/>
                    <a:pt x="703414" y="3191284"/>
                    <a:pt x="691552" y="3192886"/>
                  </a:cubicBezTo>
                  <a:lnTo>
                    <a:pt x="669731" y="3195576"/>
                  </a:lnTo>
                  <a:lnTo>
                    <a:pt x="576838" y="3195576"/>
                  </a:lnTo>
                  <a:lnTo>
                    <a:pt x="564741" y="3187441"/>
                  </a:lnTo>
                  <a:cubicBezTo>
                    <a:pt x="558137" y="3182326"/>
                    <a:pt x="552074" y="3176295"/>
                    <a:pt x="542508" y="3164816"/>
                  </a:cubicBezTo>
                  <a:cubicBezTo>
                    <a:pt x="518895" y="3136481"/>
                    <a:pt x="532313" y="3147842"/>
                    <a:pt x="518654" y="3117108"/>
                  </a:cubicBezTo>
                  <a:cubicBezTo>
                    <a:pt x="503612" y="3083264"/>
                    <a:pt x="490282" y="3060580"/>
                    <a:pt x="470947" y="3029644"/>
                  </a:cubicBezTo>
                  <a:cubicBezTo>
                    <a:pt x="465882" y="3021540"/>
                    <a:pt x="459785" y="3014087"/>
                    <a:pt x="455044" y="3005790"/>
                  </a:cubicBezTo>
                  <a:cubicBezTo>
                    <a:pt x="449163" y="2995499"/>
                    <a:pt x="449305" y="2980083"/>
                    <a:pt x="439141" y="2973985"/>
                  </a:cubicBezTo>
                  <a:cubicBezTo>
                    <a:pt x="430477" y="2968786"/>
                    <a:pt x="394606" y="2995724"/>
                    <a:pt x="391434" y="2997839"/>
                  </a:cubicBezTo>
                  <a:cubicBezTo>
                    <a:pt x="345875" y="3013025"/>
                    <a:pt x="387049" y="2994272"/>
                    <a:pt x="343726" y="3037595"/>
                  </a:cubicBezTo>
                  <a:cubicBezTo>
                    <a:pt x="336969" y="3044352"/>
                    <a:pt x="327648" y="3047943"/>
                    <a:pt x="319872" y="3053498"/>
                  </a:cubicBezTo>
                  <a:cubicBezTo>
                    <a:pt x="309088" y="3061201"/>
                    <a:pt x="298669" y="3069401"/>
                    <a:pt x="288067" y="3077352"/>
                  </a:cubicBezTo>
                  <a:cubicBezTo>
                    <a:pt x="274815" y="3080002"/>
                    <a:pt x="261421" y="3082025"/>
                    <a:pt x="248310" y="3085303"/>
                  </a:cubicBezTo>
                  <a:cubicBezTo>
                    <a:pt x="240179" y="3087336"/>
                    <a:pt x="231953" y="3097002"/>
                    <a:pt x="224456" y="3093254"/>
                  </a:cubicBezTo>
                  <a:cubicBezTo>
                    <a:pt x="216959" y="3089506"/>
                    <a:pt x="219155" y="3077351"/>
                    <a:pt x="216505" y="3069400"/>
                  </a:cubicBezTo>
                  <a:cubicBezTo>
                    <a:pt x="208554" y="3066750"/>
                    <a:pt x="199196" y="3066685"/>
                    <a:pt x="192651" y="3061449"/>
                  </a:cubicBezTo>
                  <a:cubicBezTo>
                    <a:pt x="181706" y="3052693"/>
                    <a:pt x="166717" y="3015184"/>
                    <a:pt x="160846" y="3005790"/>
                  </a:cubicBezTo>
                  <a:cubicBezTo>
                    <a:pt x="103309" y="2913730"/>
                    <a:pt x="173797" y="3047596"/>
                    <a:pt x="113138" y="2926277"/>
                  </a:cubicBezTo>
                  <a:cubicBezTo>
                    <a:pt x="102536" y="2905073"/>
                    <a:pt x="98096" y="2879429"/>
                    <a:pt x="81333" y="2862666"/>
                  </a:cubicBezTo>
                  <a:cubicBezTo>
                    <a:pt x="75406" y="2856739"/>
                    <a:pt x="63406" y="2864691"/>
                    <a:pt x="57479" y="2870618"/>
                  </a:cubicBezTo>
                  <a:cubicBezTo>
                    <a:pt x="51552" y="2876545"/>
                    <a:pt x="52178" y="2886521"/>
                    <a:pt x="49527" y="2894472"/>
                  </a:cubicBezTo>
                  <a:cubicBezTo>
                    <a:pt x="41576" y="2897122"/>
                    <a:pt x="31600" y="2896497"/>
                    <a:pt x="25674" y="2902423"/>
                  </a:cubicBezTo>
                  <a:cubicBezTo>
                    <a:pt x="11813" y="2916284"/>
                    <a:pt x="6257" y="2948284"/>
                    <a:pt x="1820" y="2966033"/>
                  </a:cubicBezTo>
                  <a:lnTo>
                    <a:pt x="0" y="296785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84F329-6A94-4F6C-90F7-8F9B9FF3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5162411"/>
            <a:ext cx="3279756" cy="25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4D37C3F-656A-4E02-BA3C-782400F1978B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1037ADB9-9935-8E4B-84B7-15F8AD1D9A6A}"/>
              </a:ext>
            </a:extLst>
          </p:cNvPr>
          <p:cNvSpPr/>
          <p:nvPr/>
        </p:nvSpPr>
        <p:spPr>
          <a:xfrm>
            <a:off x="4321614" y="2359327"/>
            <a:ext cx="2142309" cy="155651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10" name="Magnetic Disk 9">
            <a:extLst>
              <a:ext uri="{FF2B5EF4-FFF2-40B4-BE49-F238E27FC236}">
                <a16:creationId xmlns:a16="http://schemas.microsoft.com/office/drawing/2014/main" id="{33A652AD-6C9C-7B4F-8474-EB9283EF8AA6}"/>
              </a:ext>
            </a:extLst>
          </p:cNvPr>
          <p:cNvSpPr/>
          <p:nvPr/>
        </p:nvSpPr>
        <p:spPr>
          <a:xfrm>
            <a:off x="7620000" y="2094565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B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Mail Server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50275771-DA34-4141-B94C-00F1E457E1F9}"/>
              </a:ext>
            </a:extLst>
          </p:cNvPr>
          <p:cNvSpPr/>
          <p:nvPr/>
        </p:nvSpPr>
        <p:spPr>
          <a:xfrm>
            <a:off x="7620000" y="3361390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Mail Server</a:t>
            </a:r>
          </a:p>
        </p:txBody>
      </p:sp>
      <p:sp>
        <p:nvSpPr>
          <p:cNvPr id="12" name="Magnetic Disk 11">
            <a:extLst>
              <a:ext uri="{FF2B5EF4-FFF2-40B4-BE49-F238E27FC236}">
                <a16:creationId xmlns:a16="http://schemas.microsoft.com/office/drawing/2014/main" id="{EF1FC7A6-E6D3-2D41-AA50-05DEE9569F79}"/>
              </a:ext>
            </a:extLst>
          </p:cNvPr>
          <p:cNvSpPr/>
          <p:nvPr/>
        </p:nvSpPr>
        <p:spPr>
          <a:xfrm>
            <a:off x="7620000" y="4637740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Mail Server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2309838" y="2675590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Mail Server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1D5733-C391-BF4D-9D88-F80E052D20DB}"/>
              </a:ext>
            </a:extLst>
          </p:cNvPr>
          <p:cNvGrpSpPr/>
          <p:nvPr/>
        </p:nvGrpSpPr>
        <p:grpSpPr>
          <a:xfrm>
            <a:off x="2630004" y="2585677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8724E8-88C0-8648-8094-05C21B430251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AB933B94-62E0-5146-B7AE-B31BE585C594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FA70-9251-4E45-8048-A47ADBA86933}"/>
              </a:ext>
            </a:extLst>
          </p:cNvPr>
          <p:cNvGrpSpPr/>
          <p:nvPr/>
        </p:nvGrpSpPr>
        <p:grpSpPr>
          <a:xfrm>
            <a:off x="2630003" y="2585677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BBFB6-BEF7-F64E-88A2-86FEADF4B041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2B812E6B-C42F-AD4A-94B5-AC8EEB46F7B6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F1B814-0996-6E48-9769-259A29FE9037}"/>
              </a:ext>
            </a:extLst>
          </p:cNvPr>
          <p:cNvGrpSpPr/>
          <p:nvPr/>
        </p:nvGrpSpPr>
        <p:grpSpPr>
          <a:xfrm>
            <a:off x="2630002" y="2585955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21B16B-4F87-8B47-B56F-B75D20496C7A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C66FC78D-0F22-CD4B-92CC-FBDA8AD97210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Klavika Bd" panose="02000803050000020004" pitchFamily="50" charset="0"/>
              </a:rPr>
              <a:t>CUI on Traditional Mail Servers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BE48E-5F90-CA42-85E1-6B7D4D3E8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3300619"/>
            <a:ext cx="876300" cy="912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5904E-793A-9040-9A16-130E1E8E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356" y="3466021"/>
            <a:ext cx="807072" cy="60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D01E2-4044-2D4E-98AD-E4A0756C8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512" y="1917184"/>
            <a:ext cx="1316760" cy="1316760"/>
          </a:xfrm>
          <a:prstGeom prst="rect">
            <a:avLst/>
          </a:prstGeom>
        </p:spPr>
      </p:pic>
      <p:pic>
        <p:nvPicPr>
          <p:cNvPr id="8" name="Picture 7" descr="images.png">
            <a:extLst>
              <a:ext uri="{FF2B5EF4-FFF2-40B4-BE49-F238E27FC236}">
                <a16:creationId xmlns:a16="http://schemas.microsoft.com/office/drawing/2014/main" id="{708812D7-D2F0-6341-BB2A-0622B6921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1" y="4462669"/>
            <a:ext cx="876300" cy="9121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E32004-6E81-B04E-91AA-51F262D800DB}"/>
              </a:ext>
            </a:extLst>
          </p:cNvPr>
          <p:cNvGrpSpPr/>
          <p:nvPr/>
        </p:nvGrpSpPr>
        <p:grpSpPr>
          <a:xfrm>
            <a:off x="1263143" y="3066375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EA164-2F86-3D48-82A2-CED20D257DE6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22D39A-96FF-4B44-B710-A33A5481B619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9DF70-518D-B04F-B762-BB8D4A11D0E7}"/>
              </a:ext>
            </a:extLst>
          </p:cNvPr>
          <p:cNvGrpSpPr/>
          <p:nvPr/>
        </p:nvGrpSpPr>
        <p:grpSpPr>
          <a:xfrm>
            <a:off x="7940165" y="2036844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4E685D-FCA8-EB4F-B824-9F2C103C1753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6804FD3-6DD6-B144-8AE8-724148C56F6F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6EBBC5-7574-3645-9216-DA5C8D3CE4C7}"/>
              </a:ext>
            </a:extLst>
          </p:cNvPr>
          <p:cNvGrpSpPr/>
          <p:nvPr/>
        </p:nvGrpSpPr>
        <p:grpSpPr>
          <a:xfrm>
            <a:off x="7940165" y="3287703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B79BCC-8D88-6344-98B4-980BE275BC7E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D1C8C2C1-E85A-E84E-AA9D-5813CB26A877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A0CFA-6DF9-6145-9A59-3711CA2D3DE2}"/>
              </a:ext>
            </a:extLst>
          </p:cNvPr>
          <p:cNvGrpSpPr/>
          <p:nvPr/>
        </p:nvGrpSpPr>
        <p:grpSpPr>
          <a:xfrm>
            <a:off x="7940165" y="4499627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DCE20F-10D2-B04B-A0E2-6497E515D283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31FA8E12-C962-CC4E-B34E-A1D87F8568FC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9B6A94C8-0EEE-D947-8C7A-78F9F88AA44E}"/>
              </a:ext>
            </a:extLst>
          </p:cNvPr>
          <p:cNvSpPr/>
          <p:nvPr/>
        </p:nvSpPr>
        <p:spPr>
          <a:xfrm>
            <a:off x="7789845" y="1803857"/>
            <a:ext cx="689006" cy="689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355DAB-F58C-5845-96C3-8FB5FC794C7B}"/>
              </a:ext>
            </a:extLst>
          </p:cNvPr>
          <p:cNvSpPr/>
          <p:nvPr/>
        </p:nvSpPr>
        <p:spPr>
          <a:xfrm>
            <a:off x="7789845" y="3064960"/>
            <a:ext cx="689006" cy="689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466A490-4F6D-874F-AC05-1E6A230D32FA}"/>
              </a:ext>
            </a:extLst>
          </p:cNvPr>
          <p:cNvSpPr/>
          <p:nvPr/>
        </p:nvSpPr>
        <p:spPr>
          <a:xfrm>
            <a:off x="7789845" y="4236580"/>
            <a:ext cx="689006" cy="689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A7B8B5-1B5F-4D43-9D90-562EF1D2E66D}"/>
              </a:ext>
            </a:extLst>
          </p:cNvPr>
          <p:cNvSpPr/>
          <p:nvPr/>
        </p:nvSpPr>
        <p:spPr>
          <a:xfrm>
            <a:off x="2479681" y="2338067"/>
            <a:ext cx="689006" cy="689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103965-1AF3-8743-99EE-59A9118A360F}"/>
              </a:ext>
            </a:extLst>
          </p:cNvPr>
          <p:cNvCxnSpPr/>
          <p:nvPr/>
        </p:nvCxnSpPr>
        <p:spPr>
          <a:xfrm>
            <a:off x="3429000" y="3027073"/>
            <a:ext cx="80989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F5478C-1A7B-784B-8F3B-0429B9DEEEC2}"/>
              </a:ext>
            </a:extLst>
          </p:cNvPr>
          <p:cNvCxnSpPr>
            <a:cxnSpLocks/>
          </p:cNvCxnSpPr>
          <p:nvPr/>
        </p:nvCxnSpPr>
        <p:spPr>
          <a:xfrm flipV="1">
            <a:off x="6519091" y="2492863"/>
            <a:ext cx="1031240" cy="53421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CEB6ACA-CF51-8849-9A76-0A8E853F02D7}"/>
              </a:ext>
            </a:extLst>
          </p:cNvPr>
          <p:cNvCxnSpPr>
            <a:cxnSpLocks/>
          </p:cNvCxnSpPr>
          <p:nvPr/>
        </p:nvCxnSpPr>
        <p:spPr>
          <a:xfrm>
            <a:off x="6517619" y="3208797"/>
            <a:ext cx="1032712" cy="52113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1D4621-CF98-A44E-868D-3927B4A32528}"/>
              </a:ext>
            </a:extLst>
          </p:cNvPr>
          <p:cNvCxnSpPr>
            <a:cxnSpLocks/>
          </p:cNvCxnSpPr>
          <p:nvPr/>
        </p:nvCxnSpPr>
        <p:spPr>
          <a:xfrm>
            <a:off x="6496045" y="3358914"/>
            <a:ext cx="1067529" cy="155982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7C120A-8C5D-7B47-AE27-8F740B68703F}"/>
              </a:ext>
            </a:extLst>
          </p:cNvPr>
          <p:cNvSpPr txBox="1"/>
          <p:nvPr/>
        </p:nvSpPr>
        <p:spPr>
          <a:xfrm>
            <a:off x="1457325" y="5448490"/>
            <a:ext cx="8411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Traditional Systems, like GCC High, O365, </a:t>
            </a:r>
            <a:r>
              <a:rPr lang="en-US" dirty="0" err="1"/>
              <a:t>GSuite</a:t>
            </a:r>
            <a:r>
              <a:rPr lang="en-US" dirty="0"/>
              <a:t> the Server can see Unencrypted data</a:t>
            </a:r>
          </a:p>
          <a:p>
            <a:r>
              <a:rPr lang="en-US" dirty="0"/>
              <a:t>So can the attacker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4BE6409-403F-494A-8838-937FE489A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93" y="5216468"/>
            <a:ext cx="2180397" cy="16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11211 -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698 -0.08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-4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555 0.1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5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646 0.280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153 0.045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22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8489 0.05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25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7929 0.021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3C616-2E15-4824-858F-FFBA1447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240A3-CC8D-4F9F-8B79-DED0DA58D5C8}"/>
              </a:ext>
            </a:extLst>
          </p:cNvPr>
          <p:cNvSpPr/>
          <p:nvPr/>
        </p:nvSpPr>
        <p:spPr>
          <a:xfrm>
            <a:off x="268178" y="187229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3562-48E8-4BD8-994F-CC13AB442D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5D84CAA-D006-4E80-A6E4-76A95CEC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78" y="374627"/>
            <a:ext cx="11652739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Harry Hoffman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Associate VP &amp; Ciso, Northeastern University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FC2C451-2460-4E32-B8F9-413EDF4A2EB3}"/>
              </a:ext>
            </a:extLst>
          </p:cNvPr>
          <p:cNvSpPr txBox="1"/>
          <p:nvPr/>
        </p:nvSpPr>
        <p:spPr>
          <a:xfrm>
            <a:off x="628060" y="2578216"/>
            <a:ext cx="5467940" cy="3086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years of experience focused in information security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Currently, Associate VP and CISO at Northeastern Universit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since 2021. </a:t>
            </a: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Leads Northeastern’s global information security and privacy programs. 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Previously, developed the information security programs at Harvard, MIT, UPenn, and Drexel University.</a:t>
            </a:r>
            <a:endParaRPr kumimoji="0" lang="en-US" sz="2000" b="0" i="0" u="none" strike="noStrike" kern="1200" cap="none" spc="-4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E4253-74A6-4504-A80F-9B7696645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0284" r="1695" b="15184"/>
          <a:stretch/>
        </p:blipFill>
        <p:spPr>
          <a:xfrm>
            <a:off x="7958041" y="2571421"/>
            <a:ext cx="2965763" cy="356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1121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E16CB80-A2BE-4825-B214-DFDCB1FD7ED4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Cloud 84">
            <a:extLst>
              <a:ext uri="{FF2B5EF4-FFF2-40B4-BE49-F238E27FC236}">
                <a16:creationId xmlns:a16="http://schemas.microsoft.com/office/drawing/2014/main" id="{0E96A6D0-5BF3-9940-B8C8-0E2282F2B12F}"/>
              </a:ext>
            </a:extLst>
          </p:cNvPr>
          <p:cNvSpPr/>
          <p:nvPr/>
        </p:nvSpPr>
        <p:spPr>
          <a:xfrm>
            <a:off x="3664274" y="2044292"/>
            <a:ext cx="3009504" cy="218658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4655809" y="2717018"/>
            <a:ext cx="1028700" cy="737078"/>
          </a:xfrm>
          <a:prstGeom prst="flowChartMagneticDisk">
            <a:avLst/>
          </a:prstGeom>
          <a:solidFill>
            <a:srgbClr val="F05F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PreVeil 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Klavika Bd" panose="02000803050000020004" pitchFamily="50" charset="0"/>
              </a:rPr>
              <a:t>End-to-end Encryption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BE48E-5F90-CA42-85E1-6B7D4D3E8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2804232"/>
            <a:ext cx="876300" cy="912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5904E-793A-9040-9A16-130E1E8ED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356" y="2969634"/>
            <a:ext cx="807072" cy="60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D01E2-4044-2D4E-98AD-E4A0756C8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512" y="1420797"/>
            <a:ext cx="1316760" cy="1316760"/>
          </a:xfrm>
          <a:prstGeom prst="rect">
            <a:avLst/>
          </a:prstGeom>
        </p:spPr>
      </p:pic>
      <p:pic>
        <p:nvPicPr>
          <p:cNvPr id="8" name="Picture 7" descr="images.png">
            <a:extLst>
              <a:ext uri="{FF2B5EF4-FFF2-40B4-BE49-F238E27FC236}">
                <a16:creationId xmlns:a16="http://schemas.microsoft.com/office/drawing/2014/main" id="{708812D7-D2F0-6341-BB2A-0622B692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1" y="3966282"/>
            <a:ext cx="876300" cy="9121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E32004-6E81-B04E-91AA-51F262D800DB}"/>
              </a:ext>
            </a:extLst>
          </p:cNvPr>
          <p:cNvGrpSpPr/>
          <p:nvPr/>
        </p:nvGrpSpPr>
        <p:grpSpPr>
          <a:xfrm>
            <a:off x="1263143" y="2569988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EA164-2F86-3D48-82A2-CED20D257DE6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22D39A-96FF-4B44-B710-A33A5481B619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3D33B8-9F9D-F84A-BEB6-61FBDBA5CE40}"/>
              </a:ext>
            </a:extLst>
          </p:cNvPr>
          <p:cNvGrpSpPr/>
          <p:nvPr/>
        </p:nvGrpSpPr>
        <p:grpSpPr>
          <a:xfrm>
            <a:off x="10260585" y="1822001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83C76DE-D9C8-ED44-A854-0FE689D36D2D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0D4F7881-5A32-1441-8025-78E39A9CAD16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B071F5C-96B3-E54B-AC47-217597B0BACD}"/>
              </a:ext>
            </a:extLst>
          </p:cNvPr>
          <p:cNvGrpSpPr/>
          <p:nvPr/>
        </p:nvGrpSpPr>
        <p:grpSpPr>
          <a:xfrm>
            <a:off x="10181709" y="3138761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9512D3-B2D5-5747-9EED-916581FCC28E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B1EE956B-2C57-2342-82BF-CFA876DC78BD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ED1DFE-9D47-A747-A555-2C8AC04BDA66}"/>
              </a:ext>
            </a:extLst>
          </p:cNvPr>
          <p:cNvGrpSpPr/>
          <p:nvPr/>
        </p:nvGrpSpPr>
        <p:grpSpPr>
          <a:xfrm>
            <a:off x="10215282" y="3966282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6E7AEE-A305-DD4D-A2A5-4946F4D20FE2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34871F60-FEF0-0640-87D6-1300DD0165FB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0CD967-B59E-8A4D-AFD4-AF25E16F11E4}"/>
              </a:ext>
            </a:extLst>
          </p:cNvPr>
          <p:cNvGrpSpPr/>
          <p:nvPr/>
        </p:nvGrpSpPr>
        <p:grpSpPr>
          <a:xfrm>
            <a:off x="1263142" y="2569988"/>
            <a:ext cx="388366" cy="257176"/>
            <a:chOff x="2402140" y="2079177"/>
            <a:chExt cx="388366" cy="25717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3E5CA99-3DD5-4C4D-8A8A-C7D3F31D919D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455EBC9-8864-F14F-BCB4-9DA751BFEA14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2C75FE81-E5B3-3B46-AFA7-184DE9462345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F4D0DBD-0A1E-5F41-B2C0-B85A2C3E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44A885-7CC0-DF40-A963-D214379D1BEF}"/>
              </a:ext>
            </a:extLst>
          </p:cNvPr>
          <p:cNvGrpSpPr/>
          <p:nvPr/>
        </p:nvGrpSpPr>
        <p:grpSpPr>
          <a:xfrm>
            <a:off x="5008668" y="2583822"/>
            <a:ext cx="388366" cy="257176"/>
            <a:chOff x="2402140" y="2079177"/>
            <a:chExt cx="388366" cy="25717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C4A2312-48D6-8E47-AB7F-7884C1EC4CD8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5CA89B8-15F7-1C49-876A-D508A5DBBC64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iangle 62">
                <a:extLst>
                  <a:ext uri="{FF2B5EF4-FFF2-40B4-BE49-F238E27FC236}">
                    <a16:creationId xmlns:a16="http://schemas.microsoft.com/office/drawing/2014/main" id="{F2974948-1FAB-F94A-8A1E-3A7B80A7B258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248959E-8BF2-A54B-8EE4-AD83ACD08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8F5A0D-D260-9F43-A197-D5ADE1899E45}"/>
              </a:ext>
            </a:extLst>
          </p:cNvPr>
          <p:cNvGrpSpPr/>
          <p:nvPr/>
        </p:nvGrpSpPr>
        <p:grpSpPr>
          <a:xfrm>
            <a:off x="5008666" y="2581130"/>
            <a:ext cx="388366" cy="257176"/>
            <a:chOff x="2402140" y="2079177"/>
            <a:chExt cx="388366" cy="25717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EE38FE2-912C-4D41-8397-F2E87166A3A0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99B8426-D5B6-7C45-B36A-999D5CEAA627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riangle 77">
                <a:extLst>
                  <a:ext uri="{FF2B5EF4-FFF2-40B4-BE49-F238E27FC236}">
                    <a16:creationId xmlns:a16="http://schemas.microsoft.com/office/drawing/2014/main" id="{43746242-A3B8-6548-9A9C-6E033C0B7A96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90B02D0-E1B6-854B-B9E9-4CA91E28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3EC1C4-E8C1-0248-8FC6-EFBA8006EE6C}"/>
              </a:ext>
            </a:extLst>
          </p:cNvPr>
          <p:cNvGrpSpPr/>
          <p:nvPr/>
        </p:nvGrpSpPr>
        <p:grpSpPr>
          <a:xfrm>
            <a:off x="5008663" y="2581130"/>
            <a:ext cx="388366" cy="257176"/>
            <a:chOff x="2402140" y="2079177"/>
            <a:chExt cx="388366" cy="25717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A61EBF3-99FB-364E-97B0-62471A5D5DB6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33FF736-7634-994B-B94D-15455C7FD7F0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iangle 82">
                <a:extLst>
                  <a:ext uri="{FF2B5EF4-FFF2-40B4-BE49-F238E27FC236}">
                    <a16:creationId xmlns:a16="http://schemas.microsoft.com/office/drawing/2014/main" id="{B39F624C-1A56-D042-9EC3-26C96CD84012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531A978-C489-C749-9D81-8096EF2FF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45B332-0343-FC4F-A1CC-E674F40225BC}"/>
              </a:ext>
            </a:extLst>
          </p:cNvPr>
          <p:cNvSpPr txBox="1"/>
          <p:nvPr/>
        </p:nvSpPr>
        <p:spPr>
          <a:xfrm>
            <a:off x="1007457" y="2084033"/>
            <a:ext cx="8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5F2A"/>
                </a:solidFill>
              </a:rPr>
              <a:t>Encrypt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E6CD772-51D1-AC48-9A20-921596FC238D}"/>
              </a:ext>
            </a:extLst>
          </p:cNvPr>
          <p:cNvSpPr txBox="1"/>
          <p:nvPr/>
        </p:nvSpPr>
        <p:spPr>
          <a:xfrm>
            <a:off x="8688809" y="2900891"/>
            <a:ext cx="92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5F2A"/>
                </a:solidFill>
              </a:rPr>
              <a:t>Decrypt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B6A2B-858F-B04D-8384-C5721F5CE9BA}"/>
              </a:ext>
            </a:extLst>
          </p:cNvPr>
          <p:cNvSpPr txBox="1"/>
          <p:nvPr/>
        </p:nvSpPr>
        <p:spPr>
          <a:xfrm>
            <a:off x="4610765" y="3621436"/>
            <a:ext cx="1116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AWS GovCloud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DA4F9-E985-8F4F-88E6-2FB4AA1495A0}"/>
              </a:ext>
            </a:extLst>
          </p:cNvPr>
          <p:cNvSpPr txBox="1"/>
          <p:nvPr/>
        </p:nvSpPr>
        <p:spPr>
          <a:xfrm>
            <a:off x="571855" y="3854027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62452B-5E93-D64F-8555-7036D2BDA0B3}"/>
              </a:ext>
            </a:extLst>
          </p:cNvPr>
          <p:cNvSpPr txBox="1"/>
          <p:nvPr/>
        </p:nvSpPr>
        <p:spPr>
          <a:xfrm>
            <a:off x="9915880" y="2582439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55BD20-E2A8-3545-BFE0-E9D664DDFB6F}"/>
              </a:ext>
            </a:extLst>
          </p:cNvPr>
          <p:cNvSpPr txBox="1"/>
          <p:nvPr/>
        </p:nvSpPr>
        <p:spPr>
          <a:xfrm>
            <a:off x="9915880" y="3496839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5179AC-4F7A-0445-997D-D0D8A474737A}"/>
              </a:ext>
            </a:extLst>
          </p:cNvPr>
          <p:cNvSpPr txBox="1"/>
          <p:nvPr/>
        </p:nvSpPr>
        <p:spPr>
          <a:xfrm>
            <a:off x="9715855" y="4911302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4E558C-5D45-DA45-94F5-CE6BF16C24A0}"/>
              </a:ext>
            </a:extLst>
          </p:cNvPr>
          <p:cNvGrpSpPr/>
          <p:nvPr/>
        </p:nvGrpSpPr>
        <p:grpSpPr>
          <a:xfrm>
            <a:off x="2966796" y="4110546"/>
            <a:ext cx="4860463" cy="2029886"/>
            <a:chOff x="2924588" y="4214158"/>
            <a:chExt cx="4860463" cy="2029886"/>
          </a:xfrm>
        </p:grpSpPr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70489E9-112D-1B4F-8DD1-8C8D2DBA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3464" y="4224310"/>
              <a:ext cx="4831587" cy="963981"/>
            </a:xfrm>
            <a:prstGeom prst="rect">
              <a:avLst/>
            </a:prstGeom>
          </p:spPr>
        </p:pic>
        <p:pic>
          <p:nvPicPr>
            <p:cNvPr id="22" name="Picture 2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9AAA638-CE46-2C4D-A41E-5A678FE0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4588" y="5186920"/>
              <a:ext cx="4860463" cy="8733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21975A-AE56-8547-8FAD-6D25222EDAEC}"/>
                </a:ext>
              </a:extLst>
            </p:cNvPr>
            <p:cNvSpPr/>
            <p:nvPr/>
          </p:nvSpPr>
          <p:spPr>
            <a:xfrm>
              <a:off x="2924588" y="4214158"/>
              <a:ext cx="4860463" cy="2029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BDAC5122-6FB8-4136-8B84-D4192A9543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93" y="5216468"/>
            <a:ext cx="2180397" cy="16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30716 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43073 -0.11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-55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2435 0.082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41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2722 0.2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84" grpId="0"/>
      <p:bldP spid="8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FFC8454-73AE-4E0E-ABA4-968B450085F1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103965-1AF3-8743-99EE-59A9118A360F}"/>
              </a:ext>
            </a:extLst>
          </p:cNvPr>
          <p:cNvCxnSpPr>
            <a:cxnSpLocks/>
          </p:cNvCxnSpPr>
          <p:nvPr/>
        </p:nvCxnSpPr>
        <p:spPr>
          <a:xfrm>
            <a:off x="1960118" y="2869481"/>
            <a:ext cx="109728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3244850" y="1900492"/>
            <a:ext cx="1028700" cy="176083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Klavika Bd" panose="02000803050000020004" pitchFamily="50" charset="0"/>
              </a:rPr>
              <a:t>Eliminate Password Vulnerabilities with Keys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BE48E-5F90-CA42-85E1-6B7D4D3E8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40" y="4545830"/>
            <a:ext cx="876300" cy="9121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FFC4FD-D171-D246-A177-3C7180C7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77630"/>
            <a:ext cx="1583702" cy="15837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D73B51-B7CD-EF41-ACE9-BC7CF92DCA3F}"/>
              </a:ext>
            </a:extLst>
          </p:cNvPr>
          <p:cNvSpPr txBox="1"/>
          <p:nvPr/>
        </p:nvSpPr>
        <p:spPr>
          <a:xfrm>
            <a:off x="1347452" y="2605198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Password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BAB9D-3F49-E44D-A8AC-7AF905602578}"/>
              </a:ext>
            </a:extLst>
          </p:cNvPr>
          <p:cNvSpPr txBox="1"/>
          <p:nvPr/>
        </p:nvSpPr>
        <p:spPr>
          <a:xfrm>
            <a:off x="992777" y="1412072"/>
            <a:ext cx="189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Traditional System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C8AEC-7B00-094A-8F0A-95278C02DBAC}"/>
              </a:ext>
            </a:extLst>
          </p:cNvPr>
          <p:cNvSpPr txBox="1"/>
          <p:nvPr/>
        </p:nvSpPr>
        <p:spPr>
          <a:xfrm>
            <a:off x="7440225" y="1412072"/>
            <a:ext cx="8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PreVeil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0B3489-1E94-5E41-A934-8091BCC28FD5}"/>
              </a:ext>
            </a:extLst>
          </p:cNvPr>
          <p:cNvSpPr txBox="1"/>
          <p:nvPr/>
        </p:nvSpPr>
        <p:spPr>
          <a:xfrm>
            <a:off x="3363417" y="5543234"/>
            <a:ext cx="791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97BEF"/>
                </a:solidFill>
              </a:rPr>
              <a:t>Attacker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2E32EF-8716-E34A-9A98-3AE44F7D6547}"/>
              </a:ext>
            </a:extLst>
          </p:cNvPr>
          <p:cNvSpPr txBox="1"/>
          <p:nvPr/>
        </p:nvSpPr>
        <p:spPr>
          <a:xfrm>
            <a:off x="3306990" y="4268831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197B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Password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880979-4E90-234C-8FC5-60B152CD0713}"/>
              </a:ext>
            </a:extLst>
          </p:cNvPr>
          <p:cNvCxnSpPr>
            <a:cxnSpLocks/>
          </p:cNvCxnSpPr>
          <p:nvPr/>
        </p:nvCxnSpPr>
        <p:spPr>
          <a:xfrm>
            <a:off x="8531116" y="2869481"/>
            <a:ext cx="109728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agnetic Disk 52">
            <a:extLst>
              <a:ext uri="{FF2B5EF4-FFF2-40B4-BE49-F238E27FC236}">
                <a16:creationId xmlns:a16="http://schemas.microsoft.com/office/drawing/2014/main" id="{55356F4F-C6DB-1B42-8BFB-472C19C5EECD}"/>
              </a:ext>
            </a:extLst>
          </p:cNvPr>
          <p:cNvSpPr/>
          <p:nvPr/>
        </p:nvSpPr>
        <p:spPr>
          <a:xfrm>
            <a:off x="9815848" y="1900492"/>
            <a:ext cx="1028700" cy="176083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9186D08-9583-CD42-B27C-EDB88FB3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98" y="2077630"/>
            <a:ext cx="1583702" cy="158370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23E56E5-6399-154E-A6CD-D7E5D7C05EF9}"/>
              </a:ext>
            </a:extLst>
          </p:cNvPr>
          <p:cNvGrpSpPr/>
          <p:nvPr/>
        </p:nvGrpSpPr>
        <p:grpSpPr>
          <a:xfrm>
            <a:off x="10136016" y="2562944"/>
            <a:ext cx="388365" cy="257176"/>
            <a:chOff x="10814904" y="2562944"/>
            <a:chExt cx="388365" cy="25717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EED45F-2AE5-A944-BE05-6CA5E54E77ED}"/>
                </a:ext>
              </a:extLst>
            </p:cNvPr>
            <p:cNvSpPr/>
            <p:nvPr/>
          </p:nvSpPr>
          <p:spPr>
            <a:xfrm>
              <a:off x="10814904" y="2562945"/>
              <a:ext cx="388365" cy="257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95EE2099-A486-3E45-B6A0-5001C9FFB52A}"/>
                </a:ext>
              </a:extLst>
            </p:cNvPr>
            <p:cNvSpPr/>
            <p:nvPr/>
          </p:nvSpPr>
          <p:spPr>
            <a:xfrm flipV="1">
              <a:off x="10844549" y="2562944"/>
              <a:ext cx="329074" cy="14242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AA875C92-590D-1E49-B2A6-926B018E8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22" y="2562944"/>
            <a:ext cx="217350" cy="21619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0BA760F-411C-9548-BBAC-6219DEA22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58" y="2903503"/>
            <a:ext cx="355142" cy="1370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2891BE-D779-7F48-83AA-C49C9C7E5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58" y="2903503"/>
            <a:ext cx="355142" cy="1370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F9E0DE-7388-4944-B239-A1F9873325AF}"/>
              </a:ext>
            </a:extLst>
          </p:cNvPr>
          <p:cNvSpPr txBox="1"/>
          <p:nvPr/>
        </p:nvSpPr>
        <p:spPr>
          <a:xfrm>
            <a:off x="7191977" y="3786686"/>
            <a:ext cx="3246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5F2A"/>
                </a:solidFill>
              </a:rPr>
              <a:t>Unguessable Key stored on device required for decryption and user authentication</a:t>
            </a:r>
          </a:p>
          <a:p>
            <a:endParaRPr lang="en-US" dirty="0">
              <a:solidFill>
                <a:srgbClr val="F05F2A"/>
              </a:solidFill>
            </a:endParaRPr>
          </a:p>
          <a:p>
            <a:r>
              <a:rPr lang="en-US" dirty="0">
                <a:solidFill>
                  <a:srgbClr val="F05F2A"/>
                </a:solidFill>
              </a:rPr>
              <a:t>Attacker can not log in remotely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1835BD-4ACE-AF4D-BB50-6AB45B7E04A3}"/>
              </a:ext>
            </a:extLst>
          </p:cNvPr>
          <p:cNvCxnSpPr>
            <a:cxnSpLocks/>
          </p:cNvCxnSpPr>
          <p:nvPr/>
        </p:nvCxnSpPr>
        <p:spPr>
          <a:xfrm>
            <a:off x="6096000" y="1338943"/>
            <a:ext cx="0" cy="45589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E70B70A-30F8-EE4C-8515-B92FEF500F33}"/>
              </a:ext>
            </a:extLst>
          </p:cNvPr>
          <p:cNvSpPr txBox="1"/>
          <p:nvPr/>
        </p:nvSpPr>
        <p:spPr>
          <a:xfrm>
            <a:off x="581450" y="4412038"/>
            <a:ext cx="243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7BEF"/>
                </a:solidFill>
              </a:rPr>
              <a:t>Attacker obtaining password can log in remotely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E98BCC-252F-494D-8A15-07353BB34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93" y="5216468"/>
            <a:ext cx="2180397" cy="16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093 L 0.160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0.17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15951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586 -1.85185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 L 0.05651 -0.03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48" grpId="0"/>
      <p:bldP spid="49" grpId="0"/>
      <p:bldP spid="50" grpId="0"/>
      <p:bldP spid="50" grpId="1"/>
      <p:bldP spid="53" grpId="0" animBg="1"/>
      <p:bldP spid="24" grpId="0"/>
      <p:bldP spid="71" grpId="0"/>
      <p:bldP spid="7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AB466D3A-670D-4564-8F9F-ECD405BE0A56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FE12D9-1CCB-F940-8CF7-012BDE2FC833}"/>
              </a:ext>
            </a:extLst>
          </p:cNvPr>
          <p:cNvSpPr txBox="1"/>
          <p:nvPr/>
        </p:nvSpPr>
        <p:spPr>
          <a:xfrm>
            <a:off x="10303677" y="432752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Admin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Klavika Bd" panose="02000803050000020004" pitchFamily="50" charset="0"/>
              </a:rPr>
              <a:t>Reduce Administrative Vulnerabilities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BE48E-5F90-CA42-85E1-6B7D4D3E8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BAB9D-3F49-E44D-A8AC-7AF905602578}"/>
              </a:ext>
            </a:extLst>
          </p:cNvPr>
          <p:cNvSpPr txBox="1"/>
          <p:nvPr/>
        </p:nvSpPr>
        <p:spPr>
          <a:xfrm>
            <a:off x="992777" y="1412072"/>
            <a:ext cx="3806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Traditional System</a:t>
            </a:r>
          </a:p>
          <a:p>
            <a:endParaRPr lang="en-US" dirty="0"/>
          </a:p>
          <a:p>
            <a:r>
              <a:rPr lang="en-US" sz="1400" dirty="0"/>
              <a:t>Any admin can perform sensitive operations: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400" dirty="0"/>
              <a:t>Reset passwords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400" dirty="0"/>
              <a:t>Export data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400" dirty="0"/>
              <a:t>Delete users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7475" indent="-111125"/>
            <a:r>
              <a:rPr lang="en-US" sz="1400" dirty="0">
                <a:solidFill>
                  <a:srgbClr val="197BEF"/>
                </a:solidFill>
              </a:rPr>
              <a:t>And so can an attacker</a:t>
            </a: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C8AEC-7B00-094A-8F0A-95278C02DBAC}"/>
              </a:ext>
            </a:extLst>
          </p:cNvPr>
          <p:cNvSpPr txBox="1"/>
          <p:nvPr/>
        </p:nvSpPr>
        <p:spPr>
          <a:xfrm>
            <a:off x="6974557" y="1412072"/>
            <a:ext cx="3924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PreVeil</a:t>
            </a:r>
          </a:p>
          <a:p>
            <a:endParaRPr lang="en-US" dirty="0"/>
          </a:p>
          <a:p>
            <a:r>
              <a:rPr lang="en-US" sz="1400" dirty="0"/>
              <a:t>Admins can perform sensitive functions only with after being authorized by an “approval group.”</a:t>
            </a:r>
          </a:p>
          <a:p>
            <a:endParaRPr lang="en-US" sz="1400" dirty="0"/>
          </a:p>
          <a:p>
            <a:r>
              <a:rPr lang="en-US" sz="1400" dirty="0"/>
              <a:t>Example — Exporting Data:</a:t>
            </a:r>
          </a:p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0B3489-1E94-5E41-A934-8091BCC28FD5}"/>
              </a:ext>
            </a:extLst>
          </p:cNvPr>
          <p:cNvSpPr txBox="1"/>
          <p:nvPr/>
        </p:nvSpPr>
        <p:spPr>
          <a:xfrm>
            <a:off x="641508" y="5024280"/>
            <a:ext cx="791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7BEF"/>
                </a:solidFill>
              </a:rPr>
              <a:t>Attacker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1835BD-4ACE-AF4D-BB50-6AB45B7E04A3}"/>
              </a:ext>
            </a:extLst>
          </p:cNvPr>
          <p:cNvCxnSpPr>
            <a:cxnSpLocks/>
          </p:cNvCxnSpPr>
          <p:nvPr/>
        </p:nvCxnSpPr>
        <p:spPr>
          <a:xfrm>
            <a:off x="6096000" y="1338943"/>
            <a:ext cx="0" cy="45589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1210136-8209-C441-9140-1E6D94A68970}"/>
              </a:ext>
            </a:extLst>
          </p:cNvPr>
          <p:cNvSpPr txBox="1"/>
          <p:nvPr/>
        </p:nvSpPr>
        <p:spPr>
          <a:xfrm>
            <a:off x="664334" y="446307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Admin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168A90-BFBE-2E4F-8CA5-44D87B8E98AA}"/>
              </a:ext>
            </a:extLst>
          </p:cNvPr>
          <p:cNvSpPr txBox="1"/>
          <p:nvPr/>
        </p:nvSpPr>
        <p:spPr>
          <a:xfrm>
            <a:off x="4058827" y="5024280"/>
            <a:ext cx="122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7BEF"/>
                </a:solidFill>
              </a:rPr>
              <a:t>Exported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C49D77-2DAB-874A-A9F5-B07103108CFA}"/>
              </a:ext>
            </a:extLst>
          </p:cNvPr>
          <p:cNvSpPr txBox="1"/>
          <p:nvPr/>
        </p:nvSpPr>
        <p:spPr>
          <a:xfrm>
            <a:off x="3738114" y="4627156"/>
            <a:ext cx="122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Exported Data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9434AD-006B-6E4B-9D33-090AF1A553FA}"/>
              </a:ext>
            </a:extLst>
          </p:cNvPr>
          <p:cNvCxnSpPr/>
          <p:nvPr/>
        </p:nvCxnSpPr>
        <p:spPr>
          <a:xfrm>
            <a:off x="1315282" y="4294321"/>
            <a:ext cx="27549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24A48C-625C-5243-964E-7794BEF02BDD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1433071" y="5158547"/>
            <a:ext cx="2591517" cy="19622"/>
          </a:xfrm>
          <a:prstGeom prst="straightConnector1">
            <a:avLst/>
          </a:prstGeom>
          <a:ln>
            <a:solidFill>
              <a:srgbClr val="197B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4316F-92C3-5E45-B8B5-C7F3309165A6}"/>
              </a:ext>
            </a:extLst>
          </p:cNvPr>
          <p:cNvSpPr/>
          <p:nvPr/>
        </p:nvSpPr>
        <p:spPr>
          <a:xfrm>
            <a:off x="2046132" y="3700446"/>
            <a:ext cx="1202970" cy="219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2133267" y="3587074"/>
            <a:ext cx="1028700" cy="2158801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2" name="Magnetic Disk 41">
            <a:extLst>
              <a:ext uri="{FF2B5EF4-FFF2-40B4-BE49-F238E27FC236}">
                <a16:creationId xmlns:a16="http://schemas.microsoft.com/office/drawing/2014/main" id="{A3F6E5C6-D469-674B-BA6D-C86F859D83CF}"/>
              </a:ext>
            </a:extLst>
          </p:cNvPr>
          <p:cNvSpPr/>
          <p:nvPr/>
        </p:nvSpPr>
        <p:spPr>
          <a:xfrm>
            <a:off x="6772012" y="3587074"/>
            <a:ext cx="1028700" cy="2158801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28FAA7-69B1-D44D-B462-5324A6E0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86" y="3948320"/>
            <a:ext cx="421342" cy="4372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70E893-C934-1540-A8F6-32D62BBF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020" y="5023449"/>
            <a:ext cx="618746" cy="540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CD2F9-E370-7F4E-B75A-6B783FBD4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12" y="5023449"/>
            <a:ext cx="551934" cy="58388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1DD83F8-8C22-E44F-8FF8-502F74189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651" y="5023678"/>
            <a:ext cx="598412" cy="5461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2595541-E9C7-1749-A0DA-5E073495A2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2"/>
          <a:stretch/>
        </p:blipFill>
        <p:spPr>
          <a:xfrm>
            <a:off x="9702815" y="5604443"/>
            <a:ext cx="166166" cy="1654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C8708A7-49E9-764A-B4F6-34528047FB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8" r="38510"/>
          <a:stretch/>
        </p:blipFill>
        <p:spPr>
          <a:xfrm>
            <a:off x="10586567" y="5550814"/>
            <a:ext cx="96580" cy="1654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5DFEFF8-6E4A-4644-A48C-0294B89964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1"/>
          <a:stretch/>
        </p:blipFill>
        <p:spPr>
          <a:xfrm>
            <a:off x="11428535" y="5556853"/>
            <a:ext cx="164551" cy="1654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7FF6345-6BA9-C34A-94DE-8EB6E75D5EFE}"/>
              </a:ext>
            </a:extLst>
          </p:cNvPr>
          <p:cNvGrpSpPr/>
          <p:nvPr/>
        </p:nvGrpSpPr>
        <p:grpSpPr>
          <a:xfrm>
            <a:off x="8702197" y="4141098"/>
            <a:ext cx="587017" cy="731661"/>
            <a:chOff x="8183214" y="3824461"/>
            <a:chExt cx="587017" cy="7316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95B034-7C08-C84C-817E-5CE607719472}"/>
                </a:ext>
              </a:extLst>
            </p:cNvPr>
            <p:cNvSpPr/>
            <p:nvPr/>
          </p:nvSpPr>
          <p:spPr>
            <a:xfrm>
              <a:off x="8314320" y="3824461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84B319-E8C0-A646-B5C9-2D883B7E82CD}"/>
                </a:ext>
              </a:extLst>
            </p:cNvPr>
            <p:cNvSpPr/>
            <p:nvPr/>
          </p:nvSpPr>
          <p:spPr>
            <a:xfrm>
              <a:off x="8248767" y="3875417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8989648-F116-0F48-9BA5-537A91B4DBA1}"/>
                </a:ext>
              </a:extLst>
            </p:cNvPr>
            <p:cNvSpPr/>
            <p:nvPr/>
          </p:nvSpPr>
          <p:spPr>
            <a:xfrm>
              <a:off x="8183214" y="3926373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6C732DB-9545-D748-BF22-696CCA32C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610" y="4385604"/>
            <a:ext cx="242648" cy="2426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29F1B45-A0C1-8A40-8D7A-4A1EEC9EA4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95"/>
          <a:stretch/>
        </p:blipFill>
        <p:spPr>
          <a:xfrm>
            <a:off x="10406908" y="4507635"/>
            <a:ext cx="455899" cy="16546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E9CFF52-D4E2-D744-8D73-1EFCA4C5A180}"/>
              </a:ext>
            </a:extLst>
          </p:cNvPr>
          <p:cNvSpPr txBox="1"/>
          <p:nvPr/>
        </p:nvSpPr>
        <p:spPr>
          <a:xfrm>
            <a:off x="10169249" y="5633546"/>
            <a:ext cx="93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Approvers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B6C327-EE5D-D745-80C0-4B8BC87B4A1B}"/>
              </a:ext>
            </a:extLst>
          </p:cNvPr>
          <p:cNvSpPr txBox="1"/>
          <p:nvPr/>
        </p:nvSpPr>
        <p:spPr>
          <a:xfrm>
            <a:off x="8309780" y="3318291"/>
            <a:ext cx="1393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Encrypted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91E08E-F24B-3F4F-8C58-AAE6022E7DC3}"/>
              </a:ext>
            </a:extLst>
          </p:cNvPr>
          <p:cNvCxnSpPr/>
          <p:nvPr/>
        </p:nvCxnSpPr>
        <p:spPr>
          <a:xfrm>
            <a:off x="7849156" y="4557884"/>
            <a:ext cx="780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8ADDA91-D3AA-734C-BFAA-EB1B599CBC78}"/>
              </a:ext>
            </a:extLst>
          </p:cNvPr>
          <p:cNvSpPr txBox="1"/>
          <p:nvPr/>
        </p:nvSpPr>
        <p:spPr>
          <a:xfrm>
            <a:off x="8299189" y="3588089"/>
            <a:ext cx="1393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Files &amp; Emails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673C08A-0325-6F46-BB8A-79F084250CC2}"/>
              </a:ext>
            </a:extLst>
          </p:cNvPr>
          <p:cNvSpPr txBox="1"/>
          <p:nvPr/>
        </p:nvSpPr>
        <p:spPr>
          <a:xfrm>
            <a:off x="8320371" y="3323585"/>
            <a:ext cx="1393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1BF35"/>
                </a:solidFill>
              </a:rPr>
              <a:t>Decrypted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3FD2CB6-4023-FB44-8C60-B2C7A9DB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2" y="4083491"/>
            <a:ext cx="421342" cy="43728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3B78C35-68BE-E145-88BC-D707CA425F2B}"/>
              </a:ext>
            </a:extLst>
          </p:cNvPr>
          <p:cNvGrpSpPr/>
          <p:nvPr/>
        </p:nvGrpSpPr>
        <p:grpSpPr>
          <a:xfrm>
            <a:off x="4173593" y="3877535"/>
            <a:ext cx="587017" cy="731661"/>
            <a:chOff x="8183214" y="3824461"/>
            <a:chExt cx="587017" cy="7316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0584B4F-119F-9347-AACA-16723B3D9C86}"/>
                </a:ext>
              </a:extLst>
            </p:cNvPr>
            <p:cNvSpPr/>
            <p:nvPr/>
          </p:nvSpPr>
          <p:spPr>
            <a:xfrm>
              <a:off x="8314320" y="3824461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A71F0C-8C80-0841-8C57-39ABB4D005FD}"/>
                </a:ext>
              </a:extLst>
            </p:cNvPr>
            <p:cNvSpPr/>
            <p:nvPr/>
          </p:nvSpPr>
          <p:spPr>
            <a:xfrm>
              <a:off x="8248767" y="3875417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90C0F75-9110-3741-8217-541EA9F3C872}"/>
                </a:ext>
              </a:extLst>
            </p:cNvPr>
            <p:cNvSpPr/>
            <p:nvPr/>
          </p:nvSpPr>
          <p:spPr>
            <a:xfrm>
              <a:off x="8183214" y="3926373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06DCB071-C164-40C4-BAE0-C2D695520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73" y="5521265"/>
            <a:ext cx="2180397" cy="16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5756 -0.158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79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0118 -0.150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54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6172 -0.151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3881 -0.009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8" grpId="0"/>
      <p:bldP spid="49" grpId="0"/>
      <p:bldP spid="30" grpId="0"/>
      <p:bldP spid="42" grpId="0" animBg="1"/>
      <p:bldP spid="63" grpId="0"/>
      <p:bldP spid="65" grpId="0"/>
      <p:bldP spid="65" grpId="1"/>
      <p:bldP spid="68" grpId="0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F85D489-51CD-449E-B311-D29DD1237011}"/>
              </a:ext>
            </a:extLst>
          </p:cNvPr>
          <p:cNvSpPr/>
          <p:nvPr/>
        </p:nvSpPr>
        <p:spPr>
          <a:xfrm>
            <a:off x="0" y="33304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6DB16-96A4-8645-A3E5-599D94DF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Klavika Bd" panose="02000803050000020004" pitchFamily="50" charset="0"/>
              </a:rPr>
              <a:t>Trusted Communities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B0126-81CE-E047-9219-42FBEA396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DB8E0-A21F-8B43-9B93-EF1E8339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7D2905-E5C9-DB4F-ACAA-E1247EBDC370}"/>
              </a:ext>
            </a:extLst>
          </p:cNvPr>
          <p:cNvGrpSpPr/>
          <p:nvPr/>
        </p:nvGrpSpPr>
        <p:grpSpPr>
          <a:xfrm>
            <a:off x="5409241" y="1720760"/>
            <a:ext cx="1373518" cy="1257513"/>
            <a:chOff x="5398349" y="1913619"/>
            <a:chExt cx="1373518" cy="12575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DECAF3-C206-B144-9591-167C51A30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7863" y="1913619"/>
              <a:ext cx="1156274" cy="979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282D05-80E8-DA47-B77B-3EA960D500CF}"/>
                </a:ext>
              </a:extLst>
            </p:cNvPr>
            <p:cNvSpPr txBox="1"/>
            <p:nvPr/>
          </p:nvSpPr>
          <p:spPr>
            <a:xfrm>
              <a:off x="5398349" y="2801800"/>
              <a:ext cx="13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Organization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8327CF-996F-5A49-9BEA-F5AEE9240FC1}"/>
              </a:ext>
            </a:extLst>
          </p:cNvPr>
          <p:cNvGrpSpPr/>
          <p:nvPr/>
        </p:nvGrpSpPr>
        <p:grpSpPr>
          <a:xfrm>
            <a:off x="4137037" y="3687575"/>
            <a:ext cx="1156274" cy="1128184"/>
            <a:chOff x="4165600" y="3625124"/>
            <a:chExt cx="1156274" cy="1128184"/>
          </a:xfrm>
        </p:grpSpPr>
        <p:pic>
          <p:nvPicPr>
            <p:cNvPr id="8" name="Picture 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FF6412F8-4204-C744-AEC7-09DD2400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5600" y="3625124"/>
              <a:ext cx="1156274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B68DDF-19AE-1D44-B400-E555A3E5F429}"/>
                </a:ext>
              </a:extLst>
            </p:cNvPr>
            <p:cNvSpPr txBox="1"/>
            <p:nvPr/>
          </p:nvSpPr>
          <p:spPr>
            <a:xfrm>
              <a:off x="4278768" y="4383976"/>
              <a:ext cx="104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Suppliers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660F39-DC43-014B-87B3-2A9F6501AFCE}"/>
              </a:ext>
            </a:extLst>
          </p:cNvPr>
          <p:cNvGrpSpPr/>
          <p:nvPr/>
        </p:nvGrpSpPr>
        <p:grpSpPr>
          <a:xfrm>
            <a:off x="6834980" y="3653417"/>
            <a:ext cx="1179362" cy="1214788"/>
            <a:chOff x="6782759" y="3625124"/>
            <a:chExt cx="1179362" cy="1214788"/>
          </a:xfrm>
        </p:grpSpPr>
        <p:pic>
          <p:nvPicPr>
            <p:cNvPr id="6" name="Picture 5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71CA1CFA-8C08-B747-A622-E035F53F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240" y="3625124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B0039C-DC17-6244-9D3B-2F5DEE0D1114}"/>
                </a:ext>
              </a:extLst>
            </p:cNvPr>
            <p:cNvSpPr txBox="1"/>
            <p:nvPr/>
          </p:nvSpPr>
          <p:spPr>
            <a:xfrm>
              <a:off x="6782759" y="4470580"/>
              <a:ext cx="1179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Customers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E10E5-D6D5-6541-A1D7-7E199C51D42A}"/>
              </a:ext>
            </a:extLst>
          </p:cNvPr>
          <p:cNvCxnSpPr/>
          <p:nvPr/>
        </p:nvCxnSpPr>
        <p:spPr>
          <a:xfrm flipV="1">
            <a:off x="4845435" y="2978273"/>
            <a:ext cx="608920" cy="739140"/>
          </a:xfrm>
          <a:prstGeom prst="straightConnector1">
            <a:avLst/>
          </a:prstGeom>
          <a:ln w="19050">
            <a:solidFill>
              <a:srgbClr val="F05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F2867-CA4C-4F4F-BB6F-622360A19AC5}"/>
              </a:ext>
            </a:extLst>
          </p:cNvPr>
          <p:cNvCxnSpPr>
            <a:cxnSpLocks/>
          </p:cNvCxnSpPr>
          <p:nvPr/>
        </p:nvCxnSpPr>
        <p:spPr>
          <a:xfrm flipH="1" flipV="1">
            <a:off x="6743261" y="2914277"/>
            <a:ext cx="608920" cy="739140"/>
          </a:xfrm>
          <a:prstGeom prst="straightConnector1">
            <a:avLst/>
          </a:prstGeom>
          <a:ln w="19050">
            <a:solidFill>
              <a:srgbClr val="F05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509B9E-DA3F-5F4C-805E-3A38111DE7A2}"/>
              </a:ext>
            </a:extLst>
          </p:cNvPr>
          <p:cNvSpPr/>
          <p:nvPr/>
        </p:nvSpPr>
        <p:spPr>
          <a:xfrm>
            <a:off x="3704972" y="1429857"/>
            <a:ext cx="4803840" cy="4447120"/>
          </a:xfrm>
          <a:prstGeom prst="ellipse">
            <a:avLst/>
          </a:prstGeom>
          <a:noFill/>
          <a:ln w="190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32644F-818D-434B-9ED1-C2CA2DB1A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243" y="1596515"/>
            <a:ext cx="922346" cy="73914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9ED37FC-CF47-7D4E-BA42-2C253E02BB57}"/>
              </a:ext>
            </a:extLst>
          </p:cNvPr>
          <p:cNvGrpSpPr/>
          <p:nvPr/>
        </p:nvGrpSpPr>
        <p:grpSpPr>
          <a:xfrm>
            <a:off x="7894197" y="1849523"/>
            <a:ext cx="928056" cy="369332"/>
            <a:chOff x="7894197" y="1849523"/>
            <a:chExt cx="928056" cy="36933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56F62F1-6F89-654D-841C-46E991113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4235" y="2034189"/>
              <a:ext cx="738018" cy="0"/>
            </a:xfrm>
            <a:prstGeom prst="straightConnector1">
              <a:avLst/>
            </a:prstGeom>
            <a:ln w="19050">
              <a:solidFill>
                <a:srgbClr val="F05F2A"/>
              </a:solidFill>
              <a:prstDash val="lg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2C9BD5-A40F-C141-AF14-E694455790EC}"/>
                </a:ext>
              </a:extLst>
            </p:cNvPr>
            <p:cNvSpPr txBox="1"/>
            <p:nvPr/>
          </p:nvSpPr>
          <p:spPr>
            <a:xfrm>
              <a:off x="7894197" y="184952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05F2A"/>
                  </a:solidFill>
                </a:rPr>
                <a:t>X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11786BF-10BC-224C-8B27-6413DD29F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324" y="1529803"/>
            <a:ext cx="922346" cy="73914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47FF934-0DE5-B441-A53C-4B6B633E0053}"/>
              </a:ext>
            </a:extLst>
          </p:cNvPr>
          <p:cNvGrpSpPr/>
          <p:nvPr/>
        </p:nvGrpSpPr>
        <p:grpSpPr>
          <a:xfrm>
            <a:off x="4414532" y="1964869"/>
            <a:ext cx="994709" cy="369332"/>
            <a:chOff x="4414532" y="1964869"/>
            <a:chExt cx="994709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859C11B-1660-984D-BB2D-502CC0A840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7318" y="2153676"/>
              <a:ext cx="781923" cy="115268"/>
            </a:xfrm>
            <a:prstGeom prst="straightConnector1">
              <a:avLst/>
            </a:prstGeom>
            <a:ln w="19050">
              <a:solidFill>
                <a:srgbClr val="F05F2A"/>
              </a:solidFill>
              <a:prstDash val="lg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1F895F-8EA1-F945-874B-079D254B8BB9}"/>
                </a:ext>
              </a:extLst>
            </p:cNvPr>
            <p:cNvSpPr txBox="1"/>
            <p:nvPr/>
          </p:nvSpPr>
          <p:spPr>
            <a:xfrm>
              <a:off x="4414532" y="196486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05F2A"/>
                  </a:solidFill>
                </a:rPr>
                <a:t>X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BA71B58-F9A7-4FF6-801E-FA475BF9A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93" y="5216468"/>
            <a:ext cx="2180397" cy="16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3C616-2E15-4824-858F-FFBA1447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240A3-CC8D-4F9F-8B79-DED0DA58D5C8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3562-48E8-4BD8-994F-CC13AB442D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5D84CAA-D006-4E80-A6E4-76A95CEC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Sanjeev Verma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kern="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Co-</a:t>
            </a:r>
            <a:r>
              <a:rPr lang="en-US" altLang="en-US" sz="4000" kern="0" dirty="0" err="1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foundeR</a:t>
            </a:r>
            <a:r>
              <a:rPr lang="en-US" altLang="en-US" sz="4000" kern="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 &amp; Chairman, PreVeil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FC2C451-2460-4E32-B8F9-413EDF4A2EB3}"/>
              </a:ext>
            </a:extLst>
          </p:cNvPr>
          <p:cNvSpPr txBox="1"/>
          <p:nvPr/>
        </p:nvSpPr>
        <p:spPr>
          <a:xfrm>
            <a:off x="628060" y="2578216"/>
            <a:ext cx="5466488" cy="2265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20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Co-founder &amp; Chairman @ PreVeil since 2015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20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Previously, co-founder Airvana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leadership roles, Motorola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MBA, MIT Sloan School of Management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kern="12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 Electrical Engineering, Delhi College of Eng.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7920AC-CD06-49AF-B844-5B9FEDA28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92" t="2346" r="22358" b="25382"/>
          <a:stretch/>
        </p:blipFill>
        <p:spPr>
          <a:xfrm>
            <a:off x="8005946" y="2531048"/>
            <a:ext cx="2965762" cy="356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533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3C616-2E15-4824-858F-FFBA1447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240A3-CC8D-4F9F-8B79-DED0DA58D5C8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3562-48E8-4BD8-994F-CC13AB442D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5D84CAA-D006-4E80-A6E4-76A95CEC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30" y="374627"/>
            <a:ext cx="11652739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Brian Kelly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Director Cybersecurity Program, Educause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FC2C451-2460-4E32-B8F9-413EDF4A2EB3}"/>
              </a:ext>
            </a:extLst>
          </p:cNvPr>
          <p:cNvSpPr txBox="1"/>
          <p:nvPr/>
        </p:nvSpPr>
        <p:spPr>
          <a:xfrm>
            <a:off x="628060" y="2578216"/>
            <a:ext cx="5466488" cy="2163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Currently, Director of the Cybersecurity Program, EDUCAUSE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EDUCAUSE Higher Education Information Security Council (HEISC) 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CISO, Quinnipiac University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Air Force</a:t>
            </a:r>
            <a:endParaRPr kumimoji="0" lang="en-US" sz="2000" b="0" i="0" u="none" strike="noStrike" kern="1200" cap="none" spc="-4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6B3CC-64C9-455C-8507-463FA1F0C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r="10153"/>
          <a:stretch/>
        </p:blipFill>
        <p:spPr>
          <a:xfrm>
            <a:off x="7988991" y="2632589"/>
            <a:ext cx="2891883" cy="347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284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C1589A-B0F6-4F73-A169-B66951AB7431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68618" y="1351764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3278492" y="434619"/>
            <a:ext cx="49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2D57"/>
                </a:solidFill>
                <a:latin typeface="Klavika Bd" panose="02000803050000020004" pitchFamily="50" charset="0"/>
              </a:rPr>
              <a:t>Agenda</a:t>
            </a:r>
            <a:endParaRPr lang="en-US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70BCB-1667-4A8F-9DB5-37538D8FE186}"/>
              </a:ext>
            </a:extLst>
          </p:cNvPr>
          <p:cNvSpPr txBox="1"/>
          <p:nvPr/>
        </p:nvSpPr>
        <p:spPr>
          <a:xfrm>
            <a:off x="1076178" y="2046849"/>
            <a:ext cx="99177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overview</a:t>
            </a:r>
          </a:p>
          <a:p>
            <a:pPr lvl="1"/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prepare and get started</a:t>
            </a:r>
          </a:p>
          <a:p>
            <a:pPr lvl="1"/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solutions for protecting CUI</a:t>
            </a:r>
          </a:p>
          <a:p>
            <a:pPr lvl="1"/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  <a:p>
            <a:pPr lvl="1"/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Breakout session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B132E6-0BF5-4AA7-8BD3-9400D59BD333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68618" y="1351764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3278492" y="434619"/>
            <a:ext cx="49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2D57"/>
                </a:solidFill>
                <a:latin typeface="Klavika Bd" panose="02000803050000020004" pitchFamily="50" charset="0"/>
              </a:rPr>
              <a:t>Problem Overview</a:t>
            </a:r>
            <a:endParaRPr lang="en-US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70BCB-1667-4A8F-9DB5-37538D8FE186}"/>
              </a:ext>
            </a:extLst>
          </p:cNvPr>
          <p:cNvSpPr txBox="1"/>
          <p:nvPr/>
        </p:nvSpPr>
        <p:spPr>
          <a:xfrm>
            <a:off x="1068014" y="1806003"/>
            <a:ext cx="99177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NIST compliance challenge for past 12 months has been focused on DoD contracts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announcements from Federal Student Aid requiring NIST 800-171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this mean for colleges and universities?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they need to do?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A7A4CD5-1FBC-4C94-808F-604E6A86F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222720"/>
              </p:ext>
            </p:extLst>
          </p:nvPr>
        </p:nvGraphicFramePr>
        <p:xfrm>
          <a:off x="1206262" y="2273484"/>
          <a:ext cx="100152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C961BF-9DF9-4AFE-A4D8-F3E58D7EC924}"/>
              </a:ext>
            </a:extLst>
          </p:cNvPr>
          <p:cNvSpPr txBox="1"/>
          <p:nvPr/>
        </p:nvSpPr>
        <p:spPr>
          <a:xfrm>
            <a:off x="1243050" y="4158780"/>
            <a:ext cx="53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27DA0-5075-4A1F-9571-84FC7C8C508F}"/>
              </a:ext>
            </a:extLst>
          </p:cNvPr>
          <p:cNvSpPr txBox="1"/>
          <p:nvPr/>
        </p:nvSpPr>
        <p:spPr>
          <a:xfrm>
            <a:off x="4668118" y="4146943"/>
            <a:ext cx="417008" cy="37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EEAD3-07A5-4975-B14A-E03BFCB4C0D3}"/>
              </a:ext>
            </a:extLst>
          </p:cNvPr>
          <p:cNvSpPr txBox="1"/>
          <p:nvPr/>
        </p:nvSpPr>
        <p:spPr>
          <a:xfrm>
            <a:off x="7712966" y="4146943"/>
            <a:ext cx="417008" cy="37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05F2A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279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8B34CF-2D04-4248-B62A-0F7A007C2816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68618" y="1351764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568618" y="434619"/>
            <a:ext cx="1105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2D57"/>
                </a:solidFill>
                <a:latin typeface="Klavika Bd" panose="02000803050000020004" pitchFamily="50" charset="0"/>
              </a:rPr>
              <a:t>How to prepare and get started</a:t>
            </a:r>
            <a:endParaRPr lang="en-US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A4F9B-D08C-054E-A8BA-19C6A13D0EE5}"/>
              </a:ext>
            </a:extLst>
          </p:cNvPr>
          <p:cNvSpPr txBox="1"/>
          <p:nvPr/>
        </p:nvSpPr>
        <p:spPr>
          <a:xfrm>
            <a:off x="577466" y="1715026"/>
            <a:ext cx="58127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Governance processes immediately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Inventory CUI equipment, systems, and data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Crosswalk NIST 800-171 -&gt; Security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security posture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690D3-03A3-CF45-8795-E3248D03822D}"/>
              </a:ext>
            </a:extLst>
          </p:cNvPr>
          <p:cNvSpPr txBox="1"/>
          <p:nvPr/>
        </p:nvSpPr>
        <p:spPr>
          <a:xfrm>
            <a:off x="568618" y="4075387"/>
            <a:ext cx="5527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Communication/Awareness/Training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Prioritize gap remediation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additional standards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E0814-C3E0-A14B-8D33-EE33FFBDCCA5}"/>
              </a:ext>
            </a:extLst>
          </p:cNvPr>
          <p:cNvSpPr txBox="1"/>
          <p:nvPr/>
        </p:nvSpPr>
        <p:spPr>
          <a:xfrm>
            <a:off x="6664619" y="1715026"/>
            <a:ext cx="502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crosswalk to perform gap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Policy/Standards/Procedures/Guidelines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Security Plan for each CUI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E94D5-7C9B-0949-B31D-AB151C9B3B94}"/>
              </a:ext>
            </a:extLst>
          </p:cNvPr>
          <p:cNvSpPr txBox="1"/>
          <p:nvPr/>
        </p:nvSpPr>
        <p:spPr>
          <a:xfrm>
            <a:off x="6769754" y="4075387"/>
            <a:ext cx="4922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 security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Re-evaluate SSP as environment grows</a:t>
            </a:r>
          </a:p>
        </p:txBody>
      </p:sp>
    </p:spTree>
    <p:extLst>
      <p:ext uri="{BB962C8B-B14F-4D97-AF65-F5344CB8AC3E}">
        <p14:creationId xmlns:p14="http://schemas.microsoft.com/office/powerpoint/2010/main" val="43353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AA3E3-09B1-4917-85E4-AA3B03915BCB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649B9B-AA53-4E99-BB9C-AC41EA5B8C7E}"/>
              </a:ext>
            </a:extLst>
          </p:cNvPr>
          <p:cNvSpPr txBox="1"/>
          <p:nvPr/>
        </p:nvSpPr>
        <p:spPr>
          <a:xfrm>
            <a:off x="407550" y="2604182"/>
            <a:ext cx="1137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4000" dirty="0">
                <a:solidFill>
                  <a:srgbClr val="1F2D57"/>
                </a:solidFill>
                <a:latin typeface="Klavika Bd" panose="0200080305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Technology solutions for protecting CUI</a:t>
            </a:r>
          </a:p>
        </p:txBody>
      </p:sp>
    </p:spTree>
    <p:extLst>
      <p:ext uri="{BB962C8B-B14F-4D97-AF65-F5344CB8AC3E}">
        <p14:creationId xmlns:p14="http://schemas.microsoft.com/office/powerpoint/2010/main" val="305967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AA3E3-09B1-4917-85E4-AA3B03915BCB}"/>
              </a:ext>
            </a:extLst>
          </p:cNvPr>
          <p:cNvSpPr/>
          <p:nvPr/>
        </p:nvSpPr>
        <p:spPr>
          <a:xfrm>
            <a:off x="269630" y="220785"/>
            <a:ext cx="11652739" cy="6416430"/>
          </a:xfrm>
          <a:prstGeom prst="rect">
            <a:avLst/>
          </a:prstGeom>
          <a:solidFill>
            <a:srgbClr val="EA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B76-96F1-44A7-B15D-E8AC89B2D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61403-2CDE-4D82-A5B6-8299AF4E48F6}"/>
              </a:ext>
            </a:extLst>
          </p:cNvPr>
          <p:cNvCxnSpPr>
            <a:cxnSpLocks/>
          </p:cNvCxnSpPr>
          <p:nvPr/>
        </p:nvCxnSpPr>
        <p:spPr>
          <a:xfrm>
            <a:off x="568618" y="1351764"/>
            <a:ext cx="11018905" cy="0"/>
          </a:xfrm>
          <a:prstGeom prst="line">
            <a:avLst/>
          </a:prstGeom>
          <a:ln w="76200">
            <a:solidFill>
              <a:srgbClr val="1F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3236B6-6E39-48BD-A7C5-6C7AE05069F9}"/>
              </a:ext>
            </a:extLst>
          </p:cNvPr>
          <p:cNvSpPr txBox="1"/>
          <p:nvPr/>
        </p:nvSpPr>
        <p:spPr>
          <a:xfrm>
            <a:off x="568618" y="434619"/>
            <a:ext cx="1075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2D57"/>
                </a:solidFill>
                <a:latin typeface="Klavika Bd" panose="02000803050000020004" pitchFamily="50" charset="0"/>
              </a:rPr>
              <a:t>Fundamentals: NIST 800-171 and CMMC L3+	</a:t>
            </a:r>
            <a:endParaRPr lang="en-US" sz="4000" b="1" dirty="0">
              <a:solidFill>
                <a:srgbClr val="1F2D57"/>
              </a:solidFill>
              <a:latin typeface="Klavika Bd" panose="02000803050000020004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CA2878-BB1A-4A1E-8915-A8BA8BF5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1" y="5106000"/>
            <a:ext cx="2501714" cy="1933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70BCB-1667-4A8F-9DB5-37538D8FE186}"/>
              </a:ext>
            </a:extLst>
          </p:cNvPr>
          <p:cNvSpPr txBox="1"/>
          <p:nvPr/>
        </p:nvSpPr>
        <p:spPr>
          <a:xfrm>
            <a:off x="1076178" y="2046849"/>
            <a:ext cx="991772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NIST 800-171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110 Controls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Scored – 203 to + 110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Level 3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130 Controls --All 110 NIST 800 -171 Requirements + 20 Additional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achieve compliance to all 130 Controls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mechanism for a POAM to address shortcomings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512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1409</Words>
  <Application>Microsoft Office PowerPoint</Application>
  <PresentationFormat>Widescreen</PresentationFormat>
  <Paragraphs>270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Klavika Bd</vt:lpstr>
      <vt:lpstr>Klavika Regular</vt:lpstr>
      <vt:lpstr>Segoe UI Light</vt:lpstr>
      <vt:lpstr>Tahoma</vt:lpstr>
      <vt:lpstr>Trade Gothic LT Std</vt:lpstr>
      <vt:lpstr>Trade Gothic LT Std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</vt:lpstr>
      <vt:lpstr>Security and Demonstration</vt:lpstr>
      <vt:lpstr>“Zero Trust”: Compliance with Security</vt:lpstr>
      <vt:lpstr>CUI on Traditional Mail Servers </vt:lpstr>
      <vt:lpstr>End-to-end Encryption</vt:lpstr>
      <vt:lpstr>Eliminate Password Vulnerabilities with Keys </vt:lpstr>
      <vt:lpstr>Reduce Administrative Vulnerabilities</vt:lpstr>
      <vt:lpstr>Trusted Communities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Orlee Berlove</dc:creator>
  <cp:lastModifiedBy>Orlee Berlove</cp:lastModifiedBy>
  <cp:revision>109</cp:revision>
  <dcterms:created xsi:type="dcterms:W3CDTF">2021-02-22T15:51:11Z</dcterms:created>
  <dcterms:modified xsi:type="dcterms:W3CDTF">2021-04-22T13:06:22Z</dcterms:modified>
</cp:coreProperties>
</file>